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85"/>
  </p:notesMasterIdLst>
  <p:sldIdLst>
    <p:sldId id="274" r:id="rId3"/>
    <p:sldId id="277" r:id="rId4"/>
    <p:sldId id="278" r:id="rId5"/>
    <p:sldId id="279" r:id="rId6"/>
    <p:sldId id="683" r:id="rId7"/>
    <p:sldId id="280" r:id="rId8"/>
    <p:sldId id="684" r:id="rId9"/>
    <p:sldId id="385" r:id="rId10"/>
    <p:sldId id="410" r:id="rId11"/>
    <p:sldId id="283" r:id="rId12"/>
    <p:sldId id="594" r:id="rId13"/>
    <p:sldId id="595" r:id="rId14"/>
    <p:sldId id="685" r:id="rId15"/>
    <p:sldId id="285" r:id="rId16"/>
    <p:sldId id="686" r:id="rId17"/>
    <p:sldId id="687" r:id="rId18"/>
    <p:sldId id="286" r:id="rId19"/>
    <p:sldId id="688" r:id="rId20"/>
    <p:sldId id="689" r:id="rId21"/>
    <p:sldId id="597" r:id="rId22"/>
    <p:sldId id="288" r:id="rId23"/>
    <p:sldId id="690" r:id="rId24"/>
    <p:sldId id="302" r:id="rId25"/>
    <p:sldId id="532" r:id="rId26"/>
    <p:sldId id="603" r:id="rId27"/>
    <p:sldId id="691" r:id="rId28"/>
    <p:sldId id="601" r:id="rId29"/>
    <p:sldId id="692" r:id="rId30"/>
    <p:sldId id="693" r:id="rId31"/>
    <p:sldId id="694" r:id="rId32"/>
    <p:sldId id="695" r:id="rId33"/>
    <p:sldId id="696" r:id="rId34"/>
    <p:sldId id="697" r:id="rId35"/>
    <p:sldId id="698" r:id="rId36"/>
    <p:sldId id="699" r:id="rId37"/>
    <p:sldId id="700" r:id="rId38"/>
    <p:sldId id="701" r:id="rId39"/>
    <p:sldId id="702" r:id="rId40"/>
    <p:sldId id="703" r:id="rId41"/>
    <p:sldId id="305" r:id="rId42"/>
    <p:sldId id="704" r:id="rId43"/>
    <p:sldId id="705" r:id="rId44"/>
    <p:sldId id="706" r:id="rId45"/>
    <p:sldId id="707" r:id="rId46"/>
    <p:sldId id="708" r:id="rId47"/>
    <p:sldId id="630" r:id="rId48"/>
    <p:sldId id="709" r:id="rId49"/>
    <p:sldId id="710" r:id="rId50"/>
    <p:sldId id="711" r:id="rId51"/>
    <p:sldId id="712" r:id="rId52"/>
    <p:sldId id="713" r:id="rId53"/>
    <p:sldId id="714" r:id="rId54"/>
    <p:sldId id="715" r:id="rId55"/>
    <p:sldId id="716" r:id="rId56"/>
    <p:sldId id="717" r:id="rId57"/>
    <p:sldId id="718" r:id="rId58"/>
    <p:sldId id="719" r:id="rId59"/>
    <p:sldId id="720" r:id="rId60"/>
    <p:sldId id="721" r:id="rId61"/>
    <p:sldId id="722" r:id="rId62"/>
    <p:sldId id="723" r:id="rId63"/>
    <p:sldId id="724" r:id="rId64"/>
    <p:sldId id="725" r:id="rId65"/>
    <p:sldId id="726" r:id="rId66"/>
    <p:sldId id="727" r:id="rId67"/>
    <p:sldId id="728" r:id="rId68"/>
    <p:sldId id="738" r:id="rId69"/>
    <p:sldId id="739" r:id="rId70"/>
    <p:sldId id="580" r:id="rId71"/>
    <p:sldId id="656" r:id="rId72"/>
    <p:sldId id="731" r:id="rId73"/>
    <p:sldId id="657" r:id="rId74"/>
    <p:sldId id="658" r:id="rId75"/>
    <p:sldId id="659" r:id="rId76"/>
    <p:sldId id="732" r:id="rId77"/>
    <p:sldId id="733" r:id="rId78"/>
    <p:sldId id="734" r:id="rId79"/>
    <p:sldId id="736" r:id="rId80"/>
    <p:sldId id="735" r:id="rId81"/>
    <p:sldId id="737" r:id="rId82"/>
    <p:sldId id="275" r:id="rId83"/>
    <p:sldId id="375"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57" userDrawn="1">
          <p15:clr>
            <a:srgbClr val="A4A3A4"/>
          </p15:clr>
        </p15:guide>
        <p15:guide id="8" pos="7423" userDrawn="1">
          <p15:clr>
            <a:srgbClr val="A4A3A4"/>
          </p15:clr>
        </p15:guide>
        <p15:guide id="11" orient="horz" pos="232" userDrawn="1">
          <p15:clr>
            <a:srgbClr val="A4A3A4"/>
          </p15:clr>
        </p15:guide>
        <p15:guide id="13" orient="horz" pos="4065" userDrawn="1">
          <p15:clr>
            <a:srgbClr val="A4A3A4"/>
          </p15:clr>
        </p15:guide>
        <p15:guide id="14" orient="horz" pos="119" userDrawn="1">
          <p15:clr>
            <a:srgbClr val="A4A3A4"/>
          </p15:clr>
        </p15:guide>
        <p15:guide id="16" orient="horz" pos="4224" userDrawn="1">
          <p15:clr>
            <a:srgbClr val="A4A3A4"/>
          </p15:clr>
        </p15:guide>
        <p15:guide id="17" pos="7537" userDrawn="1">
          <p15:clr>
            <a:srgbClr val="A4A3A4"/>
          </p15:clr>
        </p15:guide>
        <p15:guide id="18" orient="horz" pos="23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0070C0"/>
    <a:srgbClr val="39AB47"/>
    <a:srgbClr val="FF4F79"/>
    <a:srgbClr val="AB1842"/>
    <a:srgbClr val="EC7206"/>
    <a:srgbClr val="CC0099"/>
    <a:srgbClr val="0E15B6"/>
    <a:srgbClr val="FFDE90"/>
    <a:srgbClr val="3E3F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87"/>
    <p:restoredTop sz="78367" autoAdjust="0"/>
  </p:normalViewPr>
  <p:slideViewPr>
    <p:cSldViewPr snapToGrid="0" snapToObjects="1">
      <p:cViewPr varScale="1">
        <p:scale>
          <a:sx n="94" d="100"/>
          <a:sy n="94" d="100"/>
        </p:scale>
        <p:origin x="1960" y="200"/>
      </p:cViewPr>
      <p:guideLst>
        <p:guide pos="257"/>
        <p:guide pos="7423"/>
        <p:guide orient="horz" pos="232"/>
        <p:guide orient="horz" pos="4065"/>
        <p:guide orient="horz" pos="119"/>
        <p:guide orient="horz" pos="4224"/>
        <p:guide pos="7537"/>
        <p:guide orient="horz" pos="2319"/>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4/3/23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wob.com/en-gb/books/author/simon-bartra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uk.bookshop.org/contributors/victoria-southgate"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uk.bookshop.org/contributors/iris-depp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talk4writ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ea typeface="Microsoft YaHei" panose="020B0503020204020204" pitchFamily="34" charset="-122"/>
              </a:rPr>
              <a:t>The activities in this unit relate to the suggested text </a:t>
            </a:r>
            <a:r>
              <a:rPr lang="en-US" altLang="en-US" sz="1200" i="1" dirty="0">
                <a:ea typeface="Microsoft YaHei" panose="020B0503020204020204" pitchFamily="34" charset="-122"/>
              </a:rPr>
              <a:t>Jasper Space Dog</a:t>
            </a:r>
            <a:r>
              <a:rPr lang="en-US" altLang="en-US" sz="1200" dirty="0">
                <a:ea typeface="Microsoft YaHei" panose="020B0503020204020204" pitchFamily="34" charset="-122"/>
              </a:rPr>
              <a:t> by Hilary Robinson, a copy of</a:t>
            </a:r>
            <a:r>
              <a:rPr lang="en-GB" altLang="en-US" sz="1200" dirty="0">
                <a:ea typeface="Microsoft YaHei" panose="020B0503020204020204" pitchFamily="34" charset="-122"/>
              </a:rPr>
              <a:t> which will be essential if chosen, but the activities may be used with an alternative text if preferred. Teachers will need to make the necessary amendments for any different texts. </a:t>
            </a:r>
            <a:r>
              <a:rPr lang="en-GB" altLang="en-US" sz="1200" b="1" dirty="0">
                <a:ea typeface="Microsoft YaHei" panose="020B0503020204020204" pitchFamily="34" charset="-122"/>
              </a:rPr>
              <a:t>NB</a:t>
            </a:r>
            <a:r>
              <a:rPr lang="en-GB" altLang="en-US" sz="1200" dirty="0">
                <a:ea typeface="Microsoft YaHei" panose="020B0503020204020204" pitchFamily="34" charset="-122"/>
              </a:rPr>
              <a:t> This book is not a narrative as such but contains many elements of narrative and non fiction writing which can serve as a springboard to generate ideas to launch the children’s own writing.</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584341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NB</a:t>
            </a:r>
            <a:r>
              <a:rPr lang="en-US" altLang="en-US" dirty="0"/>
              <a:t> 40% of the grammar and punctuation requirements in the National Curriculum are introduced by the end of Year 2, so early introduction to concepts and frequent revisiting will really help children to grasp even the trickier concepts.</a:t>
            </a:r>
          </a:p>
          <a:p>
            <a:r>
              <a:rPr lang="en-GB" altLang="en-US" dirty="0"/>
              <a:t>In this text, there are several opportunities to identify a subordinate clause, e.g. </a:t>
            </a:r>
            <a:r>
              <a:rPr lang="en-GB" altLang="en-US" i="1" dirty="0"/>
              <a:t>because, so, but, if </a:t>
            </a:r>
            <a:r>
              <a:rPr lang="en-GB" altLang="en-US" dirty="0"/>
              <a:t>and to identify where sentences have been linked by conjunctions of time.</a:t>
            </a:r>
            <a:r>
              <a:rPr lang="en-GB" altLang="en-US" i="1" dirty="0"/>
              <a:t> </a:t>
            </a:r>
            <a:r>
              <a:rPr lang="en-GB" altLang="en-US" dirty="0"/>
              <a:t>This is a requirement for Year 2 children and teachers should draw children’s attention to this feature to provide an early introduction to a very common element of writing. There are also opportunities to identify how grammatical patterns in a sentence indicate its function as a statement or a question, and the punctuation used here, and also to identify and discuss what makes a sentence a question (it is not just the punctuation). Exclamation marks are used in the text but not as exclamatory sentences. This is covered more fully on slides 54 &amp; 55 as an important area of what children need to know.</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4085293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Vocabulary grammar and punctuation appendix has been reproduced in full, although not all aspects are covered in this unit of work.</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30615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ea typeface="Microsoft YaHei" panose="020B0503020204020204" pitchFamily="34" charset="-122"/>
              </a:rPr>
              <a:t>This is a book with an unusual structure in that it reveals the characters through an exchange of letters and there is a multitude of subtle clues about the characters as they are developed through the questions and replies in the letters. It is an opportunity for children to be exposed to a text which combines narrative and non fiction, and which creates engaging characters predominantly through what they say. It is highly recommended that this book (or an alternative if preferred) is re-read several times in order to immerse the children in the characters and topics covered. Encouraging the children to learn the text, or parts of it, by heart so they can retell it will be hugely beneficial to their comprehension. Role play and drama will be beneficial as children explore the traits and motivations of the characters.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134369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i="1" dirty="0"/>
              <a:t>Reading focuses are predominantly comprehension but it is assumed that any activities will run alongside a robust phonics </a:t>
            </a:r>
            <a:r>
              <a:rPr lang="en-US" altLang="en-US" i="1" dirty="0" err="1"/>
              <a:t>programme</a:t>
            </a:r>
            <a:r>
              <a:rPr lang="en-US" altLang="en-US" i="1" dirty="0"/>
              <a:t>.</a:t>
            </a:r>
          </a:p>
          <a:p>
            <a:pPr>
              <a:spcBef>
                <a:spcPct val="0"/>
              </a:spcBef>
            </a:pPr>
            <a:r>
              <a:rPr lang="en-US" altLang="en-US" i="1" dirty="0"/>
              <a:t>‘The sooner that pupils can read well and do so frequently, the sooner they will be able to increase their vocabulary, comprehension and their knowledge across the wider curriculum.’</a:t>
            </a:r>
          </a:p>
          <a:p>
            <a:pPr>
              <a:spcBef>
                <a:spcPct val="0"/>
              </a:spcBef>
            </a:pPr>
            <a:r>
              <a:rPr lang="en-US" altLang="en-US" b="1" dirty="0"/>
              <a:t>Non statutory guidance for Year 2</a:t>
            </a:r>
          </a:p>
          <a:p>
            <a:pPr>
              <a:spcBef>
                <a:spcPct val="0"/>
              </a:spcBef>
            </a:pPr>
            <a:endParaRPr lang="en-US" altLang="en-US" b="1" dirty="0"/>
          </a:p>
          <a:p>
            <a:pPr>
              <a:spcBef>
                <a:spcPct val="0"/>
              </a:spcBef>
            </a:pPr>
            <a:r>
              <a:rPr lang="en-US" altLang="en-US" dirty="0"/>
              <a:t>The format of this book does not lend itself to developing the skill of prediction and this should continue in wider reading.</a:t>
            </a:r>
          </a:p>
          <a:p>
            <a:pPr>
              <a:spcBef>
                <a:spcPct val="0"/>
              </a:spcBef>
            </a:pPr>
            <a:r>
              <a:rPr lang="en-US" altLang="en-US" dirty="0"/>
              <a:t>Teachers should consider the following focuses when teaching writing, and choose the most appropriate element for the children they teach (i.e. do not try and do too many at once).</a:t>
            </a:r>
          </a:p>
          <a:p>
            <a:pPr>
              <a:spcBef>
                <a:spcPct val="0"/>
              </a:spcBef>
            </a:pPr>
            <a:r>
              <a:rPr lang="en-US" altLang="en-US" dirty="0"/>
              <a:t>Write sentences by:</a:t>
            </a:r>
          </a:p>
          <a:p>
            <a:pPr>
              <a:spcBef>
                <a:spcPct val="0"/>
              </a:spcBef>
              <a:buFontTx/>
              <a:buChar char="•"/>
            </a:pPr>
            <a:r>
              <a:rPr lang="en-US" altLang="en-US" dirty="0"/>
              <a:t>saying out loud what they are going to write about</a:t>
            </a:r>
          </a:p>
          <a:p>
            <a:pPr>
              <a:spcBef>
                <a:spcPct val="0"/>
              </a:spcBef>
              <a:buFontTx/>
              <a:buChar char="•"/>
            </a:pPr>
            <a:r>
              <a:rPr lang="en-US" altLang="en-US" dirty="0"/>
              <a:t>composing a sentence orally before writing it</a:t>
            </a:r>
          </a:p>
          <a:p>
            <a:pPr>
              <a:spcBef>
                <a:spcPct val="0"/>
              </a:spcBef>
              <a:buFontTx/>
              <a:buChar char="•"/>
            </a:pPr>
            <a:r>
              <a:rPr lang="en-US" altLang="en-US" dirty="0"/>
              <a:t>sequencing sentences to form short narratives</a:t>
            </a:r>
          </a:p>
          <a:p>
            <a:pPr>
              <a:spcBef>
                <a:spcPct val="0"/>
              </a:spcBef>
              <a:buFontTx/>
              <a:buChar char="•"/>
            </a:pPr>
            <a:r>
              <a:rPr lang="en-US" altLang="en-US" dirty="0"/>
              <a:t>re-reading what they have written to check that it makes sense.</a:t>
            </a:r>
          </a:p>
          <a:p>
            <a:pPr>
              <a:spcBef>
                <a:spcPct val="0"/>
              </a:spcBef>
            </a:pPr>
            <a:r>
              <a:rPr lang="en-US" altLang="en-US" b="1" dirty="0"/>
              <a:t>National Curriculum Year 1 2014</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4108784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is designed to generate interest and pique the children’s curiosity about what might be coming next. Either use the images on screen or introduce a physical rucksack containing images about the theme of the book, and reveal the contents one at a time, encouraging children to discuss what these might be and how they could relate to the book. Invite children to speculate about what the book will be about based on the clues presented.</a:t>
            </a:r>
          </a:p>
          <a:p>
            <a:r>
              <a:rPr lang="en-GB" altLang="en-US" dirty="0"/>
              <a:t>Alternatively, or as well, watch this short video about the British astronaut Tim Peake speaking about his book: </a:t>
            </a:r>
            <a:r>
              <a:rPr lang="en-GB" sz="1800" b="0" i="0" u="none" strike="noStrike" baseline="0" dirty="0">
                <a:solidFill>
                  <a:srgbClr val="297CFF"/>
                </a:solidFill>
                <a:latin typeface="Arial-BoldMT"/>
              </a:rPr>
              <a:t>https://www.youtube.com/watch?v=G8ffWD5LhyY</a:t>
            </a:r>
            <a:r>
              <a:rPr lang="en-GB" altLang="en-US" dirty="0"/>
              <a:t>. Tim explains that he believes there is life everywhere in the universe. Encourage the children to give their opinions about what he says.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904843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Set up book talk based on the title alone. Do not reveal any further details at this stage. Prompt the children to think about the title with questions such as:</a:t>
            </a:r>
          </a:p>
          <a:p>
            <a:r>
              <a:rPr lang="en-GB" altLang="en-US" dirty="0"/>
              <a:t>What do you think about the title Jasper Space Dog? </a:t>
            </a:r>
          </a:p>
          <a:p>
            <a:r>
              <a:rPr lang="en-GB" altLang="en-US" dirty="0"/>
              <a:t>Who might Jasper be?</a:t>
            </a:r>
            <a:br>
              <a:rPr lang="en-GB" altLang="en-US" dirty="0"/>
            </a:br>
            <a:r>
              <a:rPr lang="en-GB" altLang="en-US" dirty="0"/>
              <a:t>What does the title make you think of when you hear the word ‘space’?</a:t>
            </a:r>
          </a:p>
          <a:p>
            <a:r>
              <a:rPr lang="en-GB" altLang="en-US" dirty="0"/>
              <a:t>What do you think this book might be about?</a:t>
            </a:r>
          </a:p>
          <a:p>
            <a:r>
              <a:rPr lang="en-GB" altLang="en-US" dirty="0"/>
              <a:t>Click to slowly reveal the front cover of the book, prompting children to make further observations and predictions.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Focus on the </a:t>
            </a:r>
            <a:r>
              <a:rPr lang="en-GB" altLang="en-US" b="1" dirty="0"/>
              <a:t>images</a:t>
            </a:r>
            <a:r>
              <a:rPr lang="en-GB" altLang="en-US" dirty="0"/>
              <a:t> presented on the front and back covers (discussing the blurb follows next) and encourage children to give their own opinions about them. What might the book be about?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4158300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Young children may not have noticed that the blurb on the back of books they read has a purpose. They will encounter blurb on the back cover of almost every novel they may pick up and can use this to make a good choice of their reading material as they become independent readers. Encourage them to consider:</a:t>
            </a:r>
          </a:p>
          <a:p>
            <a:r>
              <a:rPr lang="en-GB" altLang="en-US" dirty="0"/>
              <a:t>The blurb is probably the second thing a reader looks at after the front cover.</a:t>
            </a:r>
          </a:p>
          <a:p>
            <a:r>
              <a:rPr lang="en-GB" altLang="en-US" dirty="0"/>
              <a:t>Does the blurb reveal enough to pique the reader’s interest?</a:t>
            </a:r>
          </a:p>
          <a:p>
            <a:r>
              <a:rPr lang="en-GB" altLang="en-US" dirty="0"/>
              <a:t>Will it make the readers want to know more?  </a:t>
            </a:r>
          </a:p>
          <a:p>
            <a:r>
              <a:rPr lang="en-GB" altLang="en-US" dirty="0"/>
              <a:t>The blurb will sometimes have a quote from another author (always positive!) and these can be lengthy or very short, e.g. the back cover of </a:t>
            </a:r>
            <a:r>
              <a:rPr lang="en-GB" altLang="en-US" i="1" dirty="0"/>
              <a:t>Tyger</a:t>
            </a:r>
            <a:r>
              <a:rPr lang="en-GB" altLang="en-US" dirty="0"/>
              <a:t> by S F Said has just one line: </a:t>
            </a:r>
            <a:r>
              <a:rPr lang="en-GB" altLang="en-US" b="1" dirty="0"/>
              <a:t>‘A gem’ Malorie Blackman</a:t>
            </a:r>
            <a:r>
              <a:rPr lang="en-GB" altLang="en-US" dirty="0"/>
              <a:t>. </a:t>
            </a:r>
          </a:p>
          <a:p>
            <a:r>
              <a:rPr lang="en-GB" altLang="en-US" dirty="0"/>
              <a:t>Ask the children to look at their own reading books and see if they can spot any where another opinion is included.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728265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a:t>
            </a:r>
            <a:r>
              <a:rPr lang="en-US" altLang="en-US" dirty="0"/>
              <a:t>13</a:t>
            </a:r>
            <a:r>
              <a:rPr lang="en-GB" altLang="en-US" dirty="0"/>
              <a:t> are specifically for </a:t>
            </a:r>
            <a:r>
              <a:rPr lang="en-US" altLang="en-US" dirty="0"/>
              <a:t>teachers; subsequent slides are intended to be used in the classroom with the children. We recommend that, if possible, you have a copy of this book to share with the class, which can be obtained via this link: https://</a:t>
            </a:r>
            <a:r>
              <a:rPr lang="en-US" altLang="en-US" dirty="0" err="1"/>
              <a:t>www.strausshouseproductions.com</a:t>
            </a:r>
            <a:r>
              <a:rPr lang="en-US" altLang="en-US" dirty="0"/>
              <a:t>/book/jasper-space-dog/</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a:t>
            </a:r>
            <a:endParaRPr lang="en-GB" altLang="en-US" dirty="0"/>
          </a:p>
          <a:p>
            <a:r>
              <a:rPr lang="en-GB" altLang="en-US" i="1" dirty="0"/>
              <a:t>Use a visual image to focus attention on key ideas, to engage their imaginations, to provide hooks for thinking</a:t>
            </a:r>
          </a:p>
          <a:p>
            <a:endParaRPr lang="en-GB" altLang="en-US" dirty="0"/>
          </a:p>
          <a:p>
            <a:r>
              <a:rPr lang="en-GB" altLang="en-US" dirty="0"/>
              <a:t>There are no wrong answers. It is the </a:t>
            </a:r>
            <a:r>
              <a:rPr lang="en-GB" altLang="en-US" b="1" dirty="0"/>
              <a:t>children’s</a:t>
            </a:r>
            <a:r>
              <a:rPr lang="en-GB" altLang="en-US" dirty="0"/>
              <a:t> responses you are trying to elicit, not them trying to second guess what is in the teacher’s head. The most challenging follow up question is ‘Why?’ </a:t>
            </a:r>
          </a:p>
          <a:p>
            <a:r>
              <a:rPr lang="en-GB" altLang="en-US" dirty="0"/>
              <a:t>The final question ‘What do you think this book will be about?’ is a prediction based on the scantiest information, e.g. the image, but children can be very perceptive and can often spot something the teacher doesn’t!</a:t>
            </a:r>
          </a:p>
          <a:p>
            <a:r>
              <a:rPr lang="en-GB" altLang="en-US" dirty="0"/>
              <a:t>Elicit from children that the scene may remind them of something they have experienced personally (e.g. a visit to an observatory) or something they have read or watched on television, or something they know about in the world. Do not underestimate that some children may have an early interest in space and astronomy. Children who have experienced looking at the night sky for instance may have greater knowledge than the teacher and this knowledge should be celebrated and exploited.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534842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a:t>
            </a:r>
            <a:endParaRPr lang="en-GB" altLang="en-US" dirty="0"/>
          </a:p>
          <a:p>
            <a:r>
              <a:rPr lang="en-GB" altLang="en-US" i="1" dirty="0"/>
              <a:t>Opportunity to explore associations with known events in history. How might these connect with the picture?</a:t>
            </a:r>
            <a:endParaRPr lang="en-GB" altLang="en-US" dirty="0"/>
          </a:p>
          <a:p>
            <a:r>
              <a:rPr lang="en-GB" altLang="en-US" dirty="0"/>
              <a:t>Children may already know about the first successful moon landing in 1969. Visit </a:t>
            </a:r>
            <a:r>
              <a:rPr lang="en-GB" altLang="en-US" u="sng" dirty="0">
                <a:solidFill>
                  <a:srgbClr val="00B0F0"/>
                </a:solidFill>
              </a:rPr>
              <a:t>https://</a:t>
            </a:r>
            <a:r>
              <a:rPr lang="en-GB" altLang="en-US" u="sng" dirty="0" err="1">
                <a:solidFill>
                  <a:srgbClr val="00B0F0"/>
                </a:solidFill>
              </a:rPr>
              <a:t>www.nasa.gov</a:t>
            </a:r>
            <a:r>
              <a:rPr lang="en-GB" altLang="en-US" u="sng" dirty="0">
                <a:solidFill>
                  <a:srgbClr val="00B0F0"/>
                </a:solidFill>
              </a:rPr>
              <a:t>/</a:t>
            </a:r>
            <a:r>
              <a:rPr lang="en-GB" altLang="en-US" u="sng" dirty="0" err="1">
                <a:solidFill>
                  <a:srgbClr val="00B0F0"/>
                </a:solidFill>
              </a:rPr>
              <a:t>mission_pages</a:t>
            </a:r>
            <a:r>
              <a:rPr lang="en-GB" altLang="en-US" u="sng" dirty="0">
                <a:solidFill>
                  <a:srgbClr val="00B0F0"/>
                </a:solidFill>
              </a:rPr>
              <a:t>/apollo/apollo11.html</a:t>
            </a:r>
            <a:r>
              <a:rPr lang="en-GB" altLang="en-US" dirty="0"/>
              <a:t> to view a short video of the first steps on the moon.</a:t>
            </a:r>
          </a:p>
          <a:p>
            <a:r>
              <a:rPr lang="en-GB" altLang="en-US" dirty="0"/>
              <a:t>Discuss with the children how this event in history might connect with the image on the cover.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Pre-teaching vocabulary can help children to understand the text when it is read to them. Asking them to focus on particular words can help maintain attention and interest. </a:t>
            </a:r>
          </a:p>
          <a:p>
            <a:r>
              <a:rPr lang="en-GB" altLang="en-US" dirty="0"/>
              <a:t>These are words from the text as suggestions to explore further. Teachers should select from this list, or use different words to explore prior to reading the text. Encourage the children to participate and work out what the words mean. Notice that each word is repeated in the explanation. Repetition of the word can help children to remember.</a:t>
            </a:r>
          </a:p>
          <a:p>
            <a:r>
              <a:rPr lang="en-GB" altLang="en-US" dirty="0"/>
              <a:t>Note that two of these words (</a:t>
            </a:r>
            <a:r>
              <a:rPr lang="en-GB" altLang="en-US" i="1" dirty="0" err="1"/>
              <a:t>astro</a:t>
            </a:r>
            <a:r>
              <a:rPr lang="en-GB" altLang="en-US" dirty="0"/>
              <a:t> meaning star and </a:t>
            </a:r>
            <a:r>
              <a:rPr lang="en-GB" altLang="en-US" i="1" dirty="0"/>
              <a:t>tele</a:t>
            </a:r>
            <a:r>
              <a:rPr lang="en-GB" altLang="en-US" dirty="0"/>
              <a:t> meaning from a distance) can alert the children to the prefix which carries meaning. Encouraging children to consider the etymology and morphology of words they encounter through their reading will help them to understand similar words they come across, and will also help them to spell these prefixes correctly,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1357890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Reading aloud with expression (prosody) needs to be modelled by the teacher.</a:t>
            </a:r>
          </a:p>
          <a:p>
            <a:r>
              <a:rPr lang="en-GB" altLang="en-US" dirty="0"/>
              <a:t>Encourage children to share their ideas rather than trying to guess yours. This is crucial in developing a child’s sense of themselves as a reader with valid views and opinions. Rephrase and extend responses to encourage deeper thinking. Select pairs of children at random for responses rather than a ‘hands up’ approach.</a:t>
            </a:r>
          </a:p>
          <a:p>
            <a:r>
              <a:rPr lang="en-GB" altLang="en-US" dirty="0"/>
              <a:t>Through shared and guided reading, explore a number of other alien/space themed stories. This is known as ‘link reading’. Apply similar methods with all reading to deepen understanding of the texts and begin to develop inference. Once texts have been shared with the class, display them in a book corner (or similar) to allow children the opportunity to re-read in order to develop fluency and confidence. The texts selected are completely at the discretion of the teacher and many titles can be viewed here: https://www.lovereading4kids.co.uk/</a:t>
            </a:r>
            <a:r>
              <a:rPr lang="en-GB" altLang="en-US" dirty="0" err="1"/>
              <a:t>search?s</a:t>
            </a:r>
            <a:r>
              <a:rPr lang="en-GB" altLang="en-US" dirty="0"/>
              <a:t>=</a:t>
            </a:r>
            <a:r>
              <a:rPr lang="en-GB" altLang="en-US" dirty="0" err="1"/>
              <a:t>alien&amp;view</a:t>
            </a:r>
            <a:r>
              <a:rPr lang="en-GB" altLang="en-US" dirty="0"/>
              <a:t>=</a:t>
            </a:r>
            <a:r>
              <a:rPr lang="en-GB" altLang="en-US" dirty="0" err="1"/>
              <a:t>book-results&amp;page</a:t>
            </a:r>
            <a:r>
              <a:rPr lang="en-GB" altLang="en-US" dirty="0"/>
              <a:t>=1</a:t>
            </a:r>
          </a:p>
          <a:p>
            <a:r>
              <a:rPr lang="en-GB" altLang="en-US" dirty="0"/>
              <a:t>Some titles to consider are:</a:t>
            </a:r>
          </a:p>
          <a:p>
            <a:r>
              <a:rPr lang="en-GB" altLang="en-US" i="1" dirty="0"/>
              <a:t>Here we are</a:t>
            </a:r>
            <a:r>
              <a:rPr lang="en-GB" altLang="en-US" dirty="0"/>
              <a:t> by Oliver Jeffers</a:t>
            </a:r>
          </a:p>
          <a:p>
            <a:r>
              <a:rPr lang="en-GB" altLang="en-US" i="1" dirty="0" err="1"/>
              <a:t>Beegu</a:t>
            </a:r>
            <a:r>
              <a:rPr lang="en-GB" altLang="en-US" dirty="0"/>
              <a:t> by Alexis Deacon</a:t>
            </a:r>
          </a:p>
          <a:p>
            <a:r>
              <a:rPr lang="en-GB" altLang="en-US" i="1" dirty="0"/>
              <a:t>My friend the alien</a:t>
            </a:r>
            <a:r>
              <a:rPr lang="en-GB" altLang="en-US" dirty="0"/>
              <a:t> by </a:t>
            </a:r>
            <a:r>
              <a:rPr lang="en-GB" altLang="en-US" dirty="0" err="1"/>
              <a:t>Zanib</a:t>
            </a:r>
            <a:r>
              <a:rPr lang="en-GB" altLang="en-US" dirty="0"/>
              <a:t> </a:t>
            </a:r>
            <a:r>
              <a:rPr lang="en-GB" altLang="en-US" dirty="0" err="1"/>
              <a:t>Mian</a:t>
            </a:r>
            <a:endParaRPr lang="en-GB" altLang="en-US" dirty="0"/>
          </a:p>
          <a:p>
            <a:r>
              <a:rPr lang="en-GB" altLang="en-US" i="1" dirty="0"/>
              <a:t>Man on the Moon</a:t>
            </a:r>
            <a:r>
              <a:rPr lang="en-GB" altLang="en-US" dirty="0"/>
              <a:t> by </a:t>
            </a:r>
            <a:r>
              <a:rPr lang="en-GB" altLang="en-US" dirty="0">
                <a:hlinkClick r:id="rId3"/>
              </a:rPr>
              <a:t>Simon Bartram</a:t>
            </a:r>
            <a:endParaRPr lang="en-GB" altLang="en-US" dirty="0"/>
          </a:p>
          <a:p>
            <a:r>
              <a:rPr lang="en-GB" altLang="en-US" i="1" dirty="0"/>
              <a:t>Cosmic</a:t>
            </a:r>
            <a:r>
              <a:rPr lang="en-GB" altLang="en-US" dirty="0"/>
              <a:t> by Frank Cottrell Boyce (this is a great read-aloud but teachers need to review first to assess suitability).</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489365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(supplied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734579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104304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also supplied as on the accompanying PDF file.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40441673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first sentence stating who is writing the letter has been omitted. Encourage children to identify the point of view from which the letter is being written.</a:t>
            </a:r>
          </a:p>
          <a:p>
            <a:r>
              <a:rPr lang="en-GB" altLang="en-US" dirty="0"/>
              <a:t>A non fiction text to link with this theme is </a:t>
            </a:r>
            <a:r>
              <a:rPr lang="en-GB" altLang="en-US" i="1" dirty="0"/>
              <a:t>Dogs in Space: The Amazing True Story of Belka and </a:t>
            </a:r>
            <a:r>
              <a:rPr lang="en-GB" altLang="en-US" i="1" dirty="0" err="1"/>
              <a:t>Strelka</a:t>
            </a:r>
            <a:r>
              <a:rPr lang="en-GB" altLang="en-US" b="1" dirty="0"/>
              <a:t> </a:t>
            </a:r>
            <a:r>
              <a:rPr lang="en-GB" altLang="en-US" b="1" dirty="0">
                <a:solidFill>
                  <a:schemeClr val="tx1"/>
                </a:solidFill>
              </a:rPr>
              <a:t>by </a:t>
            </a:r>
            <a:r>
              <a:rPr lang="en-GB" altLang="en-US" u="sng" dirty="0">
                <a:solidFill>
                  <a:schemeClr val="tx1"/>
                </a:solidFill>
                <a:hlinkClick r:id="rId3">
                  <a:extLst>
                    <a:ext uri="{A12FA001-AC4F-418D-AE19-62706E023703}">
                      <ahyp:hlinkClr xmlns:ahyp="http://schemas.microsoft.com/office/drawing/2018/hyperlinkcolor" val="tx"/>
                    </a:ext>
                  </a:extLst>
                </a:hlinkClick>
              </a:rPr>
              <a:t>Victoria Southgate </a:t>
            </a:r>
            <a:r>
              <a:rPr lang="en-GB" altLang="en-US" u="none" dirty="0">
                <a:solidFill>
                  <a:schemeClr val="tx1"/>
                </a:solidFill>
              </a:rPr>
              <a:t>(Author) and </a:t>
            </a:r>
            <a:r>
              <a:rPr lang="en-GB" altLang="en-US" u="none" dirty="0">
                <a:solidFill>
                  <a:schemeClr val="tx1"/>
                </a:solidFill>
                <a:hlinkClick r:id="rId4">
                  <a:extLst>
                    <a:ext uri="{A12FA001-AC4F-418D-AE19-62706E023703}">
                      <ahyp:hlinkClr xmlns:ahyp="http://schemas.microsoft.com/office/drawing/2018/hyperlinkcolor" val="tx"/>
                    </a:ext>
                  </a:extLst>
                </a:hlinkClick>
              </a:rPr>
              <a:t>Iris Deppe </a:t>
            </a:r>
            <a:r>
              <a:rPr lang="en-GB" altLang="en-US" u="none" dirty="0">
                <a:solidFill>
                  <a:schemeClr val="tx1"/>
                </a:solidFill>
              </a:rPr>
              <a:t>(Illustrator)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4422910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Use a microphone to model tone and intonation, focusing on raising the pitch of the voice at the end of a question, then invite the children to imitate via a copycat approach. Reading with expression is a powerful comprehension strategy which increases access to meaning. Ask the children to consider the name Lunar Blue and discuss – why Lunar Blue? (lunar – adjective which means of or relating to the moon. Children may have heard, for example, lunar eclipse, lunar landing).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3455603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could be carried out as a table exercise with printed statements, or as a whole class activity. The final statement ‘Astronauts walked on the moon’ will present a challenge for young readers as this statement is not explicit, but the fact can be deduced from the question: ‘Do you know if </a:t>
            </a:r>
            <a:r>
              <a:rPr lang="en-GB" altLang="en-US" b="1" dirty="0"/>
              <a:t>the first astronauts to walk on the moon</a:t>
            </a:r>
            <a:r>
              <a:rPr lang="en-GB" altLang="en-US" dirty="0"/>
              <a:t> brought any moon cheese back with them?’ </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350987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Help the children understand that this writing is different because it is more formal, written by an expert, uses more sophisticated vocabulary and is informative (presented in child-friendly language).</a:t>
            </a:r>
          </a:p>
          <a:p>
            <a:pPr eaLnBrk="1" hangingPunct="1"/>
            <a:r>
              <a:rPr lang="en-GB" altLang="en-US" dirty="0"/>
              <a:t>Words previously taught: astronaut, mission, certain, advisable.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21027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an abridged version of the letter in Chapter 2.</a:t>
            </a:r>
          </a:p>
          <a:p>
            <a:pPr eaLnBrk="1" hangingPunct="1"/>
            <a:r>
              <a:rPr lang="en-GB" altLang="en-US" dirty="0"/>
              <a:t>Encourage children to search for clues about Jasper’s personality, likes and dislikes, beliefs and opinions from the information revealed in this slide and slides 26 and 27.</a:t>
            </a:r>
          </a:p>
          <a:p>
            <a:pPr eaLnBrk="1" hangingPunct="1"/>
            <a:r>
              <a:rPr lang="en-GB" altLang="en-US" dirty="0"/>
              <a:t>All answers are accepted but delve deeper for justification of opinions. This activity may be carried out with other characters.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7956784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GB" altLang="en-US" dirty="0"/>
              <a:t>Building a character – role on the wall. Authors show the reader what a character is like by what they say and what they do. </a:t>
            </a:r>
            <a:r>
              <a:rPr lang="en-GB" altLang="en-US" i="1" dirty="0"/>
              <a:t>Role on the Wall </a:t>
            </a:r>
            <a:r>
              <a:rPr lang="en-GB" altLang="en-US" dirty="0"/>
              <a:t>is a drama technique in which</a:t>
            </a:r>
            <a:r>
              <a:rPr lang="en-GB" altLang="en-US" i="1" dirty="0"/>
              <a:t> </a:t>
            </a:r>
            <a:r>
              <a:rPr lang="en-GB" altLang="en-US" dirty="0"/>
              <a:t>the outline of a body is drawn on a large sheet of paper, which is stuck onto the wall. A ‘role on the wall’ can often be more meaningful if the outline is of the character rather than a gingerbread man which is the most common. Words or phrases describing the character are then written directly onto the drawing or stuck on with sticky notes. This drama technique can help children focus on how the character has been developed and can include facts such as physical appearance as well as the character’s personality such as likes/dislikes, talents, etc. In this example, Jasper’s traits, likes and dislikes are all inside the outline but this can be created in any way.</a:t>
            </a:r>
          </a:p>
          <a:p>
            <a:pPr eaLnBrk="1" hangingPunct="1">
              <a:lnSpc>
                <a:spcPct val="90000"/>
              </a:lnSpc>
            </a:pPr>
            <a:r>
              <a:rPr lang="en-GB" altLang="en-US" dirty="0"/>
              <a:t>Providing the children with an ongoing bank of words like this helps them to acquire new words and think about their meanings but can also act as a word bank for their own writing. Encourage children to find evidence for the suggested words, for example:</a:t>
            </a:r>
          </a:p>
          <a:p>
            <a:pPr eaLnBrk="1" hangingPunct="1">
              <a:lnSpc>
                <a:spcPct val="90000"/>
              </a:lnSpc>
            </a:pPr>
            <a:r>
              <a:rPr lang="en-GB" altLang="en-US" b="1" dirty="0"/>
              <a:t>ambitious</a:t>
            </a:r>
            <a:r>
              <a:rPr lang="en-GB" altLang="en-US" dirty="0"/>
              <a:t>: he is thinking about becoming a space dog</a:t>
            </a:r>
          </a:p>
          <a:p>
            <a:pPr eaLnBrk="1" hangingPunct="1">
              <a:lnSpc>
                <a:spcPct val="90000"/>
              </a:lnSpc>
            </a:pPr>
            <a:r>
              <a:rPr lang="en-GB" altLang="en-US" b="1" dirty="0"/>
              <a:t>curious</a:t>
            </a:r>
            <a:r>
              <a:rPr lang="en-GB" altLang="en-US" dirty="0"/>
              <a:t>: he asks a lots of questions and wants to know a lot of things</a:t>
            </a:r>
          </a:p>
          <a:p>
            <a:pPr eaLnBrk="1" hangingPunct="1">
              <a:lnSpc>
                <a:spcPct val="90000"/>
              </a:lnSpc>
            </a:pPr>
            <a:r>
              <a:rPr lang="en-GB" altLang="en-US" b="1" dirty="0"/>
              <a:t>inventive</a:t>
            </a:r>
            <a:r>
              <a:rPr lang="en-GB" altLang="en-US" dirty="0"/>
              <a:t>: he invented the name of the moon cheese</a:t>
            </a:r>
          </a:p>
          <a:p>
            <a:pPr eaLnBrk="1" hangingPunct="1">
              <a:lnSpc>
                <a:spcPct val="90000"/>
              </a:lnSpc>
            </a:pPr>
            <a:r>
              <a:rPr lang="en-GB" altLang="en-US" b="1" dirty="0"/>
              <a:t>good</a:t>
            </a:r>
            <a:r>
              <a:rPr lang="en-GB" altLang="en-US" dirty="0"/>
              <a:t> </a:t>
            </a:r>
            <a:r>
              <a:rPr lang="en-GB" altLang="en-US" b="1" dirty="0"/>
              <a:t>imagination</a:t>
            </a:r>
            <a:r>
              <a:rPr lang="en-GB" altLang="en-US" dirty="0"/>
              <a:t>: thinks there might be moon-cows</a:t>
            </a:r>
          </a:p>
          <a:p>
            <a:pPr eaLnBrk="1" hangingPunct="1">
              <a:lnSpc>
                <a:spcPct val="90000"/>
              </a:lnSpc>
            </a:pPr>
            <a:r>
              <a:rPr lang="en-GB" altLang="en-US" b="1" dirty="0"/>
              <a:t>friendly</a:t>
            </a:r>
            <a:r>
              <a:rPr lang="en-GB" altLang="en-US" dirty="0"/>
              <a:t>: has friends in </a:t>
            </a:r>
            <a:r>
              <a:rPr lang="en-GB" altLang="en-US" dirty="0" err="1"/>
              <a:t>Bogna</a:t>
            </a:r>
            <a:r>
              <a:rPr lang="en-GB" altLang="en-US" dirty="0"/>
              <a:t> Park</a:t>
            </a:r>
          </a:p>
          <a:p>
            <a:pPr eaLnBrk="1" hangingPunct="1">
              <a:lnSpc>
                <a:spcPct val="90000"/>
              </a:lnSpc>
            </a:pPr>
            <a:r>
              <a:rPr lang="en-GB" altLang="en-US" b="1" dirty="0"/>
              <a:t>sense of humour</a:t>
            </a:r>
            <a:r>
              <a:rPr lang="en-GB" altLang="en-US" dirty="0"/>
              <a:t>: he finds the thought of a flying sausage funny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42243012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1271249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Repeat the previous activity but this time, ask the children to come up with ideas and questions and record these on the working wall.</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398612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Pre-teaching vocabulary can help children to understand the text when it is read to them. Asking them to focus on particular words can help maintain attention and interest. Ensure that children know some words can have two meanings, such as interfere. The more common meaning is to intervene in a situation without being asked to do so but in this context, it means to stop something happening as it should: ‘interfere with the workings of the spacecraft’.</a:t>
            </a:r>
          </a:p>
          <a:p>
            <a:pPr eaLnBrk="1" hangingPunct="1"/>
            <a:r>
              <a:rPr lang="en-GB" altLang="en-US" dirty="0"/>
              <a:t>These are words from the text occurring in the next extract as suggestions to explore further. Teachers should select from this list, or use different words to explore prior to reading the text. Encourage the children to participate and work out what the words mean. Notice that each word is repeated in the explanation. Repetition of the word can help children to remember.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403613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an abridged version of the reply from Isabella in Chapter 2. Teachers should read aloud to the children, or ask them to join in with words they have encountered, or sections of the text</a:t>
            </a:r>
          </a:p>
          <a:p>
            <a:pPr eaLnBrk="1" hangingPunct="1"/>
            <a:r>
              <a:rPr lang="en-GB" altLang="en-US" dirty="0"/>
              <a:t>Words previously taught: mouldy (from earlier slide); lightweight, securely, banned, interfere, moisture, removed.</a:t>
            </a:r>
          </a:p>
          <a:p>
            <a:pPr eaLnBrk="1" hangingPunct="1"/>
            <a:r>
              <a:rPr lang="en-GB" altLang="en-US" b="1" dirty="0"/>
              <a:t>Microgravity</a:t>
            </a:r>
            <a:r>
              <a:rPr lang="en-GB" altLang="en-US" dirty="0"/>
              <a:t> is not included but may require additional explanation. The term refers to the condition in which people or objects appear to be weightless. The effects of microgravity can be seen when astronauts and objects float in space. The prefix </a:t>
            </a:r>
            <a:r>
              <a:rPr lang="en-GB" altLang="en-US" i="1" dirty="0"/>
              <a:t>micro</a:t>
            </a:r>
            <a:r>
              <a:rPr lang="en-GB" altLang="en-US" dirty="0"/>
              <a:t> means very small so microgravity refers to the condition where gravity seems to be very small. It is commonly used synonymously with the term </a:t>
            </a:r>
            <a:r>
              <a:rPr lang="en-GB" altLang="en-US" b="1" dirty="0"/>
              <a:t>zero gravity </a:t>
            </a:r>
            <a:r>
              <a:rPr lang="en-GB" altLang="en-US" dirty="0"/>
              <a:t>which is not strictly true. To give children a clear idea what this means, watch this video from Britannica starting at about 45 seconds to 56 seconds: </a:t>
            </a:r>
          </a:p>
          <a:p>
            <a:r>
              <a:rPr lang="en-US" dirty="0"/>
              <a:t>https://</a:t>
            </a:r>
            <a:r>
              <a:rPr lang="en-US" dirty="0" err="1"/>
              <a:t>www.britannica.com</a:t>
            </a:r>
            <a:r>
              <a:rPr lang="en-US" dirty="0"/>
              <a:t>/science/microgravity/images-videos </a:t>
            </a:r>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35654528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an example of a simple zone of relevance diagram (which is supplied on the accompanying PDF file), used to scaffold children’s responses and vocabulary development and adaptable for however teachers wish to use it. The most common approach is that words which are most relevant to the task in hand (in this case, describing Isabella) are placed in the centre of the diagram, and those which are least relevant are placed in the outer ring or even outside completely. It can be used to compare characters by using different colours or kept simple. It is up to teachers whether they use the terms relevant/ relevance with Y2 children and the labels may be removed if preferred.</a:t>
            </a:r>
          </a:p>
          <a:p>
            <a:pPr eaLnBrk="1" hangingPunct="1"/>
            <a:r>
              <a:rPr lang="en-GB" altLang="en-US" dirty="0"/>
              <a:t>A word bank (adjectives and phrases which describe character) is provided on the next slide and children should discuss the words with a partner/group and sort them on to the diagram. These are editable if teachers would prefer to choose their own words. A further challenge could be for children to add their own vocabulary ideas. </a:t>
            </a:r>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2353299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Words are editable.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2281856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t>NB</a:t>
            </a:r>
            <a:r>
              <a:rPr lang="en-GB" altLang="en-US" sz="1200" dirty="0"/>
              <a:t>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sz="1200" dirty="0"/>
              <a:t>NC 2014 Non-statutory guidance.</a:t>
            </a:r>
          </a:p>
          <a:p>
            <a:r>
              <a:rPr lang="en-GB" altLang="en-US" sz="1200" dirty="0"/>
              <a:t>This unit focuses on the comprehension element of reading and the structure and construction a story with a fantasy setting (i.e. space) although the subject of space also allows teachers to explore fantasy settings and the events in the letters exchanged between the central character and an expert lend themselves to the invention of a narrative involving the clearly defined characters introduced in this book.</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Choose one or two objectives to be the main focus of studying the text with a writer’s eye. Examples follow but teachers should adapt this technique to meet the needs of the children they teach.</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1934227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text contains a lot of questions and therefore opportunities to teach children about questioning. In this activity, encourage the children to ask questions about the way the book has been written. There won’t necessarily be answers to all the questions, but the purpose of this is to give the children practise in asking and writing questions.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35486438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The purpose of this activity is to:</a:t>
            </a:r>
          </a:p>
          <a:p>
            <a:pPr lvl="1" eaLnBrk="1" hangingPunct="1"/>
            <a:r>
              <a:rPr lang="en-GB" altLang="en-US" dirty="0"/>
              <a:t>understand that words, phrases or clauses can be joined together </a:t>
            </a:r>
          </a:p>
          <a:p>
            <a:pPr lvl="1" eaLnBrk="1" hangingPunct="1"/>
            <a:r>
              <a:rPr lang="en-GB" altLang="en-US" dirty="0"/>
              <a:t>understand that this means we are adding information</a:t>
            </a:r>
          </a:p>
          <a:p>
            <a:pPr eaLnBrk="1" hangingPunct="1"/>
            <a:r>
              <a:rPr lang="en-GB" altLang="en-US" dirty="0"/>
              <a:t>Encourage children to spot sentences with subordinate clauses in their reading books and in wider reading as well as this specific focus in this unit. Whether the term </a:t>
            </a:r>
            <a:r>
              <a:rPr lang="en-GB" altLang="en-US" i="1" dirty="0"/>
              <a:t>subordinate clause</a:t>
            </a:r>
            <a:r>
              <a:rPr lang="en-GB" altLang="en-US" dirty="0"/>
              <a:t> or </a:t>
            </a:r>
            <a:r>
              <a:rPr lang="en-GB" altLang="en-US" i="1" dirty="0"/>
              <a:t>joining word</a:t>
            </a:r>
            <a:r>
              <a:rPr lang="en-GB" altLang="en-US" dirty="0"/>
              <a:t> is used is entirely up to the teacher. The NC expectation is that ‘Pupils should be taught to learn how to use subordination (using when, if, that, or because)’ but there is no requirement for them to know the term at this stage. However, using the correct terminology provides a sound foundation for future learning.</a:t>
            </a:r>
          </a:p>
          <a:p>
            <a:pPr eaLnBrk="1" hangingPunct="1"/>
            <a:r>
              <a:rPr lang="en-GB" altLang="en-US" dirty="0"/>
              <a:t>Sentences have been used from the text to maintain the topic, although some have been adapted from the original for brevity and to illustrate the grammar focus. The final example illustrates the use of a subordinating conjunction at the start of the sentence.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25257594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4022662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activity uses sentences from the text with which children should now be familiar. Ask the children to read the sentences and identify the missing word or words. Discuss the ending used and consider the rule that applied to the change in the word. This could link with other phonic or spelling work focusing on suffixes. To view the root word, click and they will appear one at a time.</a:t>
            </a:r>
          </a:p>
          <a:p>
            <a:pPr eaLnBrk="1" hangingPunct="1"/>
            <a:r>
              <a:rPr lang="en-GB" altLang="en-US" dirty="0"/>
              <a:t>Drop the final e before adding the suffix: receive; preserve; telescope</a:t>
            </a:r>
          </a:p>
          <a:p>
            <a:pPr eaLnBrk="1" hangingPunct="1"/>
            <a:r>
              <a:rPr lang="en-GB" altLang="en-US" dirty="0"/>
              <a:t>Change the y to </a:t>
            </a:r>
            <a:r>
              <a:rPr lang="en-GB" altLang="en-US" dirty="0" err="1"/>
              <a:t>i</a:t>
            </a:r>
            <a:r>
              <a:rPr lang="en-GB" altLang="en-US" dirty="0"/>
              <a:t> before adding the suffix: dry</a:t>
            </a:r>
          </a:p>
          <a:p>
            <a:pPr eaLnBrk="1" hangingPunct="1"/>
            <a:r>
              <a:rPr lang="en-GB" altLang="en-US" dirty="0"/>
              <a:t>Just add the suffix: think &gt; think</a:t>
            </a:r>
            <a:r>
              <a:rPr lang="en-GB" altLang="en-US" b="1" dirty="0"/>
              <a:t>ing</a:t>
            </a:r>
            <a:r>
              <a:rPr lang="en-GB" altLang="en-US" dirty="0"/>
              <a:t>; fly &gt; fly</a:t>
            </a:r>
            <a:r>
              <a:rPr lang="en-GB" altLang="en-US" b="1" dirty="0"/>
              <a:t>ing</a:t>
            </a:r>
            <a:r>
              <a:rPr lang="en-GB" altLang="en-US" dirty="0"/>
              <a:t>; pizza &gt; pizza</a:t>
            </a:r>
            <a:r>
              <a:rPr lang="en-GB" altLang="en-US" b="1" dirty="0"/>
              <a:t>s</a:t>
            </a:r>
            <a:r>
              <a:rPr lang="en-GB" altLang="en-US" dirty="0"/>
              <a:t>; walk &gt; walk</a:t>
            </a:r>
            <a:r>
              <a:rPr lang="en-GB" altLang="en-US" b="1" dirty="0"/>
              <a:t>ing</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2051804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In Year 2, the element of using expanded </a:t>
            </a:r>
            <a:r>
              <a:rPr lang="en-GB" altLang="en-US" b="1" dirty="0"/>
              <a:t>noun phrases </a:t>
            </a:r>
            <a:r>
              <a:rPr lang="en-GB" altLang="en-US" dirty="0"/>
              <a:t>for description and specification [for example, </a:t>
            </a:r>
            <a:r>
              <a:rPr lang="en-GB" altLang="en-US" i="1" dirty="0"/>
              <a:t>the blue butterfly</a:t>
            </a:r>
            <a:r>
              <a:rPr lang="en-GB" altLang="en-US" dirty="0"/>
              <a:t>, </a:t>
            </a:r>
            <a:r>
              <a:rPr lang="en-GB" altLang="en-US" i="1" dirty="0"/>
              <a:t>plain flour</a:t>
            </a:r>
            <a:r>
              <a:rPr lang="en-GB" altLang="en-US" dirty="0"/>
              <a:t>, </a:t>
            </a:r>
            <a:r>
              <a:rPr lang="en-GB" altLang="en-US" i="1" dirty="0"/>
              <a:t>the man in the moon</a:t>
            </a:r>
            <a:r>
              <a:rPr lang="en-GB" altLang="en-US" dirty="0"/>
              <a:t>] is introduced for the first time, but is repeated in other year groups. To give the children plenty of practice in using this feature for description at this stage will provide a firm foundation for later writing. Although this text is not a narrative in the conventional sense, it lends itself to describing the setting and characters in order to create a narrative with these elements.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22797306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Note that a noun phrase does not contain a verb used as an action word. The last two examples contain post modification as an additional opportunity to explore how nouns can be elaborated for description. Some children may feel confident to attempt to use prepositions and adverbials for additional description.</a:t>
            </a:r>
          </a:p>
          <a:p>
            <a:pPr eaLnBrk="1" hangingPunct="1"/>
            <a:r>
              <a:rPr lang="en-GB" altLang="en-US" dirty="0"/>
              <a:t>Examples are deliberately not capitalised or punctuated as these are not full sentences nor do they contain proper nouns.</a:t>
            </a:r>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4904300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16301943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takes words from the text that children may have encountered and presents them as root words considering the endings each root word could take. Learning the rules of suffixing will help children’s comprehension, vocabulary and spelling and this activity offers opportunities to consider spelling guidelines. </a:t>
            </a:r>
            <a:r>
              <a:rPr lang="en-GB" altLang="en-US" b="1" dirty="0"/>
              <a:t>NB</a:t>
            </a:r>
            <a:r>
              <a:rPr lang="en-GB" altLang="en-US" dirty="0"/>
              <a:t> When teaching suffixes, always refer to them collectively as suffixes, e.g. add the </a:t>
            </a:r>
            <a:r>
              <a:rPr lang="en-GB" altLang="en-US" b="1" dirty="0"/>
              <a:t>suffix</a:t>
            </a:r>
            <a:r>
              <a:rPr lang="en-GB" altLang="en-US" dirty="0"/>
              <a:t>, not add ‘ed’, and definitely not just add ‘d’. This will demonstrate to children the regularity of suffixes and the fact that any rule applies widely.</a:t>
            </a:r>
          </a:p>
          <a:p>
            <a:endParaRPr lang="en-US" dirty="0"/>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33709637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identify that root words can take different endings and hopefully, the examples from the children will show this. If not, demonstrate, e.g. prepare follows the rule ‘Drop the e before adding the suffix’ but can take prepar</a:t>
            </a:r>
            <a:r>
              <a:rPr lang="en-GB" altLang="en-US" b="1" dirty="0"/>
              <a:t>es</a:t>
            </a:r>
            <a:r>
              <a:rPr lang="en-GB" altLang="en-US" dirty="0"/>
              <a:t>, prepar</a:t>
            </a:r>
            <a:r>
              <a:rPr lang="en-GB" altLang="en-US" b="1" dirty="0"/>
              <a:t>ed</a:t>
            </a:r>
            <a:r>
              <a:rPr lang="en-GB" altLang="en-US" dirty="0"/>
              <a:t>, prepar</a:t>
            </a:r>
            <a:r>
              <a:rPr lang="en-GB" altLang="en-US" b="1" dirty="0"/>
              <a:t>ing</a:t>
            </a:r>
            <a:r>
              <a:rPr lang="en-GB" altLang="en-US" dirty="0"/>
              <a:t>, prepar</a:t>
            </a:r>
            <a:r>
              <a:rPr lang="en-GB" altLang="en-US" b="1" dirty="0"/>
              <a:t>ation</a:t>
            </a:r>
            <a:r>
              <a:rPr lang="en-GB" altLang="en-US" dirty="0"/>
              <a:t> and they all comply with the same rule.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640014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Book Talk</a:t>
            </a:r>
            <a:r>
              <a:rPr lang="en-GB" altLang="en-US" dirty="0"/>
              <a:t> and </a:t>
            </a:r>
            <a:r>
              <a:rPr lang="en-GB" altLang="en-US" b="1" dirty="0"/>
              <a:t>Writer Talk</a:t>
            </a:r>
            <a:r>
              <a:rPr lang="en-GB" altLang="en-US" dirty="0"/>
              <a:t> (Slide 6) were part of an approach devised by educational author and primary expert Pie Corbett for the publication Talk for Writing for the National Strategies in 2008. Whilst this has been superseded by subsequent curricula, the principles remain sound and continue to be developed further by Pie Corbett and his team at </a:t>
            </a:r>
            <a:r>
              <a:rPr lang="en-GB" dirty="0">
                <a:hlinkClick r:id="rId3"/>
              </a:rPr>
              <a:t>https://www.talk4writing.com</a:t>
            </a:r>
            <a:endParaRPr lang="en-GB"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7611281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20000"/>
              </a:lnSpc>
            </a:pPr>
            <a:r>
              <a:rPr lang="en-GB" altLang="en-US" dirty="0"/>
              <a:t>A</a:t>
            </a:r>
            <a:r>
              <a:rPr lang="en-GB" altLang="en-US" b="1" dirty="0"/>
              <a:t> sentence</a:t>
            </a:r>
            <a:r>
              <a:rPr lang="en-GB" altLang="en-US" dirty="0"/>
              <a:t> is a group of </a:t>
            </a:r>
            <a:r>
              <a:rPr lang="en-GB" altLang="en-US" b="1" dirty="0"/>
              <a:t>words</a:t>
            </a:r>
            <a:r>
              <a:rPr lang="en-GB" altLang="en-US" dirty="0"/>
              <a:t> which are put together in the right order and make sense to the reader. Within the sentence there are smaller units of meaning called </a:t>
            </a:r>
            <a:r>
              <a:rPr lang="en-GB" altLang="en-US" b="1" dirty="0"/>
              <a:t>clauses</a:t>
            </a:r>
            <a:r>
              <a:rPr lang="en-GB" altLang="en-US" dirty="0"/>
              <a:t> which are made up of </a:t>
            </a:r>
            <a:r>
              <a:rPr lang="en-GB" altLang="en-US" b="1" dirty="0"/>
              <a:t>phrases</a:t>
            </a:r>
            <a:r>
              <a:rPr lang="en-GB" altLang="en-US" dirty="0"/>
              <a:t>. The words are put together to make phrases, phrases build up to clauses and clauses are put together to make sentences. To be a clause, there must be a verb.</a:t>
            </a:r>
          </a:p>
          <a:p>
            <a:pPr eaLnBrk="1" hangingPunct="1"/>
            <a:r>
              <a:rPr lang="en-GB" altLang="en-US" dirty="0"/>
              <a:t>The understanding that a sentence must be a unit of meaning that makes sense and </a:t>
            </a:r>
            <a:r>
              <a:rPr lang="en-GB" altLang="en-US" b="1" dirty="0"/>
              <a:t>must contain a verb</a:t>
            </a:r>
            <a:r>
              <a:rPr lang="en-GB" altLang="en-US" dirty="0"/>
              <a:t> is a vital piece of information which is often overlooked in favour of getting the demarcation right (i.e. capital letters and full stops). However, if children do not grasp, from an early age, what actually makes a sentence, any punctuation can be haphazard and children will subsequently struggle with this throughout their primary years and beyond.</a:t>
            </a:r>
          </a:p>
          <a:p>
            <a:pPr eaLnBrk="1" hangingPunct="1"/>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29245568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Linguistically, the sentence types are </a:t>
            </a:r>
            <a:r>
              <a:rPr lang="en-GB" altLang="en-US" b="1" dirty="0"/>
              <a:t>declarative</a:t>
            </a:r>
            <a:r>
              <a:rPr lang="en-GB" altLang="en-US" dirty="0"/>
              <a:t> (statement, end with a full stop), </a:t>
            </a:r>
            <a:r>
              <a:rPr lang="en-GB" altLang="en-US" b="1" dirty="0"/>
              <a:t>interrogative</a:t>
            </a:r>
            <a:r>
              <a:rPr lang="en-GB" altLang="en-US" dirty="0"/>
              <a:t> (question, ends with a question mark), </a:t>
            </a:r>
            <a:r>
              <a:rPr lang="en-GB" altLang="en-US" b="1" dirty="0"/>
              <a:t>imperative</a:t>
            </a:r>
            <a:r>
              <a:rPr lang="en-GB" altLang="en-US" dirty="0"/>
              <a:t> (command, ends with a full stop or exclamation mark) and </a:t>
            </a:r>
            <a:r>
              <a:rPr lang="en-GB" altLang="en-US" b="1" dirty="0"/>
              <a:t>exclamatory</a:t>
            </a:r>
            <a:r>
              <a:rPr lang="en-GB" altLang="en-US" dirty="0"/>
              <a:t> (exclamation, ends with an exclamation mark). See further information on exclamatory sentences on slides 56.</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33043663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A statement is also known as a declarative sentence. It states or declares something. Statements are the most common type of sentence and children will encounter these frequently in their reading.</a:t>
            </a:r>
          </a:p>
          <a:p>
            <a:pPr eaLnBrk="1" hangingPunct="1"/>
            <a:r>
              <a:rPr lang="en-GB" altLang="en-US" b="1" dirty="0"/>
              <a:t>NB</a:t>
            </a:r>
            <a:r>
              <a:rPr lang="en-GB" altLang="en-US" dirty="0"/>
              <a:t> Two of these sentences contain the progressive form of verbs (one present tense, one past tense) which teachers may wish to explore with children.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24790407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A question is an interrogative (pronounced in-</a:t>
            </a:r>
            <a:r>
              <a:rPr lang="en-GB" altLang="en-US" dirty="0" err="1"/>
              <a:t>t</a:t>
            </a:r>
            <a:r>
              <a:rPr lang="en-GB" altLang="en-US" i="1" dirty="0" err="1"/>
              <a:t>uh</a:t>
            </a:r>
            <a:r>
              <a:rPr lang="en-GB" altLang="en-US" dirty="0"/>
              <a:t>-</a:t>
            </a:r>
            <a:r>
              <a:rPr lang="en-GB" altLang="en-US" b="1" dirty="0"/>
              <a:t>rog</a:t>
            </a:r>
            <a:r>
              <a:rPr lang="en-GB" altLang="en-US" dirty="0"/>
              <a:t>-</a:t>
            </a:r>
            <a:r>
              <a:rPr lang="en-GB" altLang="en-US" i="1" dirty="0"/>
              <a:t>uh</a:t>
            </a:r>
            <a:r>
              <a:rPr lang="en-GB" altLang="en-US" dirty="0"/>
              <a:t>-</a:t>
            </a:r>
            <a:r>
              <a:rPr lang="en-GB" altLang="en-US" dirty="0" err="1"/>
              <a:t>tiv</a:t>
            </a:r>
            <a:r>
              <a:rPr lang="en-GB" altLang="en-US" dirty="0"/>
              <a:t>) sentence. It asks something and always includes word at the start which will form the basis of the question, e.g. what, where etc. Be alert for those questions which start with less common words such as did, can, etc. as children can misinterpret these.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11519416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may think that these examples are not questions because they do not have a capital letter or question mark. Make it clear that they will come later – we need to identify the interrogative (term for teachers not for children) first to be sure it is a question. Once the questions have been identified, provide the children with punctuation fans for a capital letter and a question mark and ask them to indicate where these need to be placed.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37229168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There are no examples of commands in this text but the explanation has been included here for future reference.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8148653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There are no examples of exclamatory sentences in this text but the explanation and constructed examples have been included here for future reference. This is challenging for young writers, especially as the words to start the exclamations are the same as the words to start questions.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3410838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2469053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fan can also be found on the accompanying PDF file.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6175549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last sentence contains examples of past progressive which teachers may wish to explore.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2246135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b="1" dirty="0">
                <a:ea typeface="MS PGothic" panose="020B0600070205080204" pitchFamily="34" charset="-128"/>
              </a:rPr>
              <a:t>NB</a:t>
            </a:r>
            <a:r>
              <a:rPr lang="en-GB" altLang="ja-JP" dirty="0">
                <a:ea typeface="MS PGothic" panose="020B0600070205080204" pitchFamily="34" charset="-128"/>
              </a:rPr>
              <a:t> Any words recorded on the working wall should be written in lower case unless they are proper nouns. Any sentences recorded on the working wall should be punctuated correctly. Drawing children’s attention to these points reinforces basic sentence structure.</a:t>
            </a:r>
            <a:endParaRPr lang="en-GB"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GB" altLang="en-US" dirty="0"/>
              <a:t>Joining words and clauses using </a:t>
            </a:r>
            <a:r>
              <a:rPr lang="en-GB" altLang="en-US" i="1" dirty="0">
                <a:solidFill>
                  <a:srgbClr val="009A7D"/>
                </a:solidFill>
              </a:rPr>
              <a:t>when, so, but, before</a:t>
            </a:r>
            <a:r>
              <a:rPr lang="en-GB" altLang="en-US" dirty="0"/>
              <a:t> (subordination), lead to multi clause sentences. Notice that two of these conjunctions are temporal and relate to chronology (when, before).</a:t>
            </a:r>
          </a:p>
          <a:p>
            <a:pPr marL="228600" indent="-228600">
              <a:spcBef>
                <a:spcPct val="0"/>
              </a:spcBef>
            </a:pPr>
            <a:r>
              <a:rPr lang="en-GB" altLang="en-US" dirty="0"/>
              <a:t>The purpose of this activity is to combine sentences using subordinating conjunctions such as when, if, that, because and be able to talk about how they affect the meaning of the sentence.</a:t>
            </a:r>
          </a:p>
          <a:p>
            <a:pPr marL="228600" indent="-228600" eaLnBrk="1" hangingPunct="1"/>
            <a:r>
              <a:rPr lang="en-GB" altLang="en-US" dirty="0"/>
              <a:t>Display a selection of coordinating and subordinating conjunctions.</a:t>
            </a:r>
          </a:p>
          <a:p>
            <a:pPr marL="228600" indent="-228600" eaLnBrk="1" hangingPunct="1"/>
            <a:r>
              <a:rPr lang="en-GB" altLang="en-US" dirty="0"/>
              <a:t>Ask children to hold up large printed sentences about a topic, e.g. the text about Jasper displayed here.</a:t>
            </a:r>
          </a:p>
          <a:p>
            <a:pPr marL="228600" indent="-228600" eaLnBrk="1" hangingPunct="1"/>
            <a:r>
              <a:rPr lang="en-GB" altLang="en-US" dirty="0"/>
              <a:t>Ask children what they notice about the sentences. (They are all single clause sentences and are repetitive).</a:t>
            </a:r>
          </a:p>
          <a:p>
            <a:pPr marL="228600" indent="-228600" eaLnBrk="1" hangingPunct="1"/>
            <a:r>
              <a:rPr lang="en-GB" altLang="en-US" dirty="0"/>
              <a:t>Ask them to think about how they could be rewritten and joined to show variety and have a greater impact. Remind children that when combining clauses, the punctuation will need to be adjusted, e.g. if a conjunction starts a sentence it will need to be capitalised.</a:t>
            </a:r>
          </a:p>
          <a:p>
            <a:pPr marL="228600" indent="-228600" eaLnBrk="1" hangingPunct="1"/>
            <a:r>
              <a:rPr lang="en-GB" altLang="en-US" dirty="0"/>
              <a:t>Model how this could be done with a couple of sentences, selecting appropriate conjunctions from the display. Some children may spot that clauses can work in different positions.</a:t>
            </a: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19588837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activity uses examples adapted from the text which are unseen to encourage the children to read and identify where subordinating conjunctions have been used to link related elements of a sentence. This can help children recognise the effect of multi clause sentences and move away from creating writing with single clause sentences which will add detail and interest to their writing. Editable if required.</a:t>
            </a:r>
          </a:p>
          <a:p>
            <a:pPr eaLnBrk="1" hangingPunct="1"/>
            <a:r>
              <a:rPr lang="en-GB" altLang="en-US" dirty="0"/>
              <a:t>Discuss with the children why the writer has combined sentences in this way. Young writers tend to write in short simple sentences and join them all with the word </a:t>
            </a:r>
            <a:r>
              <a:rPr lang="en-GB" altLang="en-US" i="1" dirty="0"/>
              <a:t>and</a:t>
            </a:r>
            <a:r>
              <a:rPr lang="en-GB" altLang="en-US" dirty="0"/>
              <a:t>. If they can identify and explore how writers use subordinating conjunctions to combine clauses, they can learn to apply this to their own writing. </a:t>
            </a:r>
          </a:p>
          <a:p>
            <a:pPr eaLnBrk="1" hangingPunct="1"/>
            <a:r>
              <a:rPr lang="en-GB" altLang="en-US" dirty="0"/>
              <a:t>Further exploration of subordinate clauses in other texts could be carried out in shared and guided reading.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17991229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Point out that example 2 has the conjunction at the beginning of the first part of the sentence but it nevertheless connects it to the second half and could be repositioned (as could some others): Humans might see aliens growing tomatoes </a:t>
            </a:r>
            <a:r>
              <a:rPr lang="en-GB" altLang="en-US" b="1" dirty="0"/>
              <a:t>if</a:t>
            </a:r>
            <a:r>
              <a:rPr lang="en-GB" altLang="en-US" dirty="0"/>
              <a:t> they look through their telescopes.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32843167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In this narrative, the settings (home/space) and the characters are already provided and work has been done around the traits of the characters. This frees the children (and the teacher) to focus on the plot of the story. An example is provided here but it is just that – an example. Teachers may prefer to invent their own story around these characters or even create new characters depending on the current competence of the young writers in the class. This outcome will be a scaffolded piece of writing. As such, it should not be used for the assessment of children’s writing but elements of writing that can be identified as being applied independently (i.e. not explicitly taught in this unit) should be credited. For example, if children successfully use expanded noun phrases after much practice in this unit, this could not be regarded as independent. However, if children demonstrate that they can, for example, spell accurately, remember punctuation independently or consistently use the correct tense in their writing, credit should be given for these elements.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13773645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In a narrative, there needs to be a chronological development of ideas and these are usually linked with a word or phrase indicating the passage of time. These are sometimes referred to as transition words and demonstrate a shift in time. Encourage children to identify these in their reading books and discuss during shared and guided reading. These are often words and phrases which begin the next sentence as shown in the examples above but they are also found functioning as a conjunction to link a main clause to a subordinate clause, e.g. Michael reconnected with the lunar module </a:t>
            </a:r>
            <a:r>
              <a:rPr lang="en-GB" altLang="en-US" b="1" dirty="0"/>
              <a:t>after</a:t>
            </a:r>
            <a:r>
              <a:rPr lang="en-GB" altLang="en-US" dirty="0"/>
              <a:t> flying around the moon.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19206255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Allowing children to work with a partner to plan their narratives, discuss content and rehearse sentences can be really helpful for young writers.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40803311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1225478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It can help young writers to plan their plot using a story mountain but other approaches may be more suitable. Teachers should decide on the best approach for the children they teach.</a:t>
            </a: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40300985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Most children should be able to construct a simple narrative but teachers should decide whether some children will need additional support such as working with a partner, or being given the opening and the ending, or even just being asked to write an alternative ending to a teacher’s model. Endings are particularly challenging for young writers and they need plenty of modelling from the teacher in order to avoid the usual </a:t>
            </a:r>
            <a:r>
              <a:rPr lang="en-GB" altLang="en-US" i="1" dirty="0"/>
              <a:t>they all went home for tea</a:t>
            </a:r>
            <a:r>
              <a:rPr lang="en-GB" altLang="en-US" dirty="0"/>
              <a:t> or </a:t>
            </a:r>
            <a:r>
              <a:rPr lang="en-GB" altLang="en-US" i="1" dirty="0"/>
              <a:t>they woke up and it was all a dream</a:t>
            </a:r>
            <a:r>
              <a:rPr lang="en-GB" altLang="en-US" dirty="0"/>
              <a:t>. Skilled writers create an effective denouement at the end where loose ends are tied up but young writers need a lot of practice in this. In the example given, the characters successfully manage to get the aliens home but children could innovate on this.</a:t>
            </a:r>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24324038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Co construct a simple success criteria with the children and agree what the writing COULD include. This is modelled here but can be introduced at any point in the sequence and should reflect what the teacher and the children have identified as possible elements to include. Even for young writers, it is beneficial to develop an awareness of the audience and purpose of the writing.</a:t>
            </a:r>
          </a:p>
          <a:p>
            <a:pPr eaLnBrk="1" hangingPunct="1"/>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pPr eaLnBrk="1" hangingPunct="1"/>
            <a:r>
              <a:rPr lang="en-GB" altLang="en-US" dirty="0"/>
              <a:t>The agreed success criteria is a repository to select from, not a hard and fast ‘tick every item’.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3076827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4285410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a:t>This is a </a:t>
            </a:r>
            <a:r>
              <a:rPr lang="en-GB" altLang="en-US" dirty="0"/>
              <a:t>suggestion for modelling writing but teachers should adapt or change to suit their own purposes and style of approach.</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1740239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slide is set to automatically </a:t>
            </a:r>
            <a:r>
              <a:rPr lang="en-GB" altLang="en-US"/>
              <a:t>animate five spaceships </a:t>
            </a:r>
            <a:r>
              <a:rPr lang="en-GB" altLang="en-US" dirty="0"/>
              <a:t>flying from behind the moon and is intended to generate curiosity which will hopefully help the children come up with their own ideas. </a:t>
            </a:r>
          </a:p>
          <a:p>
            <a:pPr eaLnBrk="1" hangingPunct="1"/>
            <a:r>
              <a:rPr lang="en-GB" altLang="en-US" dirty="0"/>
              <a:t>Suggested script (linked to the book) as the spaceships fly from the moon:</a:t>
            </a:r>
          </a:p>
          <a:p>
            <a:pPr eaLnBrk="1" hangingPunct="1"/>
            <a:r>
              <a:rPr lang="en-GB" altLang="en-US" i="1" dirty="0"/>
              <a:t>We saw that Parrot had positioned himself right by the window so he could watch the moon. </a:t>
            </a:r>
          </a:p>
          <a:p>
            <a:pPr eaLnBrk="1" hangingPunct="1"/>
            <a:r>
              <a:rPr lang="en-GB" altLang="en-US" i="1" dirty="0"/>
              <a:t>The sky was dark apart from a big yellow moon shining brightly and twinkling stars far away behind it. Parrot was staring at it and wondering if there was a man in the moon </a:t>
            </a:r>
            <a:r>
              <a:rPr lang="en-GB" altLang="en-US" b="1" i="1" dirty="0"/>
              <a:t>when</a:t>
            </a:r>
            <a:r>
              <a:rPr lang="en-GB" altLang="en-US" i="1" dirty="0"/>
              <a:t> he thought he spotted something. Something colourful shooting across the sky. He looked around to see if anyone else had seen it </a:t>
            </a:r>
            <a:r>
              <a:rPr lang="en-GB" altLang="en-US" b="1" i="1" dirty="0"/>
              <a:t>and then</a:t>
            </a:r>
            <a:r>
              <a:rPr lang="en-GB" altLang="en-US" i="1" dirty="0"/>
              <a:t> turned back to watch. He couldn’t be sure, but he concentrated really hard – as you should be doing right now. </a:t>
            </a:r>
            <a:r>
              <a:rPr lang="en-GB" altLang="en-US" b="1" i="1" dirty="0"/>
              <a:t>Suddenly</a:t>
            </a:r>
            <a:r>
              <a:rPr lang="en-GB" altLang="en-US" i="1" dirty="0"/>
              <a:t>, another one, then another. They looked like spaceships (for teachers – there are 5). </a:t>
            </a:r>
            <a:r>
              <a:rPr lang="en-GB" altLang="en-US" b="1" i="1" dirty="0"/>
              <a:t>Finally</a:t>
            </a:r>
            <a:r>
              <a:rPr lang="en-GB" altLang="en-US" i="1" dirty="0"/>
              <a:t>, the biggest one of all flew from the dark side of the moon. </a:t>
            </a:r>
            <a:r>
              <a:rPr lang="en-GB" altLang="en-US" b="1" i="1" dirty="0"/>
              <a:t>Now</a:t>
            </a:r>
            <a:r>
              <a:rPr lang="en-GB" altLang="en-US" i="1" dirty="0"/>
              <a:t>, Parrot was sure. He had seen aliens.</a:t>
            </a:r>
          </a:p>
          <a:p>
            <a:pPr eaLnBrk="1" hangingPunct="1"/>
            <a:r>
              <a:rPr lang="en-GB" altLang="en-US" dirty="0"/>
              <a:t>This is the teacher’s model at this stage and the text contains the element of conjunctions of time taught in this unit (indicated in bold). The children should now be very familiar with the characters and the setting and the problem could be presented to them with this initial slide. Teachers should model the version of the story outlined on the following slides, then allow children to work in pairs or independently to create their own versions. Some children will hug closely to the teacher’s model but more confident writers can be given the freedom to invent their own stories for Charlie and Jasper within the general theme of space.</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200304992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Set the scene for the narrative.</a:t>
            </a:r>
          </a:p>
          <a:p>
            <a:pPr eaLnBrk="1" hangingPunct="1"/>
            <a:r>
              <a:rPr lang="en-GB" altLang="en-US" b="1" dirty="0"/>
              <a:t>Time conjunctions</a:t>
            </a:r>
            <a:r>
              <a:rPr lang="en-GB" altLang="en-US" dirty="0"/>
              <a:t>: when; and then; all at once; as.</a:t>
            </a:r>
          </a:p>
          <a:p>
            <a:pPr eaLnBrk="1" hangingPunct="1"/>
            <a:r>
              <a:rPr lang="en-GB" altLang="en-US" b="1" dirty="0"/>
              <a:t>Suffixes</a:t>
            </a:r>
            <a:r>
              <a:rPr lang="en-GB" altLang="en-US" dirty="0"/>
              <a:t> </a:t>
            </a:r>
            <a:r>
              <a:rPr lang="en-GB" altLang="en-US" dirty="0">
                <a:solidFill>
                  <a:srgbClr val="004B70"/>
                </a:solidFill>
              </a:rPr>
              <a:t>that are added to verbs where a change is needed in the spelling of root words</a:t>
            </a:r>
            <a:r>
              <a:rPr lang="en-GB" altLang="en-US" dirty="0"/>
              <a:t>: flapping; bristled; raced; stared; spotted; amazing.</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12512079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b="1" dirty="0"/>
              <a:t>Time conjunctions</a:t>
            </a:r>
            <a:r>
              <a:rPr lang="en-GB" altLang="en-US" dirty="0"/>
              <a:t>: the next morning; as soon as; suddenly.</a:t>
            </a:r>
          </a:p>
          <a:p>
            <a:pPr eaLnBrk="1" hangingPunct="1"/>
            <a:r>
              <a:rPr lang="en-GB" altLang="en-US" b="1" dirty="0"/>
              <a:t>Suffixes</a:t>
            </a:r>
            <a:r>
              <a:rPr lang="en-GB" altLang="en-US" dirty="0"/>
              <a:t> </a:t>
            </a:r>
            <a:r>
              <a:rPr lang="en-GB" altLang="en-US" dirty="0">
                <a:solidFill>
                  <a:srgbClr val="004B70"/>
                </a:solidFill>
              </a:rPr>
              <a:t>that are added to verbs where a change is needed in the spelling of root words</a:t>
            </a:r>
            <a:r>
              <a:rPr lang="en-GB" altLang="en-US" dirty="0"/>
              <a:t>: arrived; hurried; running.</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26605669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Teacher modelling leads into teacher scribing as the children are invited to talk in pairs then make suggestions. At this stage, all ideas are accepted and acknowledged but it is likely to be the teacher’s ideas that are still the ones to be used.</a:t>
            </a:r>
          </a:p>
          <a:p>
            <a:pPr eaLnBrk="1" hangingPunct="1"/>
            <a:r>
              <a:rPr lang="en-GB" altLang="en-US" b="1" dirty="0"/>
              <a:t>Suffixes</a:t>
            </a:r>
            <a:r>
              <a:rPr lang="en-GB" altLang="en-US" dirty="0"/>
              <a:t> </a:t>
            </a:r>
            <a:r>
              <a:rPr lang="en-GB" altLang="en-US" dirty="0">
                <a:solidFill>
                  <a:srgbClr val="004B70"/>
                </a:solidFill>
              </a:rPr>
              <a:t>that are added to verbs where a change is needed in the spelling of root words</a:t>
            </a:r>
            <a:r>
              <a:rPr lang="en-GB" altLang="en-US" dirty="0"/>
              <a:t>: grabbed; excited; nestled.</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402316202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merely a suggestion. Teachers should model their own versions for the children.</a:t>
            </a:r>
          </a:p>
          <a:p>
            <a:pPr eaLnBrk="1" hangingPunct="1">
              <a:lnSpc>
                <a:spcPct val="110000"/>
              </a:lnSpc>
              <a:spcBef>
                <a:spcPct val="45000"/>
              </a:spcBef>
            </a:pPr>
            <a:r>
              <a:rPr lang="en-GB" altLang="en-US" dirty="0"/>
              <a:t>The teacher should circulate amongst the children, supporting and challenging where appropriate and making suggestions for improvements.</a:t>
            </a:r>
          </a:p>
          <a:p>
            <a:pPr eaLnBrk="1" hangingPunct="1"/>
            <a:r>
              <a:rPr lang="en-GB" altLang="en-US" b="1" dirty="0"/>
              <a:t>Time conjunctions</a:t>
            </a:r>
            <a:r>
              <a:rPr lang="en-GB" altLang="en-US" dirty="0"/>
              <a:t>: eventually.</a:t>
            </a:r>
          </a:p>
          <a:p>
            <a:pPr eaLnBrk="1" hangingPunct="1"/>
            <a:r>
              <a:rPr lang="en-GB" altLang="en-US" b="1" dirty="0"/>
              <a:t>Suffixes</a:t>
            </a:r>
            <a:r>
              <a:rPr lang="en-GB" altLang="en-US" dirty="0"/>
              <a:t> </a:t>
            </a:r>
            <a:r>
              <a:rPr lang="en-GB" altLang="en-US" dirty="0">
                <a:solidFill>
                  <a:srgbClr val="004B70"/>
                </a:solidFill>
              </a:rPr>
              <a:t>that are added to verbs where a change is needed in the spelling of root words</a:t>
            </a:r>
            <a:r>
              <a:rPr lang="en-GB" altLang="en-US" dirty="0"/>
              <a:t>: swivelled, grinned.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75</a:t>
            </a:fld>
            <a:endParaRPr lang="en-US"/>
          </a:p>
        </p:txBody>
      </p:sp>
    </p:spTree>
    <p:extLst>
      <p:ext uri="{BB962C8B-B14F-4D97-AF65-F5344CB8AC3E}">
        <p14:creationId xmlns:p14="http://schemas.microsoft.com/office/powerpoint/2010/main" val="1804080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merely a suggestion. Teachers should model their own versions for the children.</a:t>
            </a:r>
          </a:p>
          <a:p>
            <a:pPr eaLnBrk="1" hangingPunct="1">
              <a:lnSpc>
                <a:spcPct val="110000"/>
              </a:lnSpc>
              <a:spcBef>
                <a:spcPct val="45000"/>
              </a:spcBef>
            </a:pPr>
            <a:r>
              <a:rPr lang="en-GB" altLang="en-US" dirty="0"/>
              <a:t>The teacher should circulate amongst the children, supporting and challenging where appropriate and making suggestions for improvements.</a:t>
            </a:r>
          </a:p>
          <a:p>
            <a:pPr eaLnBrk="1" hangingPunct="1"/>
            <a:r>
              <a:rPr lang="en-GB" altLang="en-US" b="1" dirty="0"/>
              <a:t>Time conjunctions</a:t>
            </a:r>
            <a:r>
              <a:rPr lang="en-GB" altLang="en-US" dirty="0"/>
              <a:t>: while.</a:t>
            </a: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39034362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This is merely a suggestion. Teachers should model their own versions for the children.</a:t>
            </a:r>
          </a:p>
          <a:p>
            <a:pPr eaLnBrk="1" hangingPunct="1">
              <a:lnSpc>
                <a:spcPct val="110000"/>
              </a:lnSpc>
              <a:spcBef>
                <a:spcPct val="45000"/>
              </a:spcBef>
            </a:pPr>
            <a:r>
              <a:rPr lang="en-GB" altLang="en-US" dirty="0"/>
              <a:t>The teacher should circulate amongst the children, supporting and challenging where appropriate and making suggestions for improvements.</a:t>
            </a:r>
          </a:p>
          <a:p>
            <a:pPr eaLnBrk="1" hangingPunct="1"/>
            <a:r>
              <a:rPr lang="en-GB" altLang="en-US" b="1" dirty="0"/>
              <a:t>Time conjunctions</a:t>
            </a:r>
            <a:r>
              <a:rPr lang="en-GB" altLang="en-US" dirty="0"/>
              <a:t>: later that day.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77</a:t>
            </a:fld>
            <a:endParaRPr lang="en-US"/>
          </a:p>
        </p:txBody>
      </p:sp>
    </p:spTree>
    <p:extLst>
      <p:ext uri="{BB962C8B-B14F-4D97-AF65-F5344CB8AC3E}">
        <p14:creationId xmlns:p14="http://schemas.microsoft.com/office/powerpoint/2010/main" val="3349921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can work in pairs if teachers prefer this approach.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78</a:t>
            </a:fld>
            <a:endParaRPr lang="en-US"/>
          </a:p>
        </p:txBody>
      </p:sp>
    </p:spTree>
    <p:extLst>
      <p:ext uri="{BB962C8B-B14F-4D97-AF65-F5344CB8AC3E}">
        <p14:creationId xmlns:p14="http://schemas.microsoft.com/office/powerpoint/2010/main" val="3567247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Provided here in case further modelling is required. This is merely a suggestion and is the ‘bare bones’ of a story. Teachers should write and model their own versions if preferred.</a:t>
            </a:r>
          </a:p>
          <a:p>
            <a:pPr eaLnBrk="1" hangingPunct="1"/>
            <a:r>
              <a:rPr lang="en-GB" altLang="en-US" dirty="0"/>
              <a:t>Children can take sections of this version and innovate or they can create their own stories, whichever teachers feel is most appropriate.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79</a:t>
            </a:fld>
            <a:endParaRPr lang="en-US"/>
          </a:p>
        </p:txBody>
      </p:sp>
    </p:spTree>
    <p:extLst>
      <p:ext uri="{BB962C8B-B14F-4D97-AF65-F5344CB8AC3E}">
        <p14:creationId xmlns:p14="http://schemas.microsoft.com/office/powerpoint/2010/main" val="1915564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602752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Provided here in case further modelling is required. This is merely a suggestion and is the ‘bare bones’ of a story. Teachers should write and model their own versions if preferred.</a:t>
            </a:r>
          </a:p>
          <a:p>
            <a:pPr eaLnBrk="1" hangingPunct="1"/>
            <a:r>
              <a:rPr lang="en-GB" altLang="en-US" dirty="0"/>
              <a:t>Children can take sections of this version and innovate or they can create their own stories, whichever teachers feel is most appropriate.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80</a:t>
            </a:fld>
            <a:endParaRPr lang="en-US"/>
          </a:p>
        </p:txBody>
      </p:sp>
    </p:spTree>
    <p:extLst>
      <p:ext uri="{BB962C8B-B14F-4D97-AF65-F5344CB8AC3E}">
        <p14:creationId xmlns:p14="http://schemas.microsoft.com/office/powerpoint/2010/main" val="34338514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81</a:t>
            </a:fld>
            <a:endParaRPr lang="en-US"/>
          </a:p>
        </p:txBody>
      </p:sp>
    </p:spTree>
    <p:extLst>
      <p:ext uri="{BB962C8B-B14F-4D97-AF65-F5344CB8AC3E}">
        <p14:creationId xmlns:p14="http://schemas.microsoft.com/office/powerpoint/2010/main" val="5023695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82</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It is anticipated that children should be able to produce their own simple narratives based on the characters and teachers should model the opening, middle and end of stories.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467733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6F3E8BA-2C93-7D4F-B222-C9271F84AD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2903B4B7-6956-3D4C-9391-488E9E6626D9}"/>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31E9364-B561-2440-8677-AC16A682CB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872FC02A-1E16-E548-AE16-83C7DB968852}"/>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13E9C79-88A4-5942-9E77-62DE54F138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8" name="Picture 7" descr="Background pattern&#10;&#10;Description automatically generated with low confidence">
            <a:extLst>
              <a:ext uri="{FF2B5EF4-FFF2-40B4-BE49-F238E27FC236}">
                <a16:creationId xmlns:a16="http://schemas.microsoft.com/office/drawing/2014/main" id="{49D5A489-AFF8-2C46-9459-5A0A4C288F0F}"/>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4/3/23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4/3/23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4/3/23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37.pn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8.xml"/><Relationship Id="rId5" Type="http://schemas.openxmlformats.org/officeDocument/2006/relationships/image" Target="../media/image40.jpe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2.xml"/><Relationship Id="rId1" Type="http://schemas.openxmlformats.org/officeDocument/2006/relationships/slideLayout" Target="../slideLayouts/slideLayout16.xml"/><Relationship Id="rId5" Type="http://schemas.openxmlformats.org/officeDocument/2006/relationships/image" Target="../media/image47.jpeg"/><Relationship Id="rId4" Type="http://schemas.openxmlformats.org/officeDocument/2006/relationships/image" Target="../media/image46.jpeg"/></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3.xml"/><Relationship Id="rId1" Type="http://schemas.openxmlformats.org/officeDocument/2006/relationships/slideLayout" Target="../slideLayouts/slideLayout16.xml"/><Relationship Id="rId5" Type="http://schemas.openxmlformats.org/officeDocument/2006/relationships/image" Target="../media/image47.jpeg"/><Relationship Id="rId4" Type="http://schemas.openxmlformats.org/officeDocument/2006/relationships/image" Target="../media/image46.jpeg"/></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5.xml"/><Relationship Id="rId1" Type="http://schemas.openxmlformats.org/officeDocument/2006/relationships/slideLayout" Target="../slideLayouts/slideLayout16.xml"/><Relationship Id="rId5" Type="http://schemas.openxmlformats.org/officeDocument/2006/relationships/image" Target="../media/image47.jpeg"/><Relationship Id="rId4" Type="http://schemas.openxmlformats.org/officeDocument/2006/relationships/image" Target="../media/image46.jpeg"/></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6.xml"/><Relationship Id="rId1" Type="http://schemas.openxmlformats.org/officeDocument/2006/relationships/slideLayout" Target="../slideLayouts/slideLayout16.xml"/><Relationship Id="rId5" Type="http://schemas.openxmlformats.org/officeDocument/2006/relationships/image" Target="../media/image47.jpeg"/><Relationship Id="rId4" Type="http://schemas.openxmlformats.org/officeDocument/2006/relationships/image" Target="../media/image46.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5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jpeg"/></Relationships>
</file>

<file path=ppt/slides/_rels/slide82.xml.rels><?xml version="1.0" encoding="UTF-8" standalone="yes"?>
<Relationships xmlns="http://schemas.openxmlformats.org/package/2006/relationships"><Relationship Id="rId3" Type="http://schemas.openxmlformats.org/officeDocument/2006/relationships/hyperlink" Target="https://jamesdurran.blog/" TargetMode="External"/><Relationship Id="rId2" Type="http://schemas.openxmlformats.org/officeDocument/2006/relationships/notesSlide" Target="../notesSlides/notesSlide82.xml"/><Relationship Id="rId1" Type="http://schemas.openxmlformats.org/officeDocument/2006/relationships/slideLayout" Target="../slideLayouts/slideLayout18.xml"/><Relationship Id="rId4" Type="http://schemas.openxmlformats.org/officeDocument/2006/relationships/image" Target="../media/image6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7FDBD05-7641-8B45-A6FA-F11D4D785DC1}"/>
              </a:ext>
            </a:extLst>
          </p:cNvPr>
          <p:cNvSpPr/>
          <p:nvPr/>
        </p:nvSpPr>
        <p:spPr>
          <a:xfrm>
            <a:off x="-15941" y="1846996"/>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4" name="Picture 30" descr="Review:Jasper Dog Books by Hilary Robinson – V'sViewfromtheBookshelves">
            <a:extLst>
              <a:ext uri="{FF2B5EF4-FFF2-40B4-BE49-F238E27FC236}">
                <a16:creationId xmlns:a16="http://schemas.microsoft.com/office/drawing/2014/main" id="{4F4E3A7C-4551-A141-A9A6-B0FF6ED2FFE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86122" y="1926943"/>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drawing of a dog&#10;&#10;Description automatically generated with low confidence">
            <a:extLst>
              <a:ext uri="{FF2B5EF4-FFF2-40B4-BE49-F238E27FC236}">
                <a16:creationId xmlns:a16="http://schemas.microsoft.com/office/drawing/2014/main" id="{E261C027-A3E6-B64D-A16B-094D217FBD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36968" y="2004301"/>
            <a:ext cx="3830155" cy="3476332"/>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3E84DC00-9FFB-3D43-AC5F-8B367D6CDF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12" y="1926941"/>
            <a:ext cx="4007007" cy="3631053"/>
          </a:xfrm>
          <a:prstGeom prst="rect">
            <a:avLst/>
          </a:prstGeom>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2</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B829551-AED8-03BD-8898-D824DBCE09C8}"/>
              </a:ext>
            </a:extLst>
          </p:cNvPr>
          <p:cNvSpPr txBox="1"/>
          <p:nvPr/>
        </p:nvSpPr>
        <p:spPr>
          <a:xfrm>
            <a:off x="4634444" y="5885900"/>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5" name="Picture 4" descr="A black and white logo&#10;&#10;Description automatically generated with medium confidence">
            <a:extLst>
              <a:ext uri="{FF2B5EF4-FFF2-40B4-BE49-F238E27FC236}">
                <a16:creationId xmlns:a16="http://schemas.microsoft.com/office/drawing/2014/main" id="{2AE02FFA-A8B0-4117-5642-B13F7D46D2A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89459" y="5956640"/>
            <a:ext cx="477312" cy="536976"/>
          </a:xfrm>
          <a:prstGeom prst="rect">
            <a:avLst/>
          </a:prstGeom>
        </p:spPr>
      </p:pic>
      <p:sp>
        <p:nvSpPr>
          <p:cNvPr id="25" name="Title 1">
            <a:extLst>
              <a:ext uri="{FF2B5EF4-FFF2-40B4-BE49-F238E27FC236}">
                <a16:creationId xmlns:a16="http://schemas.microsoft.com/office/drawing/2014/main" id="{31BB76AB-5D37-4B4B-9D41-1DAA79F72F88}"/>
              </a:ext>
            </a:extLst>
          </p:cNvPr>
          <p:cNvSpPr txBox="1">
            <a:spLocks/>
          </p:cNvSpPr>
          <p:nvPr/>
        </p:nvSpPr>
        <p:spPr>
          <a:xfrm>
            <a:off x="-2" y="281807"/>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Jasper Space Dog</a:t>
            </a:r>
          </a:p>
          <a:p>
            <a:pPr algn="ctr">
              <a:lnSpc>
                <a:spcPct val="100000"/>
              </a:lnSpc>
              <a:spcBef>
                <a:spcPts val="600"/>
              </a:spcBef>
            </a:pPr>
            <a:r>
              <a:rPr lang="en-US" altLang="en-US" sz="3000" dirty="0">
                <a:solidFill>
                  <a:schemeClr val="bg1"/>
                </a:solidFill>
                <a:latin typeface="Comic Sans MS" panose="030F0702030302020204" pitchFamily="66" charset="0"/>
                <a:ea typeface="Microsoft YaHei" panose="020B0503020204020204" pitchFamily="34" charset="-122"/>
                <a:cs typeface="Arial" panose="020B0604020202020204" pitchFamily="34" charset="0"/>
              </a:rPr>
              <a:t>by Hilary Robinson</a:t>
            </a:r>
            <a:r>
              <a:rPr lang="en-US" altLang="en-US" sz="3000" dirty="0">
                <a:solidFill>
                  <a:srgbClr val="414042"/>
                </a:solidFill>
                <a:ea typeface="Microsoft YaHei" panose="020B0503020204020204" pitchFamily="34" charset="-122"/>
                <a:cs typeface="Arial" panose="020B0604020202020204" pitchFamily="34" charset="0"/>
              </a:rPr>
              <a:t> </a:t>
            </a:r>
            <a:endParaRPr lang="en-GB" sz="3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993009"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4871919" y="874158"/>
            <a:ext cx="6660101" cy="5524308"/>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900"/>
              </a:spcBef>
              <a:buNone/>
            </a:pPr>
            <a:r>
              <a:rPr lang="en-US" altLang="en-US" sz="1450" dirty="0">
                <a:solidFill>
                  <a:srgbClr val="414042"/>
                </a:solidFill>
                <a:ea typeface="Microsoft YaHei" panose="020B0503020204020204" pitchFamily="34" charset="-122"/>
              </a:rPr>
              <a:t>The activities in this unit of work have been designed to follow the teaching sequence from reading to writing and this should be revisited as each new section of the text is encountered.</a:t>
            </a:r>
          </a:p>
          <a:p>
            <a:pPr indent="0">
              <a:spcBef>
                <a:spcPts val="900"/>
              </a:spcBef>
              <a:buNone/>
            </a:pPr>
            <a:r>
              <a:rPr lang="en-US" altLang="en-US" sz="1450" dirty="0">
                <a:solidFill>
                  <a:srgbClr val="414042"/>
                </a:solidFill>
                <a:ea typeface="Microsoft YaHei" panose="020B0503020204020204" pitchFamily="34" charset="-122"/>
              </a:rPr>
              <a:t>There are many opportunities for the teaching of reading and writing skills based on different narrative approaches within the context of this story. </a:t>
            </a:r>
          </a:p>
          <a:p>
            <a:pPr indent="0">
              <a:spcBef>
                <a:spcPts val="900"/>
              </a:spcBef>
              <a:buNone/>
            </a:pPr>
            <a:r>
              <a:rPr lang="en-US" altLang="en-US" sz="145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900"/>
              </a:spcBef>
              <a:buNone/>
            </a:pPr>
            <a:r>
              <a:rPr lang="en-US" altLang="en-US" sz="145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900"/>
              </a:spcBef>
              <a:buNone/>
            </a:pPr>
            <a:r>
              <a:rPr lang="en-US" altLang="en-US" sz="1450" dirty="0">
                <a:solidFill>
                  <a:srgbClr val="414042"/>
                </a:solidFill>
                <a:ea typeface="Microsoft YaHei" panose="020B0503020204020204" pitchFamily="34" charset="-122"/>
              </a:rPr>
              <a:t>The opportunity to teach narrative writing focuses on reading sections</a:t>
            </a:r>
            <a:br>
              <a:rPr lang="en-US" altLang="en-US" sz="1450" dirty="0">
                <a:solidFill>
                  <a:srgbClr val="414042"/>
                </a:solidFill>
                <a:ea typeface="Microsoft YaHei" panose="020B0503020204020204" pitchFamily="34" charset="-122"/>
              </a:rPr>
            </a:br>
            <a:r>
              <a:rPr lang="en-US" altLang="en-US" sz="1450" dirty="0">
                <a:solidFill>
                  <a:srgbClr val="414042"/>
                </a:solidFill>
                <a:ea typeface="Microsoft YaHei" panose="020B0503020204020204" pitchFamily="34" charset="-122"/>
              </a:rPr>
              <a:t>of the award-winning children’s book </a:t>
            </a:r>
            <a:r>
              <a:rPr lang="en-US" altLang="en-US" sz="1450" i="1" dirty="0">
                <a:solidFill>
                  <a:srgbClr val="414042"/>
                </a:solidFill>
                <a:ea typeface="Microsoft YaHei" panose="020B0503020204020204" pitchFamily="34" charset="-122"/>
              </a:rPr>
              <a:t>Jasper Space Do</a:t>
            </a:r>
            <a:r>
              <a:rPr lang="en-US" altLang="en-US" sz="1450" dirty="0">
                <a:solidFill>
                  <a:srgbClr val="414042"/>
                </a:solidFill>
                <a:ea typeface="Microsoft YaHei" panose="020B0503020204020204" pitchFamily="34" charset="-122"/>
              </a:rPr>
              <a:t>g by Hilary Robinson which is a series of exchanges between Jasper (through his owner, Charlie) and a Rocket Scientist. The unit also includes possible modelled writes for the teacher to use in the classroom for a narrative based</a:t>
            </a:r>
            <a:br>
              <a:rPr lang="en-US" altLang="en-US" sz="1450" dirty="0">
                <a:solidFill>
                  <a:srgbClr val="414042"/>
                </a:solidFill>
                <a:ea typeface="Microsoft YaHei" panose="020B0503020204020204" pitchFamily="34" charset="-122"/>
              </a:rPr>
            </a:br>
            <a:r>
              <a:rPr lang="en-US" altLang="en-US" sz="1450" dirty="0">
                <a:solidFill>
                  <a:srgbClr val="414042"/>
                </a:solidFill>
                <a:ea typeface="Microsoft YaHei" panose="020B0503020204020204" pitchFamily="34" charset="-122"/>
              </a:rPr>
              <a:t>on the characters.</a:t>
            </a:r>
          </a:p>
          <a:p>
            <a:pPr indent="0">
              <a:spcBef>
                <a:spcPts val="900"/>
              </a:spcBef>
              <a:buNone/>
            </a:pPr>
            <a:r>
              <a:rPr lang="en-US" altLang="en-US" sz="1450" dirty="0">
                <a:solidFill>
                  <a:srgbClr val="414042"/>
                </a:solidFill>
                <a:ea typeface="Microsoft YaHei" panose="020B0503020204020204" pitchFamily="34" charset="-122"/>
              </a:rPr>
              <a:t>Some slides contain additional teacher guidance in the ‘Notes’ area</a:t>
            </a:r>
            <a:br>
              <a:rPr lang="en-US" altLang="en-US" sz="1450" dirty="0">
                <a:solidFill>
                  <a:srgbClr val="414042"/>
                </a:solidFill>
                <a:ea typeface="Microsoft YaHei" panose="020B0503020204020204" pitchFamily="34" charset="-122"/>
              </a:rPr>
            </a:br>
            <a:r>
              <a:rPr lang="en-US" altLang="en-US" sz="1450" dirty="0">
                <a:solidFill>
                  <a:srgbClr val="414042"/>
                </a:solidFill>
                <a:ea typeface="Microsoft YaHei" panose="020B0503020204020204" pitchFamily="34" charset="-122"/>
              </a:rPr>
              <a:t>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0FF4EF88-0966-2D48-A4B0-1566CF60EC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Suggested approaches for this unit</a:t>
            </a:r>
          </a:p>
        </p:txBody>
      </p:sp>
      <p:sp>
        <p:nvSpPr>
          <p:cNvPr id="21" name="Rectangle 2">
            <a:extLst>
              <a:ext uri="{FF2B5EF4-FFF2-40B4-BE49-F238E27FC236}">
                <a16:creationId xmlns:a16="http://schemas.microsoft.com/office/drawing/2014/main" id="{89C240C1-FB0D-8C41-B3A5-3D48BE3A8EE6}"/>
              </a:ext>
            </a:extLst>
          </p:cNvPr>
          <p:cNvSpPr>
            <a:spLocks noChangeArrowheads="1"/>
          </p:cNvSpPr>
          <p:nvPr/>
        </p:nvSpPr>
        <p:spPr bwMode="auto">
          <a:xfrm>
            <a:off x="1062692" y="1544494"/>
            <a:ext cx="10280401" cy="4794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t" anchorCtr="0">
            <a:noAutofit/>
          </a:bodyPr>
          <a:lstStyle>
            <a:lvl1pPr marL="268288" indent="-1588" eaLnBrk="0" hangingPunct="0">
              <a:tabLst>
                <a:tab pos="268288" algn="l"/>
              </a:tabLst>
              <a:defRPr>
                <a:solidFill>
                  <a:schemeClr val="tx1"/>
                </a:solidFill>
                <a:latin typeface="Comic Sans MS" panose="030F0902030302020204" pitchFamily="66" charset="0"/>
              </a:defRPr>
            </a:lvl1pPr>
            <a:lvl2pPr marL="534988" eaLnBrk="0" hangingPunct="0">
              <a:tabLst>
                <a:tab pos="268288" algn="l"/>
              </a:tabLst>
              <a:defRPr>
                <a:solidFill>
                  <a:schemeClr val="tx1"/>
                </a:solidFill>
                <a:latin typeface="Comic Sans MS" panose="030F0902030302020204" pitchFamily="66" charset="0"/>
              </a:defRPr>
            </a:lvl2pPr>
            <a:lvl3pPr eaLnBrk="0" hangingPunct="0">
              <a:tabLst>
                <a:tab pos="268288" algn="l"/>
              </a:tabLst>
              <a:defRPr>
                <a:solidFill>
                  <a:schemeClr val="tx1"/>
                </a:solidFill>
                <a:latin typeface="Comic Sans MS" panose="030F0902030302020204" pitchFamily="66" charset="0"/>
              </a:defRPr>
            </a:lvl3pPr>
            <a:lvl4pPr eaLnBrk="0" hangingPunct="0">
              <a:tabLst>
                <a:tab pos="268288" algn="l"/>
              </a:tabLst>
              <a:defRPr>
                <a:solidFill>
                  <a:schemeClr val="tx1"/>
                </a:solidFill>
                <a:latin typeface="Comic Sans MS" panose="030F0902030302020204" pitchFamily="66" charset="0"/>
              </a:defRPr>
            </a:lvl4pPr>
            <a:lvl5pPr eaLnBrk="0" hangingPunct="0">
              <a:tabLst>
                <a:tab pos="268288" algn="l"/>
              </a:tabLst>
              <a:defRPr>
                <a:solidFill>
                  <a:schemeClr val="tx1"/>
                </a:solidFill>
                <a:latin typeface="Comic Sans MS" panose="030F0902030302020204" pitchFamily="66" charset="0"/>
              </a:defRPr>
            </a:lvl5pPr>
            <a:lvl6pPr eaLnBrk="0" fontAlgn="base" hangingPunct="0">
              <a:spcBef>
                <a:spcPct val="0"/>
              </a:spcBef>
              <a:spcAft>
                <a:spcPct val="0"/>
              </a:spcAft>
              <a:tabLst>
                <a:tab pos="268288" algn="l"/>
              </a:tabLst>
              <a:defRPr>
                <a:solidFill>
                  <a:schemeClr val="tx1"/>
                </a:solidFill>
                <a:latin typeface="Comic Sans MS" panose="030F0902030302020204" pitchFamily="66" charset="0"/>
              </a:defRPr>
            </a:lvl6pPr>
            <a:lvl7pPr eaLnBrk="0" fontAlgn="base" hangingPunct="0">
              <a:spcBef>
                <a:spcPct val="0"/>
              </a:spcBef>
              <a:spcAft>
                <a:spcPct val="0"/>
              </a:spcAft>
              <a:tabLst>
                <a:tab pos="268288" algn="l"/>
              </a:tabLst>
              <a:defRPr>
                <a:solidFill>
                  <a:schemeClr val="tx1"/>
                </a:solidFill>
                <a:latin typeface="Comic Sans MS" panose="030F0902030302020204" pitchFamily="66" charset="0"/>
              </a:defRPr>
            </a:lvl7pPr>
            <a:lvl8pPr eaLnBrk="0" fontAlgn="base" hangingPunct="0">
              <a:spcBef>
                <a:spcPct val="0"/>
              </a:spcBef>
              <a:spcAft>
                <a:spcPct val="0"/>
              </a:spcAft>
              <a:tabLst>
                <a:tab pos="268288" algn="l"/>
              </a:tabLst>
              <a:defRPr>
                <a:solidFill>
                  <a:schemeClr val="tx1"/>
                </a:solidFill>
                <a:latin typeface="Comic Sans MS" panose="030F0902030302020204" pitchFamily="66" charset="0"/>
              </a:defRPr>
            </a:lvl8pPr>
            <a:lvl9pPr eaLnBrk="0" fontAlgn="base" hangingPunct="0">
              <a:spcBef>
                <a:spcPct val="0"/>
              </a:spcBef>
              <a:spcAft>
                <a:spcPct val="0"/>
              </a:spcAft>
              <a:tabLst>
                <a:tab pos="268288" algn="l"/>
              </a:tabLst>
              <a:defRPr>
                <a:solidFill>
                  <a:schemeClr val="tx1"/>
                </a:solidFill>
                <a:latin typeface="Comic Sans MS" panose="030F0902030302020204" pitchFamily="66" charset="0"/>
              </a:defRPr>
            </a:lvl9pPr>
          </a:lstStyle>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Relate the text to children’s own experiences. Children are often fascinated by the topic</a:t>
            </a:r>
            <a:br>
              <a:rPr lang="en-US" altLang="en-US" sz="1700" dirty="0">
                <a:solidFill>
                  <a:srgbClr val="414042"/>
                </a:solidFill>
              </a:rPr>
            </a:br>
            <a:r>
              <a:rPr lang="en-US" altLang="en-US" sz="1700" dirty="0">
                <a:solidFill>
                  <a:srgbClr val="414042"/>
                </a:solidFill>
              </a:rPr>
              <a:t>of space and there may be young experts in the class.</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Prior to reading, look at the title of the story, the front cover image and the back image and blurb to speculate about the text.</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Identify and discuss the main topics and the main characters throughout the text.</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Develop understanding of characters through role play.</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Begin to infer characters’ thoughts and feelings based on what is revealed through reading.</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Compose and sequence sentences to construct a short narrative.</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Identify nouns in the story and focus on expanding these for precision.</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Create a simple structure to form a short narrative using the characters in the text as a model.</a:t>
            </a:r>
          </a:p>
          <a:p>
            <a:pPr marL="285750" indent="-285750" eaLnBrk="1" hangingPunct="1">
              <a:spcBef>
                <a:spcPts val="1200"/>
              </a:spcBef>
              <a:buClr>
                <a:srgbClr val="0070C0"/>
              </a:buClr>
              <a:buSzPct val="120000"/>
              <a:buFont typeface="Arial" panose="020B0604020202020204" pitchFamily="34" charset="0"/>
              <a:buChar char="•"/>
            </a:pPr>
            <a:r>
              <a:rPr lang="en-US" altLang="en-US" sz="1700" dirty="0">
                <a:solidFill>
                  <a:srgbClr val="414042"/>
                </a:solidFill>
              </a:rPr>
              <a:t>Curriculum links: History: </a:t>
            </a:r>
            <a:r>
              <a:rPr lang="en-GB" altLang="en-US" sz="1700" dirty="0">
                <a:solidFill>
                  <a:srgbClr val="414042"/>
                </a:solidFill>
              </a:rPr>
              <a:t>the lives of significant individuals in the past who have contributed</a:t>
            </a:r>
            <a:br>
              <a:rPr lang="en-GB" altLang="en-US" sz="1700" dirty="0">
                <a:solidFill>
                  <a:srgbClr val="414042"/>
                </a:solidFill>
              </a:rPr>
            </a:br>
            <a:r>
              <a:rPr lang="en-GB" altLang="en-US" sz="1700" dirty="0">
                <a:solidFill>
                  <a:srgbClr val="414042"/>
                </a:solidFill>
              </a:rPr>
              <a:t>to national and international achievements. </a:t>
            </a:r>
            <a:endParaRPr lang="en-US" altLang="en-US" sz="1700" dirty="0">
              <a:solidFill>
                <a:srgbClr val="414042"/>
              </a:solidFill>
            </a:endParaRPr>
          </a:p>
        </p:txBody>
      </p:sp>
    </p:spTree>
    <p:extLst>
      <p:ext uri="{BB962C8B-B14F-4D97-AF65-F5344CB8AC3E}">
        <p14:creationId xmlns:p14="http://schemas.microsoft.com/office/powerpoint/2010/main" val="3242932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114BFBA8-4965-354C-A3BB-6308F6F870E4}"/>
              </a:ext>
            </a:extLst>
          </p:cNvPr>
          <p:cNvSpPr>
            <a:spLocks noChangeArrowheads="1"/>
          </p:cNvSpPr>
          <p:nvPr/>
        </p:nvSpPr>
        <p:spPr bwMode="auto">
          <a:xfrm>
            <a:off x="1226152" y="827826"/>
            <a:ext cx="10184956" cy="5040739"/>
          </a:xfrm>
          <a:prstGeom prst="rect">
            <a:avLst/>
          </a:prstGeom>
          <a:solidFill>
            <a:schemeClr val="bg1">
              <a:alpha val="80000"/>
            </a:schemeClr>
          </a:solidFill>
          <a:ln>
            <a:noFill/>
          </a:ln>
          <a:effectLst/>
        </p:spPr>
        <p:txBody>
          <a:bodyPr wrap="square">
            <a:spAutoFit/>
          </a:bodyPr>
          <a:lstStyle>
            <a:lvl1pPr eaLnBrk="0" hangingPunct="0">
              <a:spcBef>
                <a:spcPct val="20000"/>
              </a:spcBef>
              <a:buChar char="•"/>
              <a:defRPr sz="3200">
                <a:solidFill>
                  <a:schemeClr val="tx1"/>
                </a:solidFill>
                <a:latin typeface="Comic Sans MS" panose="030F0702030302020204" pitchFamily="66" charset="0"/>
              </a:defRPr>
            </a:lvl1pPr>
            <a:lvl2pPr marL="742950" indent="-285750" eaLnBrk="0" hangingPunct="0">
              <a:spcBef>
                <a:spcPct val="20000"/>
              </a:spcBef>
              <a:buChar char="–"/>
              <a:defRPr sz="2800">
                <a:solidFill>
                  <a:schemeClr val="tx1"/>
                </a:solidFill>
                <a:latin typeface="Comic Sans MS" panose="030F0702030302020204" pitchFamily="66" charset="0"/>
              </a:defRPr>
            </a:lvl2pPr>
            <a:lvl3pPr marL="1143000" indent="-228600" eaLnBrk="0" hangingPunct="0">
              <a:spcBef>
                <a:spcPct val="20000"/>
              </a:spcBef>
              <a:buChar char="•"/>
              <a:defRPr sz="2400">
                <a:solidFill>
                  <a:schemeClr val="tx1"/>
                </a:solidFill>
                <a:latin typeface="Comic Sans MS" panose="030F0702030302020204" pitchFamily="66" charset="0"/>
              </a:defRPr>
            </a:lvl3pPr>
            <a:lvl4pPr marL="1600200" indent="-228600" eaLnBrk="0" hangingPunct="0">
              <a:spcBef>
                <a:spcPct val="20000"/>
              </a:spcBef>
              <a:buChar char="–"/>
              <a:defRPr sz="2000">
                <a:solidFill>
                  <a:schemeClr val="tx1"/>
                </a:solidFill>
                <a:latin typeface="Comic Sans MS" panose="030F0702030302020204" pitchFamily="66" charset="0"/>
              </a:defRPr>
            </a:lvl4pPr>
            <a:lvl5pPr marL="2057400" indent="-228600" eaLnBrk="0" hangingPunct="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lnSpc>
                <a:spcPct val="120000"/>
              </a:lnSpc>
              <a:spcBef>
                <a:spcPts val="1500"/>
              </a:spcBef>
              <a:buClr>
                <a:srgbClr val="000000"/>
              </a:buClr>
              <a:buFont typeface="Times New Roman" panose="02020603050405020304" pitchFamily="18" charset="0"/>
              <a:buNone/>
            </a:pPr>
            <a:r>
              <a:rPr lang="en-GB" altLang="en-US" sz="1700" dirty="0">
                <a:solidFill>
                  <a:srgbClr val="414042"/>
                </a:solidFill>
                <a:ea typeface="Microsoft YaHei" panose="020B0503020204020204" pitchFamily="34" charset="-122"/>
                <a:cs typeface="Arial" panose="020B0604020202020204" pitchFamily="34" charset="0"/>
              </a:rPr>
              <a:t>In this unit, children will be learning how to understand and write </a:t>
            </a:r>
            <a:r>
              <a:rPr lang="en-US" altLang="en-US" sz="1700" dirty="0">
                <a:solidFill>
                  <a:srgbClr val="414042"/>
                </a:solidFill>
                <a:ea typeface="Microsoft YaHei" panose="020B0503020204020204" pitchFamily="34" charset="-122"/>
                <a:cs typeface="Arial" panose="020B0604020202020204" pitchFamily="34" charset="0"/>
              </a:rPr>
              <a:t>a</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narrative set in a familiar setting (the home) but with elements of</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fantasy (space, aliens) and the development of characters through</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an unusual structure (an exchange of letters)</a:t>
            </a:r>
            <a:r>
              <a:rPr lang="en-GB" altLang="en-US" sz="1700" dirty="0">
                <a:solidFill>
                  <a:srgbClr val="414042"/>
                </a:solidFill>
                <a:ea typeface="Microsoft YaHei" panose="020B0503020204020204" pitchFamily="34" charset="-122"/>
                <a:cs typeface="Arial" panose="020B0604020202020204" pitchFamily="34" charset="0"/>
              </a:rPr>
              <a:t>. Extracts and</a:t>
            </a:r>
            <a:br>
              <a:rPr lang="en-GB" altLang="en-US" sz="1700" dirty="0">
                <a:solidFill>
                  <a:srgbClr val="414042"/>
                </a:solidFill>
                <a:ea typeface="Microsoft YaHei" panose="020B0503020204020204" pitchFamily="34" charset="-122"/>
                <a:cs typeface="Arial" panose="020B0604020202020204" pitchFamily="34" charset="0"/>
              </a:rPr>
            </a:br>
            <a:r>
              <a:rPr lang="en-GB" altLang="en-US" sz="1700" dirty="0">
                <a:solidFill>
                  <a:srgbClr val="414042"/>
                </a:solidFill>
                <a:ea typeface="Microsoft YaHei" panose="020B0503020204020204" pitchFamily="34" charset="-122"/>
                <a:cs typeface="Arial" panose="020B0604020202020204" pitchFamily="34" charset="0"/>
              </a:rPr>
              <a:t>illustrations from </a:t>
            </a:r>
            <a:r>
              <a:rPr lang="en-US" altLang="en-US" sz="1700" i="1" dirty="0">
                <a:solidFill>
                  <a:srgbClr val="414042"/>
                </a:solidFill>
                <a:ea typeface="Microsoft YaHei" panose="020B0503020204020204" pitchFamily="34" charset="-122"/>
                <a:cs typeface="Arial" panose="020B0604020202020204" pitchFamily="34" charset="0"/>
              </a:rPr>
              <a:t>Jasper Space Dog</a:t>
            </a:r>
            <a:r>
              <a:rPr lang="en-US" altLang="en-US" sz="1700" dirty="0">
                <a:solidFill>
                  <a:srgbClr val="414042"/>
                </a:solidFill>
                <a:ea typeface="Microsoft YaHei" panose="020B0503020204020204" pitchFamily="34" charset="-122"/>
                <a:cs typeface="Arial" panose="020B0604020202020204" pitchFamily="34" charset="0"/>
              </a:rPr>
              <a:t> by Hilary Robinson are</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used with kind permission but it is recommended that the</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whole book is used in the classroom. The detailed</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illustrations should also be used effectively. </a:t>
            </a:r>
          </a:p>
          <a:p>
            <a:pPr eaLnBrk="1" hangingPunct="1">
              <a:lnSpc>
                <a:spcPct val="120000"/>
              </a:lnSpc>
              <a:spcBef>
                <a:spcPts val="15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Narratives usually retell events that have been invented but they often have links to real situations, events or themes in children’s own lives and these should be identified and exploited.</a:t>
            </a:r>
          </a:p>
          <a:p>
            <a:pPr eaLnBrk="1" hangingPunct="1">
              <a:lnSpc>
                <a:spcPct val="120000"/>
              </a:lnSpc>
              <a:spcBef>
                <a:spcPts val="15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Teachers need to decide whether the whole text is used or whether the extracts as presented are sufficient for the children they teach.</a:t>
            </a:r>
          </a:p>
          <a:p>
            <a:pPr eaLnBrk="1" hangingPunct="1">
              <a:lnSpc>
                <a:spcPct val="120000"/>
              </a:lnSpc>
              <a:spcBef>
                <a:spcPts val="15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Spelling, grammar and punctuation focuses for this unit are the basic guidelines for sentence structure which will provide a firm foundation for future learning. </a:t>
            </a:r>
          </a:p>
        </p:txBody>
      </p:sp>
      <p:pic>
        <p:nvPicPr>
          <p:cNvPr id="5" name="Picture 17" descr="Review:Jasper Dog Books by Hilary Robinson – V'sViewfromtheBookshelves">
            <a:extLst>
              <a:ext uri="{FF2B5EF4-FFF2-40B4-BE49-F238E27FC236}">
                <a16:creationId xmlns:a16="http://schemas.microsoft.com/office/drawing/2014/main" id="{3FFCF8D8-FDF6-DD48-A605-5A670343573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690340">
            <a:off x="8608119" y="747969"/>
            <a:ext cx="1578394" cy="2575194"/>
          </a:xfrm>
          <a:prstGeom prst="rect">
            <a:avLst/>
          </a:prstGeom>
          <a:noFill/>
          <a:effectLst>
            <a:outerShdw blurRad="50800" dist="88900" dir="2700000" algn="tl" rotWithShape="0">
              <a:prstClr val="black">
                <a:alpha val="1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817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31">
            <a:extLst>
              <a:ext uri="{FF2B5EF4-FFF2-40B4-BE49-F238E27FC236}">
                <a16:creationId xmlns:a16="http://schemas.microsoft.com/office/drawing/2014/main" id="{3011E28B-55B5-5D4B-9313-56014E8FAF40}"/>
              </a:ext>
            </a:extLst>
          </p:cNvPr>
          <p:cNvGraphicFramePr>
            <a:graphicFrameLocks noGrp="1"/>
          </p:cNvGraphicFramePr>
          <p:nvPr>
            <p:extLst>
              <p:ext uri="{D42A27DB-BD31-4B8C-83A1-F6EECF244321}">
                <p14:modId xmlns:p14="http://schemas.microsoft.com/office/powerpoint/2010/main" val="3694432085"/>
              </p:ext>
            </p:extLst>
          </p:nvPr>
        </p:nvGraphicFramePr>
        <p:xfrm>
          <a:off x="1366293" y="586619"/>
          <a:ext cx="9459414" cy="5655482"/>
        </p:xfrm>
        <a:graphic>
          <a:graphicData uri="http://schemas.openxmlformats.org/drawingml/2006/table">
            <a:tbl>
              <a:tblPr/>
              <a:tblGrid>
                <a:gridCol w="1411483">
                  <a:extLst>
                    <a:ext uri="{9D8B030D-6E8A-4147-A177-3AD203B41FA5}">
                      <a16:colId xmlns:a16="http://schemas.microsoft.com/office/drawing/2014/main" val="2647478733"/>
                    </a:ext>
                  </a:extLst>
                </a:gridCol>
                <a:gridCol w="8047931">
                  <a:extLst>
                    <a:ext uri="{9D8B030D-6E8A-4147-A177-3AD203B41FA5}">
                      <a16:colId xmlns:a16="http://schemas.microsoft.com/office/drawing/2014/main" val="3588578682"/>
                    </a:ext>
                  </a:extLst>
                </a:gridCol>
              </a:tblGrid>
              <a:tr h="558528">
                <a:tc gridSpan="2">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5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English Appendix 2; Vocabulary, grammar and punctuation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5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Year 2 (statutory requirement)</a:t>
                      </a:r>
                      <a:endParaRPr kumimoji="0" lang="en-GB" altLang="en-US" sz="1500" b="0" i="0" u="none" strike="noStrike" cap="none" normalizeH="0" baseline="0" dirty="0">
                        <a:ln>
                          <a:noFill/>
                        </a:ln>
                        <a:solidFill>
                          <a:schemeClr val="bg1"/>
                        </a:solidFill>
                        <a:effectLst/>
                        <a:latin typeface="Comic Sans MS" panose="030F07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hMerge="1">
                  <a:txBody>
                    <a:bodyPr/>
                    <a:lstStyle/>
                    <a:p>
                      <a:endParaRPr lang="en-GB"/>
                    </a:p>
                  </a:txBody>
                  <a:tcPr/>
                </a:tc>
                <a:extLst>
                  <a:ext uri="{0D108BD9-81ED-4DB2-BD59-A6C34878D82A}">
                    <a16:rowId xmlns:a16="http://schemas.microsoft.com/office/drawing/2014/main" val="1786388609"/>
                  </a:ext>
                </a:extLst>
              </a:tr>
              <a:tr h="1140327">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Word</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Formation of nouns using suffixes such as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ness</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–er </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by compounding (for example,</a:t>
                      </a:r>
                      <a:b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whiteboard</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superman</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Formation of adjectives using suffixes such as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t>
                      </a:r>
                      <a:r>
                        <a:rPr kumimoji="0" lang="en-GB" altLang="en-US" sz="1350" b="0" i="1"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ful</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–less </a:t>
                      </a:r>
                      <a:endPar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of the suffixes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–er</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t>
                      </a:r>
                      <a:r>
                        <a:rPr kumimoji="0" lang="en-GB" altLang="en-US" sz="1350" b="0" i="1"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est</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 adjectives and the use of –</a:t>
                      </a:r>
                      <a:r>
                        <a:rPr kumimoji="0" lang="en-GB" altLang="en-US" sz="1350" b="0" i="0"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ly</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in Standard English to turn adjectives into adverbs</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35543864"/>
                  </a:ext>
                </a:extLst>
              </a:tr>
              <a:tr h="1203257">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Sentence</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Subordination (using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when</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if</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that</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because) </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 co-ordination (using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or</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but</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Expanded noun phrases for description and specification (for example,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blue butterfly</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t>
                      </a:r>
                      <a:b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plain flour</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man in the moon</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How the grammatical patterns in a sentence indicate its function as a statement,</a:t>
                      </a:r>
                      <a:b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question, exclamation or command </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59074036"/>
                  </a:ext>
                </a:extLst>
              </a:tr>
              <a:tr h="891722">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Text</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Correct choice and consistent use of present tense and past tense throughout writing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of the progressive form of verbs in the present and past tense to mark actions in</a:t>
                      </a:r>
                      <a:b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progress (for example,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she is drumming</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he was shouting</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 	</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9623461"/>
                  </a:ext>
                </a:extLst>
              </a:tr>
              <a:tr h="1140217">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Punctuation</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Use of capital letters, full stops, question marks and exclamation marks to demarcate sentences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Commas to separate items in a list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Apostrophes to mark where letters are missing in spelling and to mark singular possession</a:t>
                      </a:r>
                      <a:b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b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 nouns (for example, </a:t>
                      </a:r>
                      <a:r>
                        <a:rPr kumimoji="0" lang="en-GB" altLang="en-US" sz="1350" b="0" i="1"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girl’s name</a:t>
                      </a: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75584676"/>
                  </a:ext>
                </a:extLst>
              </a:tr>
              <a:tr h="721431">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Terminology for pupils</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noun, noun phrase, statement, question, exclamation, command,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compound, suffix, adjective, adverb, verb, tense (past, present)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apostrophe, comma 	</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03916576"/>
                  </a:ext>
                </a:extLst>
              </a:tr>
            </a:tbl>
          </a:graphicData>
        </a:graphic>
      </p:graphicFrame>
    </p:spTree>
    <p:extLst>
      <p:ext uri="{BB962C8B-B14F-4D97-AF65-F5344CB8AC3E}">
        <p14:creationId xmlns:p14="http://schemas.microsoft.com/office/powerpoint/2010/main" val="3659007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2640870"/>
            <a:ext cx="7201847"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Jasper Space Dog</a:t>
            </a: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pic>
        <p:nvPicPr>
          <p:cNvPr id="6" name="Picture 17" descr="Review:Jasper Dog Books by Hilary Robinson – V'sViewfromtheBookshelves">
            <a:extLst>
              <a:ext uri="{FF2B5EF4-FFF2-40B4-BE49-F238E27FC236}">
                <a16:creationId xmlns:a16="http://schemas.microsoft.com/office/drawing/2014/main" id="{BF70A5AD-9C2B-434D-998B-EF46B8CD772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7286950" y="601355"/>
            <a:ext cx="3436869" cy="5655290"/>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5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972066" y="1509284"/>
            <a:ext cx="2907476" cy="108284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Identify where subordinating conjunctions have been used and discuss their effect.</a:t>
            </a:r>
          </a:p>
        </p:txBody>
      </p:sp>
      <p:sp>
        <p:nvSpPr>
          <p:cNvPr id="23" name="Rectangle 22">
            <a:extLst>
              <a:ext uri="{FF2B5EF4-FFF2-40B4-BE49-F238E27FC236}">
                <a16:creationId xmlns:a16="http://schemas.microsoft.com/office/drawing/2014/main" id="{9A6B2C4B-199B-B845-AF01-231F8B1DDDE3}"/>
              </a:ext>
            </a:extLst>
          </p:cNvPr>
          <p:cNvSpPr/>
          <p:nvPr/>
        </p:nvSpPr>
        <p:spPr>
          <a:xfrm>
            <a:off x="972066" y="2809329"/>
            <a:ext cx="2907476" cy="95542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Identify and learn new words.</a:t>
            </a:r>
          </a:p>
        </p:txBody>
      </p:sp>
      <p:sp>
        <p:nvSpPr>
          <p:cNvPr id="24" name="Rectangle 23">
            <a:extLst>
              <a:ext uri="{FF2B5EF4-FFF2-40B4-BE49-F238E27FC236}">
                <a16:creationId xmlns:a16="http://schemas.microsoft.com/office/drawing/2014/main" id="{922B634A-2179-FA45-9C95-DB51A5B58216}"/>
              </a:ext>
            </a:extLst>
          </p:cNvPr>
          <p:cNvSpPr/>
          <p:nvPr/>
        </p:nvSpPr>
        <p:spPr>
          <a:xfrm>
            <a:off x="972067" y="5017532"/>
            <a:ext cx="2907476" cy="109015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414042"/>
                </a:solidFill>
                <a:latin typeface="Comic Sans MS" panose="030F0902030302020204" pitchFamily="66" charset="0"/>
                <a:ea typeface="Microsoft YaHei" panose="020B0503020204020204" pitchFamily="34" charset="-122"/>
              </a:rPr>
              <a:t>Identify different sentence types: statements, questions, commands, exclamations.</a:t>
            </a:r>
          </a:p>
        </p:txBody>
      </p:sp>
      <p:sp>
        <p:nvSpPr>
          <p:cNvPr id="25" name="Rectangle 24">
            <a:extLst>
              <a:ext uri="{FF2B5EF4-FFF2-40B4-BE49-F238E27FC236}">
                <a16:creationId xmlns:a16="http://schemas.microsoft.com/office/drawing/2014/main" id="{D6CD5A0F-D882-544F-8EE3-954DE8A682C9}"/>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263032" y="1520825"/>
            <a:ext cx="2907477" cy="74628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92000"/>
              </a:lnSpc>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Use expanded noun phrases</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for description.</a:t>
            </a:r>
            <a:endParaRPr lang="en-GB" altLang="en-US" sz="1400" dirty="0">
              <a:solidFill>
                <a:schemeClr val="tx1"/>
              </a:solidFill>
              <a:latin typeface="Comic Sans MS" panose="030F0702030302020204" pitchFamily="66" charset="0"/>
              <a:ea typeface="Microsoft YaHei" panose="020B0503020204020204" pitchFamily="34" charset="-122"/>
              <a:cs typeface="Arial" panose="020B0604020202020204" pitchFamily="34" charset="0"/>
            </a:endParaRPr>
          </a:p>
        </p:txBody>
      </p:sp>
      <p:sp>
        <p:nvSpPr>
          <p:cNvPr id="27" name="Rectangle 26">
            <a:extLst>
              <a:ext uri="{FF2B5EF4-FFF2-40B4-BE49-F238E27FC236}">
                <a16:creationId xmlns:a16="http://schemas.microsoft.com/office/drawing/2014/main" id="{0950BCBE-22D0-EA44-8655-E886CB6443D4}"/>
              </a:ext>
            </a:extLst>
          </p:cNvPr>
          <p:cNvSpPr/>
          <p:nvPr/>
        </p:nvSpPr>
        <p:spPr>
          <a:xfrm>
            <a:off x="8249480" y="2414328"/>
            <a:ext cx="2907477" cy="113737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subordinating conjunctions (joining words) to link ideas in sentences and conjunctions of time to link sentences.</a:t>
            </a:r>
          </a:p>
        </p:txBody>
      </p:sp>
      <p:sp>
        <p:nvSpPr>
          <p:cNvPr id="16" name="Rectangle 15">
            <a:extLst>
              <a:ext uri="{FF2B5EF4-FFF2-40B4-BE49-F238E27FC236}">
                <a16:creationId xmlns:a16="http://schemas.microsoft.com/office/drawing/2014/main" id="{280BBCDA-BE3A-4644-B472-F5A655FFD538}"/>
              </a:ext>
            </a:extLst>
          </p:cNvPr>
          <p:cNvSpPr/>
          <p:nvPr/>
        </p:nvSpPr>
        <p:spPr>
          <a:xfrm>
            <a:off x="972066" y="3981958"/>
            <a:ext cx="2907476" cy="81836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414042"/>
                </a:solidFill>
                <a:latin typeface="Comic Sans MS" panose="030F0902030302020204" pitchFamily="66" charset="0"/>
              </a:rPr>
              <a:t>Make inferences on the basis of what is being said and done.</a:t>
            </a:r>
          </a:p>
        </p:txBody>
      </p:sp>
      <p:sp>
        <p:nvSpPr>
          <p:cNvPr id="21" name="Rectangle 20">
            <a:extLst>
              <a:ext uri="{FF2B5EF4-FFF2-40B4-BE49-F238E27FC236}">
                <a16:creationId xmlns:a16="http://schemas.microsoft.com/office/drawing/2014/main" id="{10A72A01-2EB5-EA4C-9066-9F6C1A0CAA24}"/>
              </a:ext>
            </a:extLst>
          </p:cNvPr>
          <p:cNvSpPr/>
          <p:nvPr/>
        </p:nvSpPr>
        <p:spPr>
          <a:xfrm>
            <a:off x="8263032" y="3698926"/>
            <a:ext cx="2907477" cy="844054"/>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and punctuate different sentence types: statements and questions.</a:t>
            </a:r>
          </a:p>
        </p:txBody>
      </p:sp>
      <p:sp>
        <p:nvSpPr>
          <p:cNvPr id="14" name="Rectangle 13">
            <a:extLst>
              <a:ext uri="{FF2B5EF4-FFF2-40B4-BE49-F238E27FC236}">
                <a16:creationId xmlns:a16="http://schemas.microsoft.com/office/drawing/2014/main" id="{43E0001C-5E8F-2845-9D37-54DC91A1EE16}"/>
              </a:ext>
            </a:extLst>
          </p:cNvPr>
          <p:cNvSpPr/>
          <p:nvPr/>
        </p:nvSpPr>
        <p:spPr>
          <a:xfrm>
            <a:off x="8263032" y="4690202"/>
            <a:ext cx="2907477" cy="141640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Identify and use words with suffixes that can be added to verbs where no change is needed in the spelling of root words (e.g. banned, removed).</a:t>
            </a:r>
          </a:p>
        </p:txBody>
      </p:sp>
      <p:pic>
        <p:nvPicPr>
          <p:cNvPr id="15" name="Picture 30" descr="Review:Jasper Dog Books by Hilary Robinson – V'sViewfromtheBookshelves">
            <a:extLst>
              <a:ext uri="{FF2B5EF4-FFF2-40B4-BE49-F238E27FC236}">
                <a16:creationId xmlns:a16="http://schemas.microsoft.com/office/drawing/2014/main" id="{62954C29-A40C-7044-88FC-70F77A8B83A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10297" y="695017"/>
            <a:ext cx="3294877" cy="5411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43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blue backpack with a zipper&#10;&#10;Description automatically generated with low confidence">
            <a:extLst>
              <a:ext uri="{FF2B5EF4-FFF2-40B4-BE49-F238E27FC236}">
                <a16:creationId xmlns:a16="http://schemas.microsoft.com/office/drawing/2014/main" id="{6BEB3F92-A816-4745-8FDD-0C1D95C43F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53357" y="3740357"/>
            <a:ext cx="1300356" cy="1951486"/>
          </a:xfrm>
          <a:prstGeom prst="rect">
            <a:avLst/>
          </a:prstGeom>
        </p:spPr>
      </p:pic>
      <p:pic>
        <p:nvPicPr>
          <p:cNvPr id="18" name="Picture 17" descr="A picture containing outdoor, arthropod&#10;&#10;Description automatically generated">
            <a:extLst>
              <a:ext uri="{FF2B5EF4-FFF2-40B4-BE49-F238E27FC236}">
                <a16:creationId xmlns:a16="http://schemas.microsoft.com/office/drawing/2014/main" id="{3F5AF6BE-9F84-A546-A132-7234EB0D4C8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37077" y="3798435"/>
            <a:ext cx="2364378" cy="1835331"/>
          </a:xfrm>
          <a:prstGeom prst="rect">
            <a:avLst/>
          </a:prstGeom>
        </p:spPr>
      </p:pic>
      <p:pic>
        <p:nvPicPr>
          <p:cNvPr id="4" name="Picture 3">
            <a:extLst>
              <a:ext uri="{FF2B5EF4-FFF2-40B4-BE49-F238E27FC236}">
                <a16:creationId xmlns:a16="http://schemas.microsoft.com/office/drawing/2014/main" id="{D0AD3469-B782-F74E-ABC8-5F9212B7211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37077" y="1695315"/>
            <a:ext cx="2364378" cy="1835331"/>
          </a:xfrm>
          <a:prstGeom prst="rect">
            <a:avLst/>
          </a:prstGeom>
        </p:spPr>
      </p:pic>
      <p:pic>
        <p:nvPicPr>
          <p:cNvPr id="8" name="Picture 7">
            <a:extLst>
              <a:ext uri="{FF2B5EF4-FFF2-40B4-BE49-F238E27FC236}">
                <a16:creationId xmlns:a16="http://schemas.microsoft.com/office/drawing/2014/main" id="{FA73F4C6-4CED-C749-8BF9-FFBF860B8DC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
          <a:stretch/>
        </p:blipFill>
        <p:spPr>
          <a:xfrm>
            <a:off x="8847036" y="1695314"/>
            <a:ext cx="2364380" cy="3921033"/>
          </a:xfrm>
          <a:prstGeom prst="rect">
            <a:avLst/>
          </a:prstGeom>
        </p:spPr>
      </p:pic>
      <p:pic>
        <p:nvPicPr>
          <p:cNvPr id="6" name="Picture 5">
            <a:extLst>
              <a:ext uri="{FF2B5EF4-FFF2-40B4-BE49-F238E27FC236}">
                <a16:creationId xmlns:a16="http://schemas.microsoft.com/office/drawing/2014/main" id="{16AECA88-F047-C147-9169-FBB3570C21D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16721" y="1695315"/>
            <a:ext cx="2364379" cy="1835331"/>
          </a:xfrm>
          <a:prstGeom prst="rect">
            <a:avLst/>
          </a:prstGeom>
        </p:spPr>
      </p:pic>
      <p:pic>
        <p:nvPicPr>
          <p:cNvPr id="10" name="Picture 9">
            <a:extLst>
              <a:ext uri="{FF2B5EF4-FFF2-40B4-BE49-F238E27FC236}">
                <a16:creationId xmlns:a16="http://schemas.microsoft.com/office/drawing/2014/main" id="{4FFA4479-5192-3B48-AC19-DFB965358EB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2614" y="3778215"/>
            <a:ext cx="2573386" cy="1838133"/>
          </a:xfrm>
          <a:prstGeom prst="rect">
            <a:avLst/>
          </a:prstGeom>
        </p:spPr>
      </p:pic>
      <p:sp>
        <p:nvSpPr>
          <p:cNvPr id="28" name="Rectangle 27">
            <a:extLst>
              <a:ext uri="{FF2B5EF4-FFF2-40B4-BE49-F238E27FC236}">
                <a16:creationId xmlns:a16="http://schemas.microsoft.com/office/drawing/2014/main" id="{E506360F-F5ED-FE46-A0A3-E8F7BF986DCC}"/>
              </a:ext>
            </a:extLst>
          </p:cNvPr>
          <p:cNvSpPr/>
          <p:nvPr/>
        </p:nvSpPr>
        <p:spPr>
          <a:xfrm>
            <a:off x="3627118" y="1695315"/>
            <a:ext cx="2364378" cy="183533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4BF0928C-6B58-5546-9CA6-8F0707BE0FC8}"/>
              </a:ext>
            </a:extLst>
          </p:cNvPr>
          <p:cNvSpPr/>
          <p:nvPr/>
        </p:nvSpPr>
        <p:spPr>
          <a:xfrm>
            <a:off x="1016723" y="3798435"/>
            <a:ext cx="2364378" cy="183533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987BFC6-AF0F-2D4A-8590-B0A04E147E5C}"/>
              </a:ext>
            </a:extLst>
          </p:cNvPr>
          <p:cNvSpPr/>
          <p:nvPr/>
        </p:nvSpPr>
        <p:spPr>
          <a:xfrm>
            <a:off x="3627118" y="3798435"/>
            <a:ext cx="2364378" cy="183533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Subtitle 2">
            <a:extLst>
              <a:ext uri="{FF2B5EF4-FFF2-40B4-BE49-F238E27FC236}">
                <a16:creationId xmlns:a16="http://schemas.microsoft.com/office/drawing/2014/main" id="{C850994C-11FB-F242-A04E-5080EDC32D4A}"/>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Get ready for reading – What’s in the bag?</a:t>
            </a:r>
          </a:p>
        </p:txBody>
      </p:sp>
      <p:pic>
        <p:nvPicPr>
          <p:cNvPr id="36" name="Picture 35">
            <a:extLst>
              <a:ext uri="{FF2B5EF4-FFF2-40B4-BE49-F238E27FC236}">
                <a16:creationId xmlns:a16="http://schemas.microsoft.com/office/drawing/2014/main" id="{00D433A9-B63E-CD43-964A-7D10A2C3931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61659" y="1761943"/>
            <a:ext cx="1294860" cy="1754327"/>
          </a:xfrm>
          <a:prstGeom prst="rect">
            <a:avLst/>
          </a:prstGeom>
        </p:spPr>
      </p:pic>
    </p:spTree>
    <p:extLst>
      <p:ext uri="{BB962C8B-B14F-4D97-AF65-F5344CB8AC3E}">
        <p14:creationId xmlns:p14="http://schemas.microsoft.com/office/powerpoint/2010/main" val="3182157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B68E830F-2903-FE4D-9F51-495283F9BE9C}"/>
              </a:ext>
            </a:extLst>
          </p:cNvPr>
          <p:cNvSpPr txBox="1">
            <a:spLocks/>
          </p:cNvSpPr>
          <p:nvPr/>
        </p:nvSpPr>
        <p:spPr>
          <a:xfrm>
            <a:off x="374469" y="1106379"/>
            <a:ext cx="727559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Book title</a:t>
            </a:r>
          </a:p>
        </p:txBody>
      </p:sp>
      <p:sp>
        <p:nvSpPr>
          <p:cNvPr id="6" name="Rectangle 18">
            <a:extLst>
              <a:ext uri="{FF2B5EF4-FFF2-40B4-BE49-F238E27FC236}">
                <a16:creationId xmlns:a16="http://schemas.microsoft.com/office/drawing/2014/main" id="{64F2E408-A969-A242-AB3F-8245C1E9A471}"/>
              </a:ext>
            </a:extLst>
          </p:cNvPr>
          <p:cNvSpPr>
            <a:spLocks noChangeArrowheads="1"/>
          </p:cNvSpPr>
          <p:nvPr/>
        </p:nvSpPr>
        <p:spPr bwMode="auto">
          <a:xfrm>
            <a:off x="1212782" y="2390435"/>
            <a:ext cx="5598964"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sz="2000" dirty="0">
                <a:solidFill>
                  <a:srgbClr val="414042"/>
                </a:solidFill>
                <a:latin typeface="Comic Sans MS" panose="030F0702030302020204" pitchFamily="66" charset="0"/>
              </a:rPr>
              <a:t>What do you think about the title Jasper Space Dog? </a:t>
            </a:r>
          </a:p>
          <a:p>
            <a:pPr>
              <a:spcBef>
                <a:spcPts val="2000"/>
              </a:spcBef>
            </a:pPr>
            <a:r>
              <a:rPr lang="en-GB" altLang="en-US" sz="2000" dirty="0">
                <a:solidFill>
                  <a:srgbClr val="414042"/>
                </a:solidFill>
                <a:latin typeface="Comic Sans MS" panose="030F0702030302020204" pitchFamily="66" charset="0"/>
              </a:rPr>
              <a:t>Who might Jasper be?</a:t>
            </a:r>
          </a:p>
          <a:p>
            <a:pPr>
              <a:spcBef>
                <a:spcPts val="2000"/>
              </a:spcBef>
            </a:pPr>
            <a:r>
              <a:rPr lang="en-GB" altLang="en-US" sz="2000" dirty="0">
                <a:solidFill>
                  <a:srgbClr val="414042"/>
                </a:solidFill>
                <a:latin typeface="Comic Sans MS" panose="030F0702030302020204" pitchFamily="66" charset="0"/>
              </a:rPr>
              <a:t>What does the title make you think of when you hear the word ‘space’?</a:t>
            </a:r>
          </a:p>
          <a:p>
            <a:pPr>
              <a:spcBef>
                <a:spcPts val="2000"/>
              </a:spcBef>
            </a:pPr>
            <a:r>
              <a:rPr lang="en-GB" altLang="en-US" sz="2000" dirty="0">
                <a:solidFill>
                  <a:srgbClr val="414042"/>
                </a:solidFill>
                <a:latin typeface="Comic Sans MS" panose="030F0702030302020204" pitchFamily="66" charset="0"/>
              </a:rPr>
              <a:t>What do you think this book might be about?</a:t>
            </a:r>
          </a:p>
        </p:txBody>
      </p:sp>
      <p:pic>
        <p:nvPicPr>
          <p:cNvPr id="8" name="Picture 9" descr="Review:Jasper Dog Books by Hilary Robinson – V'sViewfromtheBookshelves">
            <a:extLst>
              <a:ext uri="{FF2B5EF4-FFF2-40B4-BE49-F238E27FC236}">
                <a16:creationId xmlns:a16="http://schemas.microsoft.com/office/drawing/2014/main" id="{431E2413-D566-CD45-8ED5-075A1296681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50059" y="601282"/>
            <a:ext cx="3408823" cy="55723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81F13F29-2BC7-B844-9900-139DA9D59388}"/>
              </a:ext>
            </a:extLst>
          </p:cNvPr>
          <p:cNvSpPr>
            <a:spLocks noChangeArrowheads="1"/>
          </p:cNvSpPr>
          <p:nvPr/>
        </p:nvSpPr>
        <p:spPr bwMode="auto">
          <a:xfrm>
            <a:off x="7650060" y="1868416"/>
            <a:ext cx="3396990" cy="2492853"/>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16">
            <a:extLst>
              <a:ext uri="{FF2B5EF4-FFF2-40B4-BE49-F238E27FC236}">
                <a16:creationId xmlns:a16="http://schemas.microsoft.com/office/drawing/2014/main" id="{50122DD2-949B-2E42-B5F3-14E69E951C90}"/>
              </a:ext>
            </a:extLst>
          </p:cNvPr>
          <p:cNvSpPr>
            <a:spLocks noChangeArrowheads="1"/>
          </p:cNvSpPr>
          <p:nvPr/>
        </p:nvSpPr>
        <p:spPr bwMode="auto">
          <a:xfrm>
            <a:off x="7650060" y="4361269"/>
            <a:ext cx="3396990" cy="1812364"/>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 name="Rectangle 1">
            <a:extLst>
              <a:ext uri="{FF2B5EF4-FFF2-40B4-BE49-F238E27FC236}">
                <a16:creationId xmlns:a16="http://schemas.microsoft.com/office/drawing/2014/main" id="{99F5A24B-E1ED-054E-8E78-B702C4793F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62287FF9-AA19-3049-97D5-7A9D7BB5D479}"/>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Tree>
    <p:extLst>
      <p:ext uri="{BB962C8B-B14F-4D97-AF65-F5344CB8AC3E}">
        <p14:creationId xmlns:p14="http://schemas.microsoft.com/office/powerpoint/2010/main" val="98512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10000"/>
                                        <p:tgtEl>
                                          <p:spTgt spid="10"/>
                                        </p:tgtEl>
                                      </p:cBhvr>
                                    </p:animEffect>
                                    <p:set>
                                      <p:cBhvr>
                                        <p:cTn id="7" dur="1" fill="hold">
                                          <p:stCondLst>
                                            <p:cond delay="99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1" fill="hold" nodeType="clickEffect">
                                  <p:stCondLst>
                                    <p:cond delay="0"/>
                                  </p:stCondLst>
                                  <p:childTnLst>
                                    <p:animEffect transition="out" filter="wipe(up)">
                                      <p:cBhvr>
                                        <p:cTn id="11" dur="10000"/>
                                        <p:tgtEl>
                                          <p:spTgt spid="9"/>
                                        </p:tgtEl>
                                      </p:cBhvr>
                                    </p:animEffect>
                                    <p:set>
                                      <p:cBhvr>
                                        <p:cTn id="12" dur="1" fill="hold">
                                          <p:stCondLst>
                                            <p:cond delay="9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B68E830F-2903-FE4D-9F51-495283F9BE9C}"/>
              </a:ext>
            </a:extLst>
          </p:cNvPr>
          <p:cNvSpPr txBox="1">
            <a:spLocks/>
          </p:cNvSpPr>
          <p:nvPr/>
        </p:nvSpPr>
        <p:spPr>
          <a:xfrm>
            <a:off x="0" y="636247"/>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Cover to cover</a:t>
            </a:r>
          </a:p>
        </p:txBody>
      </p:sp>
      <p:sp>
        <p:nvSpPr>
          <p:cNvPr id="6" name="Rectangle 18">
            <a:extLst>
              <a:ext uri="{FF2B5EF4-FFF2-40B4-BE49-F238E27FC236}">
                <a16:creationId xmlns:a16="http://schemas.microsoft.com/office/drawing/2014/main" id="{64F2E408-A969-A242-AB3F-8245C1E9A471}"/>
              </a:ext>
            </a:extLst>
          </p:cNvPr>
          <p:cNvSpPr>
            <a:spLocks noChangeArrowheads="1"/>
          </p:cNvSpPr>
          <p:nvPr/>
        </p:nvSpPr>
        <p:spPr bwMode="auto">
          <a:xfrm>
            <a:off x="1131271" y="2290128"/>
            <a:ext cx="3402761" cy="26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is this book going to be about?</a:t>
            </a:r>
          </a:p>
          <a:p>
            <a:pPr>
              <a:spcBef>
                <a:spcPts val="1500"/>
              </a:spcBef>
            </a:pPr>
            <a:r>
              <a:rPr lang="en-GB" altLang="en-US" sz="2000" dirty="0">
                <a:solidFill>
                  <a:srgbClr val="414042"/>
                </a:solidFill>
                <a:latin typeface="Comic Sans MS" panose="030F0702030302020204" pitchFamily="66" charset="0"/>
              </a:rPr>
              <a:t>Talk to your partner about the images on the cover of the book. </a:t>
            </a:r>
          </a:p>
          <a:p>
            <a:pPr>
              <a:spcBef>
                <a:spcPts val="1500"/>
              </a:spcBef>
            </a:pPr>
            <a:r>
              <a:rPr lang="en-GB" altLang="en-US" sz="2000" dirty="0">
                <a:solidFill>
                  <a:srgbClr val="414042"/>
                </a:solidFill>
                <a:latin typeface="Comic Sans MS" panose="030F0702030302020204" pitchFamily="66" charset="0"/>
              </a:rPr>
              <a:t>What can you spot that you recognise?</a:t>
            </a:r>
          </a:p>
        </p:txBody>
      </p:sp>
      <p:sp>
        <p:nvSpPr>
          <p:cNvPr id="11" name="Rectangle 1">
            <a:extLst>
              <a:ext uri="{FF2B5EF4-FFF2-40B4-BE49-F238E27FC236}">
                <a16:creationId xmlns:a16="http://schemas.microsoft.com/office/drawing/2014/main" id="{99F5A24B-E1ED-054E-8E78-B702C4793F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62287FF9-AA19-3049-97D5-7A9D7BB5D479}"/>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grpSp>
        <p:nvGrpSpPr>
          <p:cNvPr id="2" name="Group 1">
            <a:extLst>
              <a:ext uri="{FF2B5EF4-FFF2-40B4-BE49-F238E27FC236}">
                <a16:creationId xmlns:a16="http://schemas.microsoft.com/office/drawing/2014/main" id="{44F8FAB7-CC08-A441-A1A0-E2FE356A5A28}"/>
              </a:ext>
            </a:extLst>
          </p:cNvPr>
          <p:cNvGrpSpPr/>
          <p:nvPr/>
        </p:nvGrpSpPr>
        <p:grpSpPr>
          <a:xfrm>
            <a:off x="5108538" y="1349829"/>
            <a:ext cx="5672674" cy="4512089"/>
            <a:chOff x="5025944" y="1460137"/>
            <a:chExt cx="5753897" cy="4576694"/>
          </a:xfrm>
        </p:grpSpPr>
        <p:pic>
          <p:nvPicPr>
            <p:cNvPr id="14" name="Picture 9" descr="Review:Jasper Dog Books by Hilary Robinson – V'sViewfromtheBookshelves">
              <a:extLst>
                <a:ext uri="{FF2B5EF4-FFF2-40B4-BE49-F238E27FC236}">
                  <a16:creationId xmlns:a16="http://schemas.microsoft.com/office/drawing/2014/main" id="{C04E669B-C8F0-B048-B8D2-8695F64FA4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5944" y="1460137"/>
              <a:ext cx="2750674" cy="45766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a:extLst>
                <a:ext uri="{FF2B5EF4-FFF2-40B4-BE49-F238E27FC236}">
                  <a16:creationId xmlns:a16="http://schemas.microsoft.com/office/drawing/2014/main" id="{69EB48E1-F88A-F547-BBC9-AE9FA6953D4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95697" y="1460137"/>
              <a:ext cx="2784144" cy="45766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02769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B68E830F-2903-FE4D-9F51-495283F9BE9C}"/>
              </a:ext>
            </a:extLst>
          </p:cNvPr>
          <p:cNvSpPr txBox="1">
            <a:spLocks/>
          </p:cNvSpPr>
          <p:nvPr/>
        </p:nvSpPr>
        <p:spPr>
          <a:xfrm>
            <a:off x="0" y="636247"/>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Book blurb</a:t>
            </a:r>
          </a:p>
        </p:txBody>
      </p:sp>
      <p:sp>
        <p:nvSpPr>
          <p:cNvPr id="6" name="Rectangle 18">
            <a:extLst>
              <a:ext uri="{FF2B5EF4-FFF2-40B4-BE49-F238E27FC236}">
                <a16:creationId xmlns:a16="http://schemas.microsoft.com/office/drawing/2014/main" id="{64F2E408-A969-A242-AB3F-8245C1E9A471}"/>
              </a:ext>
            </a:extLst>
          </p:cNvPr>
          <p:cNvSpPr>
            <a:spLocks noChangeArrowheads="1"/>
          </p:cNvSpPr>
          <p:nvPr/>
        </p:nvSpPr>
        <p:spPr bwMode="auto">
          <a:xfrm>
            <a:off x="1131271" y="2193948"/>
            <a:ext cx="5896546" cy="28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The writing on the back cover of a book is called </a:t>
            </a:r>
            <a:r>
              <a:rPr lang="en-GB" altLang="en-US" sz="2000" b="1" dirty="0">
                <a:solidFill>
                  <a:srgbClr val="414042"/>
                </a:solidFill>
                <a:latin typeface="Comic Sans MS" panose="030F0702030302020204" pitchFamily="66" charset="0"/>
              </a:rPr>
              <a:t>blurb</a:t>
            </a:r>
            <a:r>
              <a:rPr lang="en-GB" altLang="en-US" sz="2000" dirty="0">
                <a:solidFill>
                  <a:srgbClr val="414042"/>
                </a:solidFill>
                <a:latin typeface="Comic Sans MS" panose="030F0702030302020204" pitchFamily="66" charset="0"/>
              </a:rPr>
              <a:t>.</a:t>
            </a:r>
          </a:p>
          <a:p>
            <a:pPr>
              <a:spcBef>
                <a:spcPts val="1500"/>
              </a:spcBef>
            </a:pPr>
            <a:r>
              <a:rPr lang="en-GB" altLang="en-US" sz="2000" dirty="0">
                <a:solidFill>
                  <a:srgbClr val="414042"/>
                </a:solidFill>
                <a:latin typeface="Comic Sans MS" panose="030F0702030302020204" pitchFamily="66" charset="0"/>
              </a:rPr>
              <a:t>Read the blurb on the back cover of Jasper Space Dog.</a:t>
            </a:r>
          </a:p>
          <a:p>
            <a:pPr>
              <a:spcBef>
                <a:spcPts val="1500"/>
              </a:spcBef>
            </a:pPr>
            <a:r>
              <a:rPr lang="en-GB" altLang="en-US" sz="2000" dirty="0">
                <a:solidFill>
                  <a:srgbClr val="414042"/>
                </a:solidFill>
                <a:latin typeface="Comic Sans MS" panose="030F0702030302020204" pitchFamily="66" charset="0"/>
              </a:rPr>
              <a:t>Discuss with a partner what you think about it.</a:t>
            </a:r>
          </a:p>
          <a:p>
            <a:pPr>
              <a:spcBef>
                <a:spcPts val="1500"/>
              </a:spcBef>
            </a:pPr>
            <a:r>
              <a:rPr lang="en-GB" altLang="en-US" sz="2000" dirty="0">
                <a:solidFill>
                  <a:srgbClr val="414042"/>
                </a:solidFill>
                <a:latin typeface="Comic Sans MS" panose="030F0702030302020204" pitchFamily="66" charset="0"/>
              </a:rPr>
              <a:t>What do you think is the purpose of the blurb on the back cover of a book?</a:t>
            </a:r>
          </a:p>
        </p:txBody>
      </p:sp>
      <p:sp>
        <p:nvSpPr>
          <p:cNvPr id="11" name="Rectangle 1">
            <a:extLst>
              <a:ext uri="{FF2B5EF4-FFF2-40B4-BE49-F238E27FC236}">
                <a16:creationId xmlns:a16="http://schemas.microsoft.com/office/drawing/2014/main" id="{99F5A24B-E1ED-054E-8E78-B702C4793F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62287FF9-AA19-3049-97D5-7A9D7BB5D479}"/>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15" name="Picture 10">
            <a:extLst>
              <a:ext uri="{FF2B5EF4-FFF2-40B4-BE49-F238E27FC236}">
                <a16:creationId xmlns:a16="http://schemas.microsoft.com/office/drawing/2014/main" id="{69EB48E1-F88A-F547-BBC9-AE9FA6953D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96737" y="1349829"/>
            <a:ext cx="2744843" cy="4512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427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7">
            <a:extLst>
              <a:ext uri="{FF2B5EF4-FFF2-40B4-BE49-F238E27FC236}">
                <a16:creationId xmlns:a16="http://schemas.microsoft.com/office/drawing/2014/main" id="{83263636-A3C0-E54F-A547-3404955C76E2}"/>
              </a:ext>
            </a:extLst>
          </p:cNvPr>
          <p:cNvSpPr>
            <a:spLocks noChangeArrowheads="1"/>
          </p:cNvSpPr>
          <p:nvPr/>
        </p:nvSpPr>
        <p:spPr bwMode="auto">
          <a:xfrm>
            <a:off x="1459043" y="2627826"/>
            <a:ext cx="2694469" cy="785828"/>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Who</a:t>
            </a:r>
            <a:r>
              <a:rPr lang="en-GB" altLang="en-US" sz="1600" dirty="0">
                <a:solidFill>
                  <a:srgbClr val="414042"/>
                </a:solidFill>
                <a:ea typeface="MS PGothic" panose="020B0600070205080204" pitchFamily="34" charset="-128"/>
              </a:rPr>
              <a:t> do you think these two characters are?</a:t>
            </a:r>
          </a:p>
        </p:txBody>
      </p:sp>
      <p:sp>
        <p:nvSpPr>
          <p:cNvPr id="23" name="AutoShape 18">
            <a:extLst>
              <a:ext uri="{FF2B5EF4-FFF2-40B4-BE49-F238E27FC236}">
                <a16:creationId xmlns:a16="http://schemas.microsoft.com/office/drawing/2014/main" id="{6C2EBCE5-8044-3F4E-BB3F-61F96C9D7142}"/>
              </a:ext>
            </a:extLst>
          </p:cNvPr>
          <p:cNvSpPr>
            <a:spLocks noChangeArrowheads="1"/>
          </p:cNvSpPr>
          <p:nvPr/>
        </p:nvSpPr>
        <p:spPr bwMode="auto">
          <a:xfrm>
            <a:off x="1459043" y="3775874"/>
            <a:ext cx="2694469" cy="785828"/>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Does this scene remind you of anything?</a:t>
            </a:r>
          </a:p>
        </p:txBody>
      </p:sp>
      <p:sp>
        <p:nvSpPr>
          <p:cNvPr id="25" name="AutoShape 7">
            <a:extLst>
              <a:ext uri="{FF2B5EF4-FFF2-40B4-BE49-F238E27FC236}">
                <a16:creationId xmlns:a16="http://schemas.microsoft.com/office/drawing/2014/main" id="{CD575E18-9835-1C41-A607-AEA61395596F}"/>
              </a:ext>
            </a:extLst>
          </p:cNvPr>
          <p:cNvSpPr>
            <a:spLocks noChangeArrowheads="1"/>
          </p:cNvSpPr>
          <p:nvPr/>
        </p:nvSpPr>
        <p:spPr bwMode="auto">
          <a:xfrm>
            <a:off x="1453631" y="1128234"/>
            <a:ext cx="2705291" cy="544137"/>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Where</a:t>
            </a:r>
            <a:r>
              <a:rPr lang="en-GB" altLang="en-US" sz="1600" dirty="0">
                <a:solidFill>
                  <a:srgbClr val="414042"/>
                </a:solidFill>
              </a:rPr>
              <a:t> is this scene set?</a:t>
            </a:r>
          </a:p>
        </p:txBody>
      </p:sp>
      <p:sp>
        <p:nvSpPr>
          <p:cNvPr id="27" name="AutoShape 18">
            <a:extLst>
              <a:ext uri="{FF2B5EF4-FFF2-40B4-BE49-F238E27FC236}">
                <a16:creationId xmlns:a16="http://schemas.microsoft.com/office/drawing/2014/main" id="{5238DC1D-0D04-A04B-A864-A320C5F6F1D5}"/>
              </a:ext>
            </a:extLst>
          </p:cNvPr>
          <p:cNvSpPr>
            <a:spLocks noChangeArrowheads="1"/>
          </p:cNvSpPr>
          <p:nvPr/>
        </p:nvSpPr>
        <p:spPr bwMode="auto">
          <a:xfrm flipH="1">
            <a:off x="8115858" y="2627826"/>
            <a:ext cx="2725472" cy="470301"/>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Describe the dog.</a:t>
            </a:r>
          </a:p>
        </p:txBody>
      </p:sp>
      <p:sp>
        <p:nvSpPr>
          <p:cNvPr id="31" name="AutoShape 7">
            <a:extLst>
              <a:ext uri="{FF2B5EF4-FFF2-40B4-BE49-F238E27FC236}">
                <a16:creationId xmlns:a16="http://schemas.microsoft.com/office/drawing/2014/main" id="{CD6264A8-31D5-DA47-A741-C17E6F7B938D}"/>
              </a:ext>
            </a:extLst>
          </p:cNvPr>
          <p:cNvSpPr>
            <a:spLocks noChangeArrowheads="1"/>
          </p:cNvSpPr>
          <p:nvPr/>
        </p:nvSpPr>
        <p:spPr bwMode="auto">
          <a:xfrm flipH="1">
            <a:off x="8115858" y="1027090"/>
            <a:ext cx="2700677" cy="733077"/>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How</a:t>
            </a:r>
            <a:r>
              <a:rPr lang="en-GB" altLang="en-US" sz="1600" dirty="0">
                <a:solidFill>
                  <a:srgbClr val="414042"/>
                </a:solidFill>
                <a:ea typeface="MS PGothic" panose="020B0600070205080204" pitchFamily="34" charset="-128"/>
              </a:rPr>
              <a:t> do you think they</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are feeling?</a:t>
            </a:r>
          </a:p>
        </p:txBody>
      </p:sp>
      <p:sp>
        <p:nvSpPr>
          <p:cNvPr id="32" name="AutoShape 18">
            <a:extLst>
              <a:ext uri="{FF2B5EF4-FFF2-40B4-BE49-F238E27FC236}">
                <a16:creationId xmlns:a16="http://schemas.microsoft.com/office/drawing/2014/main" id="{4B6A519A-731B-AA4C-8806-84292031FED8}"/>
              </a:ext>
            </a:extLst>
          </p:cNvPr>
          <p:cNvSpPr>
            <a:spLocks noChangeArrowheads="1"/>
          </p:cNvSpPr>
          <p:nvPr/>
        </p:nvSpPr>
        <p:spPr bwMode="auto">
          <a:xfrm flipH="1">
            <a:off x="8115858" y="3470244"/>
            <a:ext cx="2725471" cy="1148048"/>
          </a:xfrm>
          <a:prstGeom prst="wedgeRoundRectCallout">
            <a:avLst>
              <a:gd name="adj1" fmla="val -67491"/>
              <a:gd name="adj2" fmla="val 3590"/>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Why</a:t>
            </a:r>
            <a:r>
              <a:rPr lang="en-GB" altLang="en-US" sz="1600" dirty="0">
                <a:solidFill>
                  <a:srgbClr val="414042"/>
                </a:solidFill>
                <a:ea typeface="MS PGothic" panose="020B0600070205080204" pitchFamily="34" charset="-128"/>
              </a:rPr>
              <a:t> do you think there</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are pipes coming from</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the helmets?</a:t>
            </a:r>
          </a:p>
        </p:txBody>
      </p:sp>
      <p:sp>
        <p:nvSpPr>
          <p:cNvPr id="14" name="Rectangle 1">
            <a:extLst>
              <a:ext uri="{FF2B5EF4-FFF2-40B4-BE49-F238E27FC236}">
                <a16:creationId xmlns:a16="http://schemas.microsoft.com/office/drawing/2014/main" id="{68DA5C12-CB0A-F94B-B6D5-8E7EB8928FF2}"/>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5" name="TextBox 14">
            <a:extLst>
              <a:ext uri="{FF2B5EF4-FFF2-40B4-BE49-F238E27FC236}">
                <a16:creationId xmlns:a16="http://schemas.microsoft.com/office/drawing/2014/main" id="{FBE64B87-D4A1-BC42-963D-708A3E21A997}"/>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13" name="Picture 30" descr="Review:Jasper Dog Books by Hilary Robinson – V'sViewfromtheBookshelves">
            <a:extLst>
              <a:ext uri="{FF2B5EF4-FFF2-40B4-BE49-F238E27FC236}">
                <a16:creationId xmlns:a16="http://schemas.microsoft.com/office/drawing/2014/main" id="{B0696EEF-6886-7C45-9A93-6D9D0B2E506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89853" y="1128234"/>
            <a:ext cx="3379529" cy="4769743"/>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4">
            <a:extLst>
              <a:ext uri="{FF2B5EF4-FFF2-40B4-BE49-F238E27FC236}">
                <a16:creationId xmlns:a16="http://schemas.microsoft.com/office/drawing/2014/main" id="{EF85BA03-B884-8B47-A51F-BB6BBF37B929}"/>
              </a:ext>
            </a:extLst>
          </p:cNvPr>
          <p:cNvSpPr txBox="1">
            <a:spLocks noChangeArrowheads="1"/>
          </p:cNvSpPr>
          <p:nvPr/>
        </p:nvSpPr>
        <p:spPr bwMode="auto">
          <a:xfrm>
            <a:off x="1046616" y="1980872"/>
            <a:ext cx="3209131" cy="338554"/>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What makes you think that?</a:t>
            </a:r>
          </a:p>
        </p:txBody>
      </p:sp>
      <p:sp>
        <p:nvSpPr>
          <p:cNvPr id="18" name="Text Box 15">
            <a:extLst>
              <a:ext uri="{FF2B5EF4-FFF2-40B4-BE49-F238E27FC236}">
                <a16:creationId xmlns:a16="http://schemas.microsoft.com/office/drawing/2014/main" id="{12FF031F-F0AE-FC4A-8609-71330CD12A98}"/>
              </a:ext>
            </a:extLst>
          </p:cNvPr>
          <p:cNvSpPr txBox="1">
            <a:spLocks noChangeArrowheads="1"/>
          </p:cNvSpPr>
          <p:nvPr/>
        </p:nvSpPr>
        <p:spPr bwMode="auto">
          <a:xfrm>
            <a:off x="8115858" y="1980872"/>
            <a:ext cx="3010502" cy="338554"/>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How do you know?</a:t>
            </a:r>
          </a:p>
        </p:txBody>
      </p:sp>
      <p:sp>
        <p:nvSpPr>
          <p:cNvPr id="20" name="AutoShape 18">
            <a:extLst>
              <a:ext uri="{FF2B5EF4-FFF2-40B4-BE49-F238E27FC236}">
                <a16:creationId xmlns:a16="http://schemas.microsoft.com/office/drawing/2014/main" id="{54E246B4-5AF2-8D48-938A-EB20D485D610}"/>
              </a:ext>
            </a:extLst>
          </p:cNvPr>
          <p:cNvSpPr>
            <a:spLocks noChangeArrowheads="1"/>
          </p:cNvSpPr>
          <p:nvPr/>
        </p:nvSpPr>
        <p:spPr bwMode="auto">
          <a:xfrm>
            <a:off x="1459043" y="4923922"/>
            <a:ext cx="2694469" cy="1074044"/>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Why</a:t>
            </a:r>
            <a:r>
              <a:rPr lang="en-GB" altLang="en-US" sz="1600" dirty="0">
                <a:solidFill>
                  <a:srgbClr val="414042"/>
                </a:solidFill>
                <a:ea typeface="MS PGothic" panose="020B0600070205080204" pitchFamily="34" charset="-128"/>
              </a:rPr>
              <a:t> do you think they are wearing space helmets?</a:t>
            </a:r>
          </a:p>
        </p:txBody>
      </p:sp>
      <p:sp>
        <p:nvSpPr>
          <p:cNvPr id="21" name="AutoShape 18">
            <a:extLst>
              <a:ext uri="{FF2B5EF4-FFF2-40B4-BE49-F238E27FC236}">
                <a16:creationId xmlns:a16="http://schemas.microsoft.com/office/drawing/2014/main" id="{E9C0D56C-4A5B-164C-BF45-5405094B0AC9}"/>
              </a:ext>
            </a:extLst>
          </p:cNvPr>
          <p:cNvSpPr>
            <a:spLocks noChangeArrowheads="1"/>
          </p:cNvSpPr>
          <p:nvPr/>
        </p:nvSpPr>
        <p:spPr bwMode="auto">
          <a:xfrm flipH="1">
            <a:off x="8115858" y="4990409"/>
            <a:ext cx="2686414" cy="1002839"/>
          </a:xfrm>
          <a:prstGeom prst="wedgeRoundRectCallout">
            <a:avLst>
              <a:gd name="adj1" fmla="val -67491"/>
              <a:gd name="adj2" fmla="val 3590"/>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What </a:t>
            </a:r>
            <a:r>
              <a:rPr lang="en-GB" altLang="en-US" sz="1600" dirty="0">
                <a:solidFill>
                  <a:srgbClr val="414042"/>
                </a:solidFill>
                <a:ea typeface="MS PGothic" panose="020B0600070205080204" pitchFamily="34" charset="-128"/>
              </a:rPr>
              <a:t>do </a:t>
            </a:r>
            <a:r>
              <a:rPr lang="en-GB" altLang="en-US" sz="1600" b="1" dirty="0">
                <a:solidFill>
                  <a:srgbClr val="414042"/>
                </a:solidFill>
                <a:ea typeface="MS PGothic" panose="020B0600070205080204" pitchFamily="34" charset="-128"/>
              </a:rPr>
              <a:t>you</a:t>
            </a:r>
            <a:r>
              <a:rPr lang="en-GB" altLang="en-US" sz="1600" dirty="0">
                <a:solidFill>
                  <a:srgbClr val="414042"/>
                </a:solidFill>
                <a:ea typeface="MS PGothic" panose="020B0600070205080204" pitchFamily="34" charset="-128"/>
              </a:rPr>
              <a:t> think this</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book will be about?</a:t>
            </a:r>
          </a:p>
        </p:txBody>
      </p:sp>
    </p:spTree>
    <p:extLst>
      <p:ext uri="{BB962C8B-B14F-4D97-AF65-F5344CB8AC3E}">
        <p14:creationId xmlns:p14="http://schemas.microsoft.com/office/powerpoint/2010/main" val="2426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P spid="27" grpId="0" animBg="1"/>
      <p:bldP spid="31" grpId="0" animBg="1"/>
      <p:bldP spid="32" grpId="0" animBg="1"/>
      <p:bldP spid="17" grpId="0" animBg="1"/>
      <p:bldP spid="18"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arthropod&#10;&#10;Description automatically generated">
            <a:extLst>
              <a:ext uri="{FF2B5EF4-FFF2-40B4-BE49-F238E27FC236}">
                <a16:creationId xmlns:a16="http://schemas.microsoft.com/office/drawing/2014/main" id="{13F4E892-E7EE-D94B-B189-C7B333FCE2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59694" y="1843122"/>
            <a:ext cx="5660558" cy="3764281"/>
          </a:xfrm>
          <a:prstGeom prst="rect">
            <a:avLst/>
          </a:prstGeom>
        </p:spPr>
      </p:pic>
      <p:sp>
        <p:nvSpPr>
          <p:cNvPr id="15" name="Rectangle 1">
            <a:extLst>
              <a:ext uri="{FF2B5EF4-FFF2-40B4-BE49-F238E27FC236}">
                <a16:creationId xmlns:a16="http://schemas.microsoft.com/office/drawing/2014/main" id="{F542BF0B-3804-9A47-BA9E-CC2B8D90E2B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TextBox 16">
            <a:extLst>
              <a:ext uri="{FF2B5EF4-FFF2-40B4-BE49-F238E27FC236}">
                <a16:creationId xmlns:a16="http://schemas.microsoft.com/office/drawing/2014/main" id="{71F7861F-E095-F545-BCD3-7789B5FC1C83}"/>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8" name="Subtitle 2">
            <a:extLst>
              <a:ext uri="{FF2B5EF4-FFF2-40B4-BE49-F238E27FC236}">
                <a16:creationId xmlns:a16="http://schemas.microsoft.com/office/drawing/2014/main" id="{9A501086-EAFD-E849-BC23-837698BC5941}"/>
              </a:ext>
            </a:extLst>
          </p:cNvPr>
          <p:cNvSpPr txBox="1">
            <a:spLocks/>
          </p:cNvSpPr>
          <p:nvPr/>
        </p:nvSpPr>
        <p:spPr>
          <a:xfrm>
            <a:off x="0" y="753865"/>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One small step, a moment in time</a:t>
            </a:r>
          </a:p>
        </p:txBody>
      </p:sp>
      <p:sp>
        <p:nvSpPr>
          <p:cNvPr id="19" name="Rectangle 18">
            <a:extLst>
              <a:ext uri="{FF2B5EF4-FFF2-40B4-BE49-F238E27FC236}">
                <a16:creationId xmlns:a16="http://schemas.microsoft.com/office/drawing/2014/main" id="{E917DA45-A11A-464B-AAEE-8EE924B2971F}"/>
              </a:ext>
            </a:extLst>
          </p:cNvPr>
          <p:cNvSpPr>
            <a:spLocks noChangeArrowheads="1"/>
          </p:cNvSpPr>
          <p:nvPr/>
        </p:nvSpPr>
        <p:spPr bwMode="auto">
          <a:xfrm>
            <a:off x="1282104" y="2813474"/>
            <a:ext cx="3101095" cy="1823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do you think this picture is?</a:t>
            </a:r>
          </a:p>
          <a:p>
            <a:pPr>
              <a:spcBef>
                <a:spcPts val="1500"/>
              </a:spcBef>
            </a:pPr>
            <a:r>
              <a:rPr lang="en-GB" altLang="en-US" sz="2000" dirty="0">
                <a:solidFill>
                  <a:srgbClr val="414042"/>
                </a:solidFill>
                <a:latin typeface="Comic Sans MS" panose="030F0702030302020204" pitchFamily="66" charset="0"/>
              </a:rPr>
              <a:t>How does it link to the picture on the cover of the book?</a:t>
            </a:r>
          </a:p>
        </p:txBody>
      </p:sp>
    </p:spTree>
    <p:extLst>
      <p:ext uri="{BB962C8B-B14F-4D97-AF65-F5344CB8AC3E}">
        <p14:creationId xmlns:p14="http://schemas.microsoft.com/office/powerpoint/2010/main" val="4130748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food, board, wooden, cutting&#10;&#10;Description automatically generated">
            <a:extLst>
              <a:ext uri="{FF2B5EF4-FFF2-40B4-BE49-F238E27FC236}">
                <a16:creationId xmlns:a16="http://schemas.microsoft.com/office/drawing/2014/main" id="{1BF4AD62-9970-8A46-8543-720D5283D26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8787" y="4743737"/>
            <a:ext cx="1239785" cy="1050875"/>
          </a:xfrm>
          <a:prstGeom prst="rect">
            <a:avLst/>
          </a:prstGeom>
        </p:spPr>
      </p:pic>
      <p:pic>
        <p:nvPicPr>
          <p:cNvPr id="37" name="Picture 26">
            <a:extLst>
              <a:ext uri="{FF2B5EF4-FFF2-40B4-BE49-F238E27FC236}">
                <a16:creationId xmlns:a16="http://schemas.microsoft.com/office/drawing/2014/main" id="{1A69316C-83AA-1F4D-88C2-A40B7596B0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144000" y="2205929"/>
            <a:ext cx="804987" cy="190338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5">
            <a:extLst>
              <a:ext uri="{FF2B5EF4-FFF2-40B4-BE49-F238E27FC236}">
                <a16:creationId xmlns:a16="http://schemas.microsoft.com/office/drawing/2014/main" id="{131B8D1F-0766-2141-B183-34E2DFE85CBD}"/>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449822" y="1253983"/>
            <a:ext cx="2177180" cy="131618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
            <a:extLst>
              <a:ext uri="{FF2B5EF4-FFF2-40B4-BE49-F238E27FC236}">
                <a16:creationId xmlns:a16="http://schemas.microsoft.com/office/drawing/2014/main" id="{F542BF0B-3804-9A47-BA9E-CC2B8D90E2B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TextBox 16">
            <a:extLst>
              <a:ext uri="{FF2B5EF4-FFF2-40B4-BE49-F238E27FC236}">
                <a16:creationId xmlns:a16="http://schemas.microsoft.com/office/drawing/2014/main" id="{71F7861F-E095-F545-BCD3-7789B5FC1C83}"/>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8" name="Subtitle 2">
            <a:extLst>
              <a:ext uri="{FF2B5EF4-FFF2-40B4-BE49-F238E27FC236}">
                <a16:creationId xmlns:a16="http://schemas.microsoft.com/office/drawing/2014/main" id="{9A501086-EAFD-E849-BC23-837698BC5941}"/>
              </a:ext>
            </a:extLst>
          </p:cNvPr>
          <p:cNvSpPr txBox="1">
            <a:spLocks/>
          </p:cNvSpPr>
          <p:nvPr/>
        </p:nvSpPr>
        <p:spPr>
          <a:xfrm>
            <a:off x="0" y="636247"/>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New words</a:t>
            </a:r>
          </a:p>
        </p:txBody>
      </p:sp>
      <p:sp>
        <p:nvSpPr>
          <p:cNvPr id="7" name="TextBox 6">
            <a:extLst>
              <a:ext uri="{FF2B5EF4-FFF2-40B4-BE49-F238E27FC236}">
                <a16:creationId xmlns:a16="http://schemas.microsoft.com/office/drawing/2014/main" id="{FA54816A-EA48-D245-B534-05F75824079C}"/>
              </a:ext>
            </a:extLst>
          </p:cNvPr>
          <p:cNvSpPr txBox="1"/>
          <p:nvPr/>
        </p:nvSpPr>
        <p:spPr>
          <a:xfrm>
            <a:off x="12653319" y="3739977"/>
            <a:ext cx="184731" cy="369332"/>
          </a:xfrm>
          <a:prstGeom prst="rect">
            <a:avLst/>
          </a:prstGeom>
          <a:noFill/>
        </p:spPr>
        <p:txBody>
          <a:bodyPr wrap="none" rtlCol="0">
            <a:spAutoFit/>
          </a:bodyPr>
          <a:lstStyle/>
          <a:p>
            <a:endParaRPr lang="en-US"/>
          </a:p>
        </p:txBody>
      </p:sp>
      <p:sp>
        <p:nvSpPr>
          <p:cNvPr id="8" name="Rectangle 8">
            <a:extLst>
              <a:ext uri="{FF2B5EF4-FFF2-40B4-BE49-F238E27FC236}">
                <a16:creationId xmlns:a16="http://schemas.microsoft.com/office/drawing/2014/main" id="{A9835024-8270-D145-9F85-3EBC5ADCD942}"/>
              </a:ext>
            </a:extLst>
          </p:cNvPr>
          <p:cNvSpPr>
            <a:spLocks noChangeArrowheads="1"/>
          </p:cNvSpPr>
          <p:nvPr/>
        </p:nvSpPr>
        <p:spPr bwMode="auto">
          <a:xfrm>
            <a:off x="1912117" y="4367260"/>
            <a:ext cx="140625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err="1">
                <a:solidFill>
                  <a:schemeClr val="bg1"/>
                </a:solidFill>
                <a:ea typeface="MS PGothic" panose="020B0600070205080204" pitchFamily="34" charset="-128"/>
              </a:rPr>
              <a:t>mouldy</a:t>
            </a:r>
            <a:endParaRPr lang="en-US" altLang="ja-JP" b="1" dirty="0">
              <a:solidFill>
                <a:schemeClr val="bg1"/>
              </a:solidFill>
              <a:ea typeface="MS PGothic" panose="020B0600070205080204" pitchFamily="34" charset="-128"/>
            </a:endParaRPr>
          </a:p>
        </p:txBody>
      </p:sp>
      <p:sp>
        <p:nvSpPr>
          <p:cNvPr id="9" name="Rectangle 9">
            <a:extLst>
              <a:ext uri="{FF2B5EF4-FFF2-40B4-BE49-F238E27FC236}">
                <a16:creationId xmlns:a16="http://schemas.microsoft.com/office/drawing/2014/main" id="{E5CF70C4-5E01-7449-BB38-0DB8E1C0DFA0}"/>
              </a:ext>
            </a:extLst>
          </p:cNvPr>
          <p:cNvSpPr>
            <a:spLocks noChangeArrowheads="1"/>
          </p:cNvSpPr>
          <p:nvPr/>
        </p:nvSpPr>
        <p:spPr bwMode="auto">
          <a:xfrm>
            <a:off x="1905085" y="2205683"/>
            <a:ext cx="142377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mission</a:t>
            </a:r>
          </a:p>
        </p:txBody>
      </p:sp>
      <p:sp>
        <p:nvSpPr>
          <p:cNvPr id="11" name="Rectangle 12">
            <a:extLst>
              <a:ext uri="{FF2B5EF4-FFF2-40B4-BE49-F238E27FC236}">
                <a16:creationId xmlns:a16="http://schemas.microsoft.com/office/drawing/2014/main" id="{9DFA0958-8C17-974A-9643-52C7FA0FC6A9}"/>
              </a:ext>
            </a:extLst>
          </p:cNvPr>
          <p:cNvSpPr>
            <a:spLocks noChangeArrowheads="1"/>
          </p:cNvSpPr>
          <p:nvPr/>
        </p:nvSpPr>
        <p:spPr bwMode="auto">
          <a:xfrm>
            <a:off x="1033606" y="3009093"/>
            <a:ext cx="3135653" cy="101115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b="1" dirty="0">
                <a:solidFill>
                  <a:srgbClr val="414042"/>
                </a:solidFill>
              </a:rPr>
              <a:t>Mission</a:t>
            </a:r>
            <a:r>
              <a:rPr lang="en-GB" altLang="en-US" sz="1400" dirty="0">
                <a:solidFill>
                  <a:srgbClr val="414042"/>
                </a:solidFill>
              </a:rPr>
              <a:t> means an important</a:t>
            </a:r>
            <a:br>
              <a:rPr lang="en-GB" altLang="en-US" sz="1400" dirty="0">
                <a:solidFill>
                  <a:srgbClr val="414042"/>
                </a:solidFill>
              </a:rPr>
            </a:br>
            <a:r>
              <a:rPr lang="en-GB" altLang="en-US" sz="1400" dirty="0">
                <a:solidFill>
                  <a:srgbClr val="414042"/>
                </a:solidFill>
              </a:rPr>
              <a:t>job given to a person</a:t>
            </a:r>
            <a:br>
              <a:rPr lang="en-GB" altLang="en-US" sz="1400" dirty="0">
                <a:solidFill>
                  <a:srgbClr val="414042"/>
                </a:solidFill>
              </a:rPr>
            </a:br>
            <a:r>
              <a:rPr lang="en-GB" altLang="en-US" sz="1400" dirty="0">
                <a:solidFill>
                  <a:srgbClr val="414042"/>
                </a:solidFill>
              </a:rPr>
              <a:t>or group of people</a:t>
            </a:r>
          </a:p>
        </p:txBody>
      </p:sp>
      <p:sp>
        <p:nvSpPr>
          <p:cNvPr id="12" name="Rectangle 15">
            <a:extLst>
              <a:ext uri="{FF2B5EF4-FFF2-40B4-BE49-F238E27FC236}">
                <a16:creationId xmlns:a16="http://schemas.microsoft.com/office/drawing/2014/main" id="{481265F2-B950-0540-B3B5-825C9B1766A2}"/>
              </a:ext>
            </a:extLst>
          </p:cNvPr>
          <p:cNvSpPr>
            <a:spLocks noChangeArrowheads="1"/>
          </p:cNvSpPr>
          <p:nvPr/>
        </p:nvSpPr>
        <p:spPr bwMode="auto">
          <a:xfrm>
            <a:off x="2268571" y="4850465"/>
            <a:ext cx="1924075" cy="89565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Something can go</a:t>
            </a:r>
            <a:br>
              <a:rPr lang="en-GB" altLang="en-US" sz="1400" dirty="0">
                <a:solidFill>
                  <a:srgbClr val="414042"/>
                </a:solidFill>
              </a:rPr>
            </a:br>
            <a:r>
              <a:rPr lang="en-GB" altLang="en-US" sz="1400" b="1" dirty="0">
                <a:solidFill>
                  <a:srgbClr val="414042"/>
                </a:solidFill>
              </a:rPr>
              <a:t>mouldy</a:t>
            </a:r>
            <a:r>
              <a:rPr lang="en-GB" altLang="en-US" sz="1400" dirty="0">
                <a:solidFill>
                  <a:srgbClr val="414042"/>
                </a:solidFill>
              </a:rPr>
              <a:t> when it is</a:t>
            </a:r>
            <a:br>
              <a:rPr lang="en-GB" altLang="en-US" sz="1400" dirty="0">
                <a:solidFill>
                  <a:srgbClr val="414042"/>
                </a:solidFill>
              </a:rPr>
            </a:br>
            <a:r>
              <a:rPr lang="en-GB" altLang="en-US" sz="1400" dirty="0">
                <a:solidFill>
                  <a:srgbClr val="414042"/>
                </a:solidFill>
              </a:rPr>
              <a:t>old or damp and</a:t>
            </a:r>
            <a:br>
              <a:rPr lang="en-GB" altLang="en-US" sz="1400" dirty="0">
                <a:solidFill>
                  <a:srgbClr val="414042"/>
                </a:solidFill>
              </a:rPr>
            </a:br>
            <a:r>
              <a:rPr lang="en-GB" altLang="en-US" sz="1400" dirty="0">
                <a:solidFill>
                  <a:srgbClr val="414042"/>
                </a:solidFill>
              </a:rPr>
              <a:t>can turn blue.</a:t>
            </a:r>
          </a:p>
        </p:txBody>
      </p:sp>
      <p:sp>
        <p:nvSpPr>
          <p:cNvPr id="14" name="Rectangle 20">
            <a:extLst>
              <a:ext uri="{FF2B5EF4-FFF2-40B4-BE49-F238E27FC236}">
                <a16:creationId xmlns:a16="http://schemas.microsoft.com/office/drawing/2014/main" id="{E4DE4E81-AE80-0E42-8A3B-DFF609616B08}"/>
              </a:ext>
            </a:extLst>
          </p:cNvPr>
          <p:cNvSpPr>
            <a:spLocks noChangeArrowheads="1"/>
          </p:cNvSpPr>
          <p:nvPr/>
        </p:nvSpPr>
        <p:spPr bwMode="auto">
          <a:xfrm>
            <a:off x="4449822" y="2771186"/>
            <a:ext cx="3446057" cy="1085365"/>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dirty="0">
                <a:solidFill>
                  <a:srgbClr val="414042"/>
                </a:solidFill>
              </a:rPr>
              <a:t>A </a:t>
            </a:r>
            <a:r>
              <a:rPr lang="en-GB" altLang="en-US" sz="1400" b="1" dirty="0">
                <a:solidFill>
                  <a:srgbClr val="414042"/>
                </a:solidFill>
              </a:rPr>
              <a:t>telescope</a:t>
            </a:r>
            <a:r>
              <a:rPr lang="en-GB" altLang="en-US" sz="1400" dirty="0">
                <a:solidFill>
                  <a:srgbClr val="414042"/>
                </a:solidFill>
              </a:rPr>
              <a:t> is a tool that can be</a:t>
            </a:r>
            <a:br>
              <a:rPr lang="en-GB" altLang="en-US" sz="1400" dirty="0">
                <a:solidFill>
                  <a:srgbClr val="414042"/>
                </a:solidFill>
              </a:rPr>
            </a:br>
            <a:r>
              <a:rPr lang="en-GB" altLang="en-US" sz="1400" dirty="0">
                <a:solidFill>
                  <a:srgbClr val="414042"/>
                </a:solidFill>
              </a:rPr>
              <a:t>used to see faraway objects.</a:t>
            </a:r>
            <a:br>
              <a:rPr lang="en-GB" altLang="en-US" sz="1400" dirty="0">
                <a:solidFill>
                  <a:srgbClr val="414042"/>
                </a:solidFill>
              </a:rPr>
            </a:br>
            <a:r>
              <a:rPr lang="en-GB" altLang="en-US" sz="1400" dirty="0">
                <a:solidFill>
                  <a:srgbClr val="414042"/>
                </a:solidFill>
              </a:rPr>
              <a:t>Can you think of any other</a:t>
            </a:r>
            <a:br>
              <a:rPr lang="en-GB" altLang="en-US" sz="1400" dirty="0">
                <a:solidFill>
                  <a:srgbClr val="414042"/>
                </a:solidFill>
              </a:rPr>
            </a:br>
            <a:r>
              <a:rPr lang="en-GB" altLang="en-US" sz="1400" dirty="0">
                <a:solidFill>
                  <a:srgbClr val="414042"/>
                </a:solidFill>
              </a:rPr>
              <a:t>words with ‘tele’ in them?</a:t>
            </a:r>
          </a:p>
          <a:p>
            <a:pPr algn="ctr">
              <a:spcBef>
                <a:spcPct val="20000"/>
              </a:spcBef>
            </a:pPr>
            <a:r>
              <a:rPr lang="en-GB" altLang="en-US" sz="1400" dirty="0">
                <a:solidFill>
                  <a:srgbClr val="414042"/>
                </a:solidFill>
              </a:rPr>
              <a:t>Who might use a </a:t>
            </a:r>
            <a:r>
              <a:rPr lang="en-GB" altLang="en-US" sz="1400" b="1" dirty="0">
                <a:solidFill>
                  <a:srgbClr val="414042"/>
                </a:solidFill>
              </a:rPr>
              <a:t>telescope</a:t>
            </a:r>
            <a:r>
              <a:rPr lang="en-GB" altLang="en-US" sz="1400" dirty="0">
                <a:solidFill>
                  <a:srgbClr val="414042"/>
                </a:solidFill>
              </a:rPr>
              <a:t>?</a:t>
            </a:r>
          </a:p>
        </p:txBody>
      </p:sp>
      <p:sp>
        <p:nvSpPr>
          <p:cNvPr id="16" name="Rectangle 15">
            <a:extLst>
              <a:ext uri="{FF2B5EF4-FFF2-40B4-BE49-F238E27FC236}">
                <a16:creationId xmlns:a16="http://schemas.microsoft.com/office/drawing/2014/main" id="{C849B4F3-422D-3E43-8F24-C7F5AE238C56}"/>
              </a:ext>
            </a:extLst>
          </p:cNvPr>
          <p:cNvSpPr/>
          <p:nvPr/>
        </p:nvSpPr>
        <p:spPr>
          <a:xfrm>
            <a:off x="1028788" y="2570164"/>
            <a:ext cx="3172915" cy="15296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8C430B4-595C-6349-801F-06110EB21532}"/>
              </a:ext>
            </a:extLst>
          </p:cNvPr>
          <p:cNvSpPr/>
          <p:nvPr/>
        </p:nvSpPr>
        <p:spPr>
          <a:xfrm>
            <a:off x="1028788" y="4738887"/>
            <a:ext cx="3172915" cy="10557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8">
            <a:extLst>
              <a:ext uri="{FF2B5EF4-FFF2-40B4-BE49-F238E27FC236}">
                <a16:creationId xmlns:a16="http://schemas.microsoft.com/office/drawing/2014/main" id="{3B2807A9-7381-B047-8BFF-F9328D3C9237}"/>
              </a:ext>
            </a:extLst>
          </p:cNvPr>
          <p:cNvSpPr>
            <a:spLocks noChangeArrowheads="1"/>
          </p:cNvSpPr>
          <p:nvPr/>
        </p:nvSpPr>
        <p:spPr bwMode="auto">
          <a:xfrm>
            <a:off x="8932667" y="4367260"/>
            <a:ext cx="139923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advisable</a:t>
            </a:r>
          </a:p>
        </p:txBody>
      </p:sp>
      <p:sp>
        <p:nvSpPr>
          <p:cNvPr id="22" name="Rectangle 9">
            <a:extLst>
              <a:ext uri="{FF2B5EF4-FFF2-40B4-BE49-F238E27FC236}">
                <a16:creationId xmlns:a16="http://schemas.microsoft.com/office/drawing/2014/main" id="{6E0C7CD9-2FEC-B64B-BAC9-0540765D52F4}"/>
              </a:ext>
            </a:extLst>
          </p:cNvPr>
          <p:cNvSpPr>
            <a:spLocks noChangeArrowheads="1"/>
          </p:cNvSpPr>
          <p:nvPr/>
        </p:nvSpPr>
        <p:spPr bwMode="auto">
          <a:xfrm>
            <a:off x="8948987" y="2205683"/>
            <a:ext cx="218527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astronaut</a:t>
            </a:r>
          </a:p>
        </p:txBody>
      </p:sp>
      <p:sp>
        <p:nvSpPr>
          <p:cNvPr id="23" name="Rectangle 12">
            <a:extLst>
              <a:ext uri="{FF2B5EF4-FFF2-40B4-BE49-F238E27FC236}">
                <a16:creationId xmlns:a16="http://schemas.microsoft.com/office/drawing/2014/main" id="{E3E037E6-919C-7041-B554-651D31E2730F}"/>
              </a:ext>
            </a:extLst>
          </p:cNvPr>
          <p:cNvSpPr>
            <a:spLocks noChangeArrowheads="1"/>
          </p:cNvSpPr>
          <p:nvPr/>
        </p:nvSpPr>
        <p:spPr bwMode="auto">
          <a:xfrm>
            <a:off x="9047495" y="2686056"/>
            <a:ext cx="1977557" cy="1007494"/>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An </a:t>
            </a:r>
            <a:r>
              <a:rPr lang="en-GB" altLang="en-US" sz="1400" b="1" dirty="0">
                <a:solidFill>
                  <a:srgbClr val="414042"/>
                </a:solidFill>
              </a:rPr>
              <a:t>astronaut</a:t>
            </a:r>
            <a:r>
              <a:rPr lang="en-GB" altLang="en-US" sz="1400" dirty="0">
                <a:solidFill>
                  <a:srgbClr val="414042"/>
                </a:solidFill>
              </a:rPr>
              <a:t> is a person trained to travel in a spacecraft. Can you think of any other words with </a:t>
            </a:r>
            <a:r>
              <a:rPr lang="en-GB" altLang="en-US" sz="1400" i="1" dirty="0">
                <a:solidFill>
                  <a:srgbClr val="414042"/>
                </a:solidFill>
              </a:rPr>
              <a:t>‘</a:t>
            </a:r>
            <a:r>
              <a:rPr lang="en-GB" altLang="en-US" sz="1400" i="1" dirty="0" err="1">
                <a:solidFill>
                  <a:srgbClr val="414042"/>
                </a:solidFill>
              </a:rPr>
              <a:t>astro</a:t>
            </a:r>
            <a:r>
              <a:rPr lang="en-GB" altLang="en-US" sz="1400" i="1" dirty="0">
                <a:solidFill>
                  <a:srgbClr val="414042"/>
                </a:solidFill>
              </a:rPr>
              <a:t>’ </a:t>
            </a:r>
            <a:r>
              <a:rPr lang="en-GB" altLang="en-US" sz="1400" dirty="0">
                <a:solidFill>
                  <a:srgbClr val="414042"/>
                </a:solidFill>
              </a:rPr>
              <a:t>in them?</a:t>
            </a:r>
          </a:p>
        </p:txBody>
      </p:sp>
      <p:sp>
        <p:nvSpPr>
          <p:cNvPr id="24" name="Rectangle 15">
            <a:extLst>
              <a:ext uri="{FF2B5EF4-FFF2-40B4-BE49-F238E27FC236}">
                <a16:creationId xmlns:a16="http://schemas.microsoft.com/office/drawing/2014/main" id="{F0BF5B8C-C899-0242-A113-5BFFEBB9DF7B}"/>
              </a:ext>
            </a:extLst>
          </p:cNvPr>
          <p:cNvSpPr>
            <a:spLocks noChangeArrowheads="1"/>
          </p:cNvSpPr>
          <p:nvPr/>
        </p:nvSpPr>
        <p:spPr bwMode="auto">
          <a:xfrm>
            <a:off x="8364826" y="4951599"/>
            <a:ext cx="2749751" cy="76638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If something is </a:t>
            </a:r>
            <a:r>
              <a:rPr lang="en-GB" altLang="en-US" sz="1400" b="1" dirty="0">
                <a:solidFill>
                  <a:srgbClr val="414042"/>
                </a:solidFill>
              </a:rPr>
              <a:t>advisable</a:t>
            </a:r>
            <a:r>
              <a:rPr lang="en-GB" altLang="en-US" sz="1400" dirty="0">
                <a:solidFill>
                  <a:srgbClr val="414042"/>
                </a:solidFill>
              </a:rPr>
              <a:t>,</a:t>
            </a:r>
            <a:br>
              <a:rPr lang="en-GB" altLang="en-US" sz="1400" dirty="0">
                <a:solidFill>
                  <a:srgbClr val="414042"/>
                </a:solidFill>
              </a:rPr>
            </a:br>
            <a:r>
              <a:rPr lang="en-GB" altLang="en-US" sz="1400" dirty="0">
                <a:solidFill>
                  <a:srgbClr val="414042"/>
                </a:solidFill>
              </a:rPr>
              <a:t>it means that this is the</a:t>
            </a:r>
            <a:br>
              <a:rPr lang="en-GB" altLang="en-US" sz="1400" dirty="0">
                <a:solidFill>
                  <a:srgbClr val="414042"/>
                </a:solidFill>
              </a:rPr>
            </a:br>
            <a:r>
              <a:rPr lang="en-GB" altLang="en-US" sz="1400" dirty="0">
                <a:solidFill>
                  <a:srgbClr val="414042"/>
                </a:solidFill>
              </a:rPr>
              <a:t>wise thing to do. </a:t>
            </a:r>
          </a:p>
        </p:txBody>
      </p:sp>
      <p:sp>
        <p:nvSpPr>
          <p:cNvPr id="25" name="Rectangle 24">
            <a:extLst>
              <a:ext uri="{FF2B5EF4-FFF2-40B4-BE49-F238E27FC236}">
                <a16:creationId xmlns:a16="http://schemas.microsoft.com/office/drawing/2014/main" id="{BC555950-1E6E-8148-B02B-6C6B0B9D0AF6}"/>
              </a:ext>
            </a:extLst>
          </p:cNvPr>
          <p:cNvSpPr/>
          <p:nvPr/>
        </p:nvSpPr>
        <p:spPr>
          <a:xfrm>
            <a:off x="8133298" y="2203388"/>
            <a:ext cx="2990262" cy="189641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F331F97-394C-704F-8F62-3AC3CB5E7187}"/>
              </a:ext>
            </a:extLst>
          </p:cNvPr>
          <p:cNvSpPr/>
          <p:nvPr/>
        </p:nvSpPr>
        <p:spPr>
          <a:xfrm>
            <a:off x="8133298" y="4738887"/>
            <a:ext cx="2990261" cy="10557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9">
            <a:extLst>
              <a:ext uri="{FF2B5EF4-FFF2-40B4-BE49-F238E27FC236}">
                <a16:creationId xmlns:a16="http://schemas.microsoft.com/office/drawing/2014/main" id="{54DB1DC7-FC21-3747-BE81-556C2F2B7C22}"/>
              </a:ext>
            </a:extLst>
          </p:cNvPr>
          <p:cNvSpPr>
            <a:spLocks noChangeArrowheads="1"/>
          </p:cNvSpPr>
          <p:nvPr/>
        </p:nvSpPr>
        <p:spPr bwMode="auto">
          <a:xfrm>
            <a:off x="6161781" y="2205683"/>
            <a:ext cx="174480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telescope</a:t>
            </a:r>
          </a:p>
        </p:txBody>
      </p:sp>
      <p:sp>
        <p:nvSpPr>
          <p:cNvPr id="28" name="Rectangle 27">
            <a:extLst>
              <a:ext uri="{FF2B5EF4-FFF2-40B4-BE49-F238E27FC236}">
                <a16:creationId xmlns:a16="http://schemas.microsoft.com/office/drawing/2014/main" id="{7464C5BA-1433-D941-8053-F514F8D390E2}"/>
              </a:ext>
            </a:extLst>
          </p:cNvPr>
          <p:cNvSpPr/>
          <p:nvPr/>
        </p:nvSpPr>
        <p:spPr>
          <a:xfrm>
            <a:off x="4430068" y="2570164"/>
            <a:ext cx="3465812" cy="15296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0">
            <a:extLst>
              <a:ext uri="{FF2B5EF4-FFF2-40B4-BE49-F238E27FC236}">
                <a16:creationId xmlns:a16="http://schemas.microsoft.com/office/drawing/2014/main" id="{4C693709-25F8-D644-A3A5-2155BA5745EE}"/>
              </a:ext>
            </a:extLst>
          </p:cNvPr>
          <p:cNvSpPr>
            <a:spLocks noChangeArrowheads="1"/>
          </p:cNvSpPr>
          <p:nvPr/>
        </p:nvSpPr>
        <p:spPr bwMode="auto">
          <a:xfrm>
            <a:off x="4430066" y="4951599"/>
            <a:ext cx="3465813" cy="85172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If you are </a:t>
            </a:r>
            <a:r>
              <a:rPr lang="en-GB" altLang="en-US" sz="1400" b="1" dirty="0">
                <a:solidFill>
                  <a:srgbClr val="414042"/>
                </a:solidFill>
              </a:rPr>
              <a:t>certain</a:t>
            </a:r>
            <a:r>
              <a:rPr lang="en-GB" altLang="en-US" sz="1400" dirty="0">
                <a:solidFill>
                  <a:srgbClr val="414042"/>
                </a:solidFill>
              </a:rPr>
              <a:t> about something,</a:t>
            </a:r>
            <a:br>
              <a:rPr lang="en-GB" altLang="en-US" sz="1400" dirty="0">
                <a:solidFill>
                  <a:srgbClr val="414042"/>
                </a:solidFill>
              </a:rPr>
            </a:br>
            <a:r>
              <a:rPr lang="en-GB" altLang="en-US" sz="1400" dirty="0">
                <a:solidFill>
                  <a:srgbClr val="414042"/>
                </a:solidFill>
              </a:rPr>
              <a:t>it means that you are sure and</a:t>
            </a:r>
            <a:br>
              <a:rPr lang="en-GB" altLang="en-US" sz="1400" dirty="0">
                <a:solidFill>
                  <a:srgbClr val="414042"/>
                </a:solidFill>
              </a:rPr>
            </a:br>
            <a:r>
              <a:rPr lang="en-GB" altLang="en-US" sz="1400" dirty="0">
                <a:solidFill>
                  <a:srgbClr val="414042"/>
                </a:solidFill>
              </a:rPr>
              <a:t>have no doubts.</a:t>
            </a:r>
          </a:p>
        </p:txBody>
      </p:sp>
      <p:sp>
        <p:nvSpPr>
          <p:cNvPr id="30" name="Rectangle 9">
            <a:extLst>
              <a:ext uri="{FF2B5EF4-FFF2-40B4-BE49-F238E27FC236}">
                <a16:creationId xmlns:a16="http://schemas.microsoft.com/office/drawing/2014/main" id="{2EEB4BCD-9C68-B046-AAB2-E10CCD53675C}"/>
              </a:ext>
            </a:extLst>
          </p:cNvPr>
          <p:cNvSpPr>
            <a:spLocks noChangeArrowheads="1"/>
          </p:cNvSpPr>
          <p:nvPr/>
        </p:nvSpPr>
        <p:spPr bwMode="auto">
          <a:xfrm>
            <a:off x="5423094" y="4374405"/>
            <a:ext cx="1490423"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certain</a:t>
            </a:r>
          </a:p>
        </p:txBody>
      </p:sp>
      <p:sp>
        <p:nvSpPr>
          <p:cNvPr id="31" name="Rectangle 30">
            <a:extLst>
              <a:ext uri="{FF2B5EF4-FFF2-40B4-BE49-F238E27FC236}">
                <a16:creationId xmlns:a16="http://schemas.microsoft.com/office/drawing/2014/main" id="{81022585-7FAA-0E4C-B211-55C8B98CA05F}"/>
              </a:ext>
            </a:extLst>
          </p:cNvPr>
          <p:cNvSpPr/>
          <p:nvPr/>
        </p:nvSpPr>
        <p:spPr>
          <a:xfrm>
            <a:off x="4430067" y="4738887"/>
            <a:ext cx="3465812" cy="10557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535C8683-D3D4-BF46-962D-6999B3D6F2FB}"/>
              </a:ext>
            </a:extLst>
          </p:cNvPr>
          <p:cNvSpPr/>
          <p:nvPr/>
        </p:nvSpPr>
        <p:spPr>
          <a:xfrm>
            <a:off x="6161780" y="2214564"/>
            <a:ext cx="1734099" cy="346891"/>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547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6" grpId="0" animBg="1"/>
      <p:bldP spid="20" grpId="0" animBg="1"/>
      <p:bldP spid="23" grpId="0"/>
      <p:bldP spid="24" grpId="0"/>
      <p:bldP spid="25" grpId="0" animBg="1"/>
      <p:bldP spid="26" grpId="0" animBg="1"/>
      <p:bldP spid="28" grpId="0" animBg="1"/>
      <p:bldP spid="29" grpId="0"/>
      <p:bldP spid="31" grpId="0" animBg="1"/>
      <p:bldP spid="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144704" y="1937441"/>
            <a:ext cx="3476978" cy="2830424"/>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 you like best?</a:t>
            </a: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112036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3156816"/>
            <a:ext cx="2313963" cy="134974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421367"/>
            <a:ext cx="397535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3292044"/>
            <a:ext cx="2562546" cy="125297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 words</a:t>
            </a:r>
            <a:br>
              <a:rPr lang="en-GB" altLang="en-US" sz="1600" dirty="0">
                <a:solidFill>
                  <a:srgbClr val="414042"/>
                </a:solidFill>
              </a:rPr>
            </a:br>
            <a:r>
              <a:rPr lang="en-GB" altLang="en-US" sz="1600" dirty="0">
                <a:solidFill>
                  <a:srgbClr val="414042"/>
                </a:solidFill>
              </a:rPr>
              <a:t>you don’t know?</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125297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 are your first thoughts about this book?</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expression.</a:t>
            </a:r>
          </a:p>
        </p:txBody>
      </p:sp>
    </p:spTree>
    <p:extLst>
      <p:ext uri="{BB962C8B-B14F-4D97-AF65-F5344CB8AC3E}">
        <p14:creationId xmlns:p14="http://schemas.microsoft.com/office/powerpoint/2010/main" val="4103425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655C8496-901B-E144-9D9F-F791B61BE1B6}"/>
              </a:ext>
            </a:extLst>
          </p:cNvPr>
          <p:cNvSpPr txBox="1">
            <a:spLocks/>
          </p:cNvSpPr>
          <p:nvPr/>
        </p:nvSpPr>
        <p:spPr>
          <a:xfrm>
            <a:off x="0" y="651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50" name="Table 4">
            <a:extLst>
              <a:ext uri="{FF2B5EF4-FFF2-40B4-BE49-F238E27FC236}">
                <a16:creationId xmlns:a16="http://schemas.microsoft.com/office/drawing/2014/main" id="{0030ABD6-31A1-7242-8ACB-BA804B339954}"/>
              </a:ext>
            </a:extLst>
          </p:cNvPr>
          <p:cNvGraphicFramePr>
            <a:graphicFrameLocks noGrp="1"/>
          </p:cNvGraphicFramePr>
          <p:nvPr>
            <p:extLst>
              <p:ext uri="{D42A27DB-BD31-4B8C-83A1-F6EECF244321}">
                <p14:modId xmlns:p14="http://schemas.microsoft.com/office/powerpoint/2010/main" val="2522081507"/>
              </p:ext>
            </p:extLst>
          </p:nvPr>
        </p:nvGraphicFramePr>
        <p:xfrm>
          <a:off x="871632" y="1363218"/>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51" name="TextBox 50">
            <a:extLst>
              <a:ext uri="{FF2B5EF4-FFF2-40B4-BE49-F238E27FC236}">
                <a16:creationId xmlns:a16="http://schemas.microsoft.com/office/drawing/2014/main" id="{ACF5458F-DF1A-6E42-B610-4536FCD91245}"/>
              </a:ext>
            </a:extLst>
          </p:cNvPr>
          <p:cNvSpPr txBox="1"/>
          <p:nvPr/>
        </p:nvSpPr>
        <p:spPr>
          <a:xfrm>
            <a:off x="1000032" y="1827226"/>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52" name="Picture 51" descr="Logo&#10;&#10;Description automatically generated">
            <a:extLst>
              <a:ext uri="{FF2B5EF4-FFF2-40B4-BE49-F238E27FC236}">
                <a16:creationId xmlns:a16="http://schemas.microsoft.com/office/drawing/2014/main" id="{F973561C-DBFD-174F-A85A-E773B712C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1945116"/>
            <a:ext cx="1053889" cy="1349210"/>
          </a:xfrm>
          <a:prstGeom prst="rect">
            <a:avLst/>
          </a:prstGeom>
        </p:spPr>
      </p:pic>
      <p:sp>
        <p:nvSpPr>
          <p:cNvPr id="53" name="Rectangle 52">
            <a:extLst>
              <a:ext uri="{FF2B5EF4-FFF2-40B4-BE49-F238E27FC236}">
                <a16:creationId xmlns:a16="http://schemas.microsoft.com/office/drawing/2014/main" id="{F646651E-4055-7446-97AA-CDD0F8B1FE3E}"/>
              </a:ext>
            </a:extLst>
          </p:cNvPr>
          <p:cNvSpPr/>
          <p:nvPr/>
        </p:nvSpPr>
        <p:spPr>
          <a:xfrm>
            <a:off x="8611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54" name="Rectangle 53">
            <a:extLst>
              <a:ext uri="{FF2B5EF4-FFF2-40B4-BE49-F238E27FC236}">
                <a16:creationId xmlns:a16="http://schemas.microsoft.com/office/drawing/2014/main" id="{B40A0AA8-1752-FD4C-ADDD-096BE068D283}"/>
              </a:ext>
            </a:extLst>
          </p:cNvPr>
          <p:cNvSpPr/>
          <p:nvPr/>
        </p:nvSpPr>
        <p:spPr>
          <a:xfrm>
            <a:off x="34855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55" name="Rectangle 54">
            <a:extLst>
              <a:ext uri="{FF2B5EF4-FFF2-40B4-BE49-F238E27FC236}">
                <a16:creationId xmlns:a16="http://schemas.microsoft.com/office/drawing/2014/main" id="{6C5EEB90-AD09-BE4D-8F4B-C99BFC5AA9B2}"/>
              </a:ext>
            </a:extLst>
          </p:cNvPr>
          <p:cNvSpPr/>
          <p:nvPr/>
        </p:nvSpPr>
        <p:spPr>
          <a:xfrm>
            <a:off x="610812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56" name="Rectangle 55">
            <a:extLst>
              <a:ext uri="{FF2B5EF4-FFF2-40B4-BE49-F238E27FC236}">
                <a16:creationId xmlns:a16="http://schemas.microsoft.com/office/drawing/2014/main" id="{25D73B74-0E3B-B347-83E2-E17511D206B9}"/>
              </a:ext>
            </a:extLst>
          </p:cNvPr>
          <p:cNvSpPr/>
          <p:nvPr/>
        </p:nvSpPr>
        <p:spPr>
          <a:xfrm>
            <a:off x="8710648"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57" name="Rectangle 56">
            <a:extLst>
              <a:ext uri="{FF2B5EF4-FFF2-40B4-BE49-F238E27FC236}">
                <a16:creationId xmlns:a16="http://schemas.microsoft.com/office/drawing/2014/main" id="{6BB9F262-2FD1-1340-BE42-61FCD87159F8}"/>
              </a:ext>
            </a:extLst>
          </p:cNvPr>
          <p:cNvSpPr/>
          <p:nvPr/>
        </p:nvSpPr>
        <p:spPr>
          <a:xfrm>
            <a:off x="8611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58" name="Rectangle 57">
            <a:extLst>
              <a:ext uri="{FF2B5EF4-FFF2-40B4-BE49-F238E27FC236}">
                <a16:creationId xmlns:a16="http://schemas.microsoft.com/office/drawing/2014/main" id="{78AC6D1B-F29B-CD4E-BED7-8200891AC6F1}"/>
              </a:ext>
            </a:extLst>
          </p:cNvPr>
          <p:cNvSpPr/>
          <p:nvPr/>
        </p:nvSpPr>
        <p:spPr>
          <a:xfrm>
            <a:off x="34855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59" name="Rectangle 58">
            <a:extLst>
              <a:ext uri="{FF2B5EF4-FFF2-40B4-BE49-F238E27FC236}">
                <a16:creationId xmlns:a16="http://schemas.microsoft.com/office/drawing/2014/main" id="{8436E6E1-4A58-0744-A326-EE08CE7BD77A}"/>
              </a:ext>
            </a:extLst>
          </p:cNvPr>
          <p:cNvSpPr/>
          <p:nvPr/>
        </p:nvSpPr>
        <p:spPr>
          <a:xfrm>
            <a:off x="610812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60" name="Rectangle 59">
            <a:extLst>
              <a:ext uri="{FF2B5EF4-FFF2-40B4-BE49-F238E27FC236}">
                <a16:creationId xmlns:a16="http://schemas.microsoft.com/office/drawing/2014/main" id="{AABB18B3-4F76-384B-A22F-F1C199CBD4CE}"/>
              </a:ext>
            </a:extLst>
          </p:cNvPr>
          <p:cNvSpPr/>
          <p:nvPr/>
        </p:nvSpPr>
        <p:spPr>
          <a:xfrm>
            <a:off x="8710648"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61" name="TextBox 60">
            <a:extLst>
              <a:ext uri="{FF2B5EF4-FFF2-40B4-BE49-F238E27FC236}">
                <a16:creationId xmlns:a16="http://schemas.microsoft.com/office/drawing/2014/main" id="{D9758F0F-F07F-CB4E-861A-2305BCDC472B}"/>
              </a:ext>
            </a:extLst>
          </p:cNvPr>
          <p:cNvSpPr txBox="1"/>
          <p:nvPr/>
        </p:nvSpPr>
        <p:spPr>
          <a:xfrm>
            <a:off x="3572410" y="1827226"/>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62" name="TextBox 61">
            <a:extLst>
              <a:ext uri="{FF2B5EF4-FFF2-40B4-BE49-F238E27FC236}">
                <a16:creationId xmlns:a16="http://schemas.microsoft.com/office/drawing/2014/main" id="{DBC4105B-91CE-7A40-B38B-0B15998FEBF3}"/>
              </a:ext>
            </a:extLst>
          </p:cNvPr>
          <p:cNvSpPr txBox="1"/>
          <p:nvPr/>
        </p:nvSpPr>
        <p:spPr>
          <a:xfrm>
            <a:off x="6205077" y="1827227"/>
            <a:ext cx="2041775" cy="90339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63" name="TextBox 62">
            <a:extLst>
              <a:ext uri="{FF2B5EF4-FFF2-40B4-BE49-F238E27FC236}">
                <a16:creationId xmlns:a16="http://schemas.microsoft.com/office/drawing/2014/main" id="{1CDF5D02-0725-E547-A435-6B0294711610}"/>
              </a:ext>
            </a:extLst>
          </p:cNvPr>
          <p:cNvSpPr txBox="1"/>
          <p:nvPr/>
        </p:nvSpPr>
        <p:spPr>
          <a:xfrm>
            <a:off x="8767406" y="1827226"/>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64" name="TextBox 63">
            <a:extLst>
              <a:ext uri="{FF2B5EF4-FFF2-40B4-BE49-F238E27FC236}">
                <a16:creationId xmlns:a16="http://schemas.microsoft.com/office/drawing/2014/main" id="{C02A5E1B-0BF9-C647-BDAC-F13B331AF88C}"/>
              </a:ext>
            </a:extLst>
          </p:cNvPr>
          <p:cNvSpPr txBox="1"/>
          <p:nvPr/>
        </p:nvSpPr>
        <p:spPr>
          <a:xfrm>
            <a:off x="1000031" y="3816800"/>
            <a:ext cx="2417551"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65" name="TextBox 64">
            <a:extLst>
              <a:ext uri="{FF2B5EF4-FFF2-40B4-BE49-F238E27FC236}">
                <a16:creationId xmlns:a16="http://schemas.microsoft.com/office/drawing/2014/main" id="{5FFAEC7D-DE96-3C40-8E3A-557BDF8421EA}"/>
              </a:ext>
            </a:extLst>
          </p:cNvPr>
          <p:cNvSpPr txBox="1"/>
          <p:nvPr/>
        </p:nvSpPr>
        <p:spPr>
          <a:xfrm>
            <a:off x="3572409" y="3816800"/>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66" name="TextBox 65">
            <a:extLst>
              <a:ext uri="{FF2B5EF4-FFF2-40B4-BE49-F238E27FC236}">
                <a16:creationId xmlns:a16="http://schemas.microsoft.com/office/drawing/2014/main" id="{8A1954F7-5CBF-AE45-997A-C7367A8343E4}"/>
              </a:ext>
            </a:extLst>
          </p:cNvPr>
          <p:cNvSpPr txBox="1"/>
          <p:nvPr/>
        </p:nvSpPr>
        <p:spPr>
          <a:xfrm>
            <a:off x="6205077" y="3816800"/>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67" name="TextBox 66">
            <a:extLst>
              <a:ext uri="{FF2B5EF4-FFF2-40B4-BE49-F238E27FC236}">
                <a16:creationId xmlns:a16="http://schemas.microsoft.com/office/drawing/2014/main" id="{4917E83F-9AE5-7942-A317-6487002159EF}"/>
              </a:ext>
            </a:extLst>
          </p:cNvPr>
          <p:cNvSpPr txBox="1"/>
          <p:nvPr/>
        </p:nvSpPr>
        <p:spPr>
          <a:xfrm>
            <a:off x="8767407" y="3816800"/>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68" name="Picture 67" descr="A close-up of a book&#10;&#10;Description automatically generated with medium confidence">
            <a:extLst>
              <a:ext uri="{FF2B5EF4-FFF2-40B4-BE49-F238E27FC236}">
                <a16:creationId xmlns:a16="http://schemas.microsoft.com/office/drawing/2014/main" id="{A87F6710-2A5A-0947-8CE3-A0CD35DAFC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448592"/>
            <a:ext cx="2191003" cy="666446"/>
          </a:xfrm>
          <a:prstGeom prst="rect">
            <a:avLst/>
          </a:prstGeom>
        </p:spPr>
      </p:pic>
      <p:pic>
        <p:nvPicPr>
          <p:cNvPr id="70" name="Picture 69" descr="Shape&#10;&#10;Description automatically generated with medium confidence">
            <a:extLst>
              <a:ext uri="{FF2B5EF4-FFF2-40B4-BE49-F238E27FC236}">
                <a16:creationId xmlns:a16="http://schemas.microsoft.com/office/drawing/2014/main" id="{5959A0AA-576E-3F41-8539-6DB5C026841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1975122"/>
            <a:ext cx="1420610" cy="1195291"/>
          </a:xfrm>
          <a:prstGeom prst="rect">
            <a:avLst/>
          </a:prstGeom>
        </p:spPr>
      </p:pic>
      <p:sp>
        <p:nvSpPr>
          <p:cNvPr id="71" name="TextBox 70">
            <a:extLst>
              <a:ext uri="{FF2B5EF4-FFF2-40B4-BE49-F238E27FC236}">
                <a16:creationId xmlns:a16="http://schemas.microsoft.com/office/drawing/2014/main" id="{25D9F599-23C1-504F-BD46-C6F5CCA4F731}"/>
              </a:ext>
            </a:extLst>
          </p:cNvPr>
          <p:cNvSpPr txBox="1"/>
          <p:nvPr/>
        </p:nvSpPr>
        <p:spPr>
          <a:xfrm>
            <a:off x="4760721" y="2336014"/>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72" name="Picture 71" descr="A picture containing logo&#10;&#10;Description automatically generated">
            <a:extLst>
              <a:ext uri="{FF2B5EF4-FFF2-40B4-BE49-F238E27FC236}">
                <a16:creationId xmlns:a16="http://schemas.microsoft.com/office/drawing/2014/main" id="{E73054D9-0364-6144-AA9D-9D3F2865D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21842"/>
            <a:ext cx="1335224" cy="1306747"/>
          </a:xfrm>
          <a:prstGeom prst="rect">
            <a:avLst/>
          </a:prstGeom>
        </p:spPr>
      </p:pic>
      <p:pic>
        <p:nvPicPr>
          <p:cNvPr id="73" name="Picture 72" descr="Text&#10;&#10;Description automatically generated with medium confidence">
            <a:extLst>
              <a:ext uri="{FF2B5EF4-FFF2-40B4-BE49-F238E27FC236}">
                <a16:creationId xmlns:a16="http://schemas.microsoft.com/office/drawing/2014/main" id="{BE8D705A-B06C-EE44-BA0A-F0198EF27F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20614"/>
            <a:ext cx="1036619" cy="1249580"/>
          </a:xfrm>
          <a:prstGeom prst="rect">
            <a:avLst/>
          </a:prstGeom>
          <a:ln w="6350">
            <a:solidFill>
              <a:schemeClr val="bg1">
                <a:lumMod val="75000"/>
              </a:schemeClr>
            </a:solidFill>
          </a:ln>
        </p:spPr>
      </p:pic>
      <p:pic>
        <p:nvPicPr>
          <p:cNvPr id="75" name="Picture 74" descr="Logo&#10;&#10;Description automatically generated">
            <a:extLst>
              <a:ext uri="{FF2B5EF4-FFF2-40B4-BE49-F238E27FC236}">
                <a16:creationId xmlns:a16="http://schemas.microsoft.com/office/drawing/2014/main" id="{16E2429D-AC4A-604F-99D6-84C5DD86AE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3947010"/>
            <a:ext cx="1541535" cy="1281579"/>
          </a:xfrm>
          <a:prstGeom prst="rect">
            <a:avLst/>
          </a:prstGeom>
        </p:spPr>
      </p:pic>
      <p:pic>
        <p:nvPicPr>
          <p:cNvPr id="2" name="Picture 1" descr="Text&#10;&#10;Description automatically generated">
            <a:extLst>
              <a:ext uri="{FF2B5EF4-FFF2-40B4-BE49-F238E27FC236}">
                <a16:creationId xmlns:a16="http://schemas.microsoft.com/office/drawing/2014/main" id="{4E7EA696-1436-91E8-5E19-F6B5BB59AB9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697685" y="2644905"/>
            <a:ext cx="885319" cy="486155"/>
          </a:xfrm>
          <a:prstGeom prst="rect">
            <a:avLst/>
          </a:prstGeom>
        </p:spPr>
      </p:pic>
      <p:pic>
        <p:nvPicPr>
          <p:cNvPr id="3" name="Picture 2" descr="Background pattern&#10;&#10;Description automatically generated">
            <a:extLst>
              <a:ext uri="{FF2B5EF4-FFF2-40B4-BE49-F238E27FC236}">
                <a16:creationId xmlns:a16="http://schemas.microsoft.com/office/drawing/2014/main" id="{F485F6CF-2BF3-82E4-6ACE-CBED7C687D6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64806" y="4395954"/>
            <a:ext cx="1640087" cy="917959"/>
          </a:xfrm>
          <a:prstGeom prst="rect">
            <a:avLst/>
          </a:prstGeom>
        </p:spPr>
      </p:pic>
    </p:spTree>
    <p:extLst>
      <p:ext uri="{BB962C8B-B14F-4D97-AF65-F5344CB8AC3E}">
        <p14:creationId xmlns:p14="http://schemas.microsoft.com/office/powerpoint/2010/main" val="1235804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D1738E7-0E5C-834D-85A7-37172A1D6AE8}"/>
              </a:ext>
            </a:extLst>
          </p:cNvPr>
          <p:cNvSpPr/>
          <p:nvPr/>
        </p:nvSpPr>
        <p:spPr>
          <a:xfrm>
            <a:off x="1006746" y="4875138"/>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9" name="Rectangle 18">
            <a:extLst>
              <a:ext uri="{FF2B5EF4-FFF2-40B4-BE49-F238E27FC236}">
                <a16:creationId xmlns:a16="http://schemas.microsoft.com/office/drawing/2014/main" id="{B19EECF3-BB87-0942-9E01-F7A709D7FDFC}"/>
              </a:ext>
            </a:extLst>
          </p:cNvPr>
          <p:cNvSpPr/>
          <p:nvPr/>
        </p:nvSpPr>
        <p:spPr>
          <a:xfrm>
            <a:off x="6061206" y="4875138"/>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7" name="Subtitle 2">
            <a:extLst>
              <a:ext uri="{FF2B5EF4-FFF2-40B4-BE49-F238E27FC236}">
                <a16:creationId xmlns:a16="http://schemas.microsoft.com/office/drawing/2014/main" id="{8F2206D8-B20A-114E-829B-5634DD4ADB23}"/>
              </a:ext>
            </a:extLst>
          </p:cNvPr>
          <p:cNvSpPr txBox="1">
            <a:spLocks/>
          </p:cNvSpPr>
          <p:nvPr/>
        </p:nvSpPr>
        <p:spPr>
          <a:xfrm>
            <a:off x="0" y="43685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8" name="Subtitle 2">
            <a:extLst>
              <a:ext uri="{FF2B5EF4-FFF2-40B4-BE49-F238E27FC236}">
                <a16:creationId xmlns:a16="http://schemas.microsoft.com/office/drawing/2014/main" id="{1E4F94EC-4AB8-1440-9567-D11A08D9A64E}"/>
              </a:ext>
            </a:extLst>
          </p:cNvPr>
          <p:cNvSpPr txBox="1">
            <a:spLocks/>
          </p:cNvSpPr>
          <p:nvPr/>
        </p:nvSpPr>
        <p:spPr>
          <a:xfrm>
            <a:off x="0" y="85588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9" name="Rectangle 8">
            <a:extLst>
              <a:ext uri="{FF2B5EF4-FFF2-40B4-BE49-F238E27FC236}">
                <a16:creationId xmlns:a16="http://schemas.microsoft.com/office/drawing/2014/main" id="{3E94577B-CDFE-CE49-B49A-556E3397C70E}"/>
              </a:ext>
            </a:extLst>
          </p:cNvPr>
          <p:cNvSpPr/>
          <p:nvPr/>
        </p:nvSpPr>
        <p:spPr>
          <a:xfrm>
            <a:off x="1024912" y="1390190"/>
            <a:ext cx="10108836" cy="192728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Box 6">
            <a:extLst>
              <a:ext uri="{FF2B5EF4-FFF2-40B4-BE49-F238E27FC236}">
                <a16:creationId xmlns:a16="http://schemas.microsoft.com/office/drawing/2014/main" id="{5DB5F4F4-5457-094F-B2AC-90E7168C8E6E}"/>
              </a:ext>
            </a:extLst>
          </p:cNvPr>
          <p:cNvSpPr txBox="1">
            <a:spLocks noChangeArrowheads="1"/>
          </p:cNvSpPr>
          <p:nvPr/>
        </p:nvSpPr>
        <p:spPr bwMode="auto">
          <a:xfrm>
            <a:off x="4240822" y="1544647"/>
            <a:ext cx="6752443" cy="1755414"/>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700" dirty="0">
                <a:solidFill>
                  <a:srgbClr val="414042"/>
                </a:solidFill>
              </a:rPr>
              <a:t>Listen to your teacher read aloud the introduction to the text you are going to read. Join if you can.</a:t>
            </a:r>
          </a:p>
          <a:p>
            <a:pPr>
              <a:spcBef>
                <a:spcPts val="1000"/>
              </a:spcBef>
              <a:buNone/>
            </a:pPr>
            <a:r>
              <a:rPr lang="en-GB" altLang="en-US" sz="1700" dirty="0">
                <a:solidFill>
                  <a:srgbClr val="414042"/>
                </a:solidFill>
              </a:rPr>
              <a:t>Talk to your partner about what you thought.</a:t>
            </a:r>
          </a:p>
          <a:p>
            <a:pPr>
              <a:spcBef>
                <a:spcPts val="1000"/>
              </a:spcBef>
              <a:buNone/>
            </a:pPr>
            <a:r>
              <a:rPr lang="en-GB" altLang="en-US" sz="1700" dirty="0">
                <a:solidFill>
                  <a:srgbClr val="414042"/>
                </a:solidFill>
              </a:rPr>
              <a:t>Re-read the text either on your own or with a partner and jot down some thoughts using this “Tell me” grid:</a:t>
            </a:r>
          </a:p>
        </p:txBody>
      </p:sp>
      <p:sp>
        <p:nvSpPr>
          <p:cNvPr id="11" name="Rectangle 10">
            <a:extLst>
              <a:ext uri="{FF2B5EF4-FFF2-40B4-BE49-F238E27FC236}">
                <a16:creationId xmlns:a16="http://schemas.microsoft.com/office/drawing/2014/main" id="{4A8BA54A-3783-5146-AC20-74AA63061AA3}"/>
              </a:ext>
            </a:extLst>
          </p:cNvPr>
          <p:cNvSpPr/>
          <p:nvPr/>
        </p:nvSpPr>
        <p:spPr>
          <a:xfrm>
            <a:off x="1024912" y="1402150"/>
            <a:ext cx="3024808" cy="19153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12" name="TextBox 11">
            <a:extLst>
              <a:ext uri="{FF2B5EF4-FFF2-40B4-BE49-F238E27FC236}">
                <a16:creationId xmlns:a16="http://schemas.microsoft.com/office/drawing/2014/main" id="{7E72E959-9F33-9046-88BC-9E58F165CA3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21</a:t>
            </a:r>
            <a:endParaRPr lang="en-GB" sz="1200" dirty="0"/>
          </a:p>
        </p:txBody>
      </p:sp>
      <p:sp>
        <p:nvSpPr>
          <p:cNvPr id="13" name="Rectangle 12">
            <a:extLst>
              <a:ext uri="{FF2B5EF4-FFF2-40B4-BE49-F238E27FC236}">
                <a16:creationId xmlns:a16="http://schemas.microsoft.com/office/drawing/2014/main" id="{3BB22609-0B29-0D41-94BB-E01121FA706B}"/>
              </a:ext>
            </a:extLst>
          </p:cNvPr>
          <p:cNvSpPr/>
          <p:nvPr/>
        </p:nvSpPr>
        <p:spPr>
          <a:xfrm>
            <a:off x="1010817" y="3479543"/>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4" name="Rectangle 13">
            <a:extLst>
              <a:ext uri="{FF2B5EF4-FFF2-40B4-BE49-F238E27FC236}">
                <a16:creationId xmlns:a16="http://schemas.microsoft.com/office/drawing/2014/main" id="{2790FD5C-FB3D-8E48-BF61-337C22F5AA50}"/>
              </a:ext>
            </a:extLst>
          </p:cNvPr>
          <p:cNvSpPr/>
          <p:nvPr/>
        </p:nvSpPr>
        <p:spPr>
          <a:xfrm>
            <a:off x="6075302" y="3479543"/>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5" name="Rectangle 14">
            <a:extLst>
              <a:ext uri="{FF2B5EF4-FFF2-40B4-BE49-F238E27FC236}">
                <a16:creationId xmlns:a16="http://schemas.microsoft.com/office/drawing/2014/main" id="{D66D8CCA-63B0-054C-89CB-5E7BAB63EF49}"/>
              </a:ext>
            </a:extLst>
          </p:cNvPr>
          <p:cNvSpPr/>
          <p:nvPr/>
        </p:nvSpPr>
        <p:spPr>
          <a:xfrm>
            <a:off x="1010817" y="3486138"/>
            <a:ext cx="10122931" cy="276717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ine 41">
            <a:extLst>
              <a:ext uri="{FF2B5EF4-FFF2-40B4-BE49-F238E27FC236}">
                <a16:creationId xmlns:a16="http://schemas.microsoft.com/office/drawing/2014/main" id="{838F703D-FD95-6146-9CCA-09F8FA90EFE4}"/>
              </a:ext>
            </a:extLst>
          </p:cNvPr>
          <p:cNvSpPr>
            <a:spLocks noChangeShapeType="1"/>
          </p:cNvSpPr>
          <p:nvPr/>
        </p:nvSpPr>
        <p:spPr bwMode="auto">
          <a:xfrm flipH="1">
            <a:off x="6061206" y="3496961"/>
            <a:ext cx="10023" cy="2767177"/>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41">
            <a:extLst>
              <a:ext uri="{FF2B5EF4-FFF2-40B4-BE49-F238E27FC236}">
                <a16:creationId xmlns:a16="http://schemas.microsoft.com/office/drawing/2014/main" id="{DFFE326B-12E3-B749-9974-8C431C375F87}"/>
              </a:ext>
            </a:extLst>
          </p:cNvPr>
          <p:cNvSpPr>
            <a:spLocks noChangeShapeType="1"/>
          </p:cNvSpPr>
          <p:nvPr/>
        </p:nvSpPr>
        <p:spPr bwMode="auto">
          <a:xfrm flipH="1">
            <a:off x="996722" y="485900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974909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96D317CD-9D8B-B148-8226-88F4A0C411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58626" y="1083005"/>
            <a:ext cx="3703782" cy="3365978"/>
          </a:xfrm>
          <a:prstGeom prst="rect">
            <a:avLst/>
          </a:prstGeom>
        </p:spPr>
      </p:pic>
      <p:pic>
        <p:nvPicPr>
          <p:cNvPr id="3" name="Picture 2" descr="A picture containing text, white&#10;&#10;Description automatically generated">
            <a:extLst>
              <a:ext uri="{FF2B5EF4-FFF2-40B4-BE49-F238E27FC236}">
                <a16:creationId xmlns:a16="http://schemas.microsoft.com/office/drawing/2014/main" id="{57A5077F-E8B4-1B4D-8A82-8994ADAFCA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9899" y="1178815"/>
            <a:ext cx="4898059" cy="5258991"/>
          </a:xfrm>
          <a:prstGeom prst="rect">
            <a:avLst/>
          </a:prstGeom>
        </p:spPr>
      </p:pic>
      <p:sp>
        <p:nvSpPr>
          <p:cNvPr id="20" name="Subtitle 2">
            <a:extLst>
              <a:ext uri="{FF2B5EF4-FFF2-40B4-BE49-F238E27FC236}">
                <a16:creationId xmlns:a16="http://schemas.microsoft.com/office/drawing/2014/main" id="{BF81BBF1-BB38-2D4D-A765-AA7D2C3BAD04}"/>
              </a:ext>
            </a:extLst>
          </p:cNvPr>
          <p:cNvSpPr txBox="1">
            <a:spLocks/>
          </p:cNvSpPr>
          <p:nvPr/>
        </p:nvSpPr>
        <p:spPr>
          <a:xfrm>
            <a:off x="401052" y="609576"/>
            <a:ext cx="11373853"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read the book</a:t>
            </a:r>
          </a:p>
        </p:txBody>
      </p:sp>
      <p:sp>
        <p:nvSpPr>
          <p:cNvPr id="24" name="Text Box 8">
            <a:extLst>
              <a:ext uri="{FF2B5EF4-FFF2-40B4-BE49-F238E27FC236}">
                <a16:creationId xmlns:a16="http://schemas.microsoft.com/office/drawing/2014/main" id="{222D0C24-8655-9541-8E52-A5B96C99E3FB}"/>
              </a:ext>
            </a:extLst>
          </p:cNvPr>
          <p:cNvSpPr txBox="1">
            <a:spLocks noChangeArrowheads="1"/>
          </p:cNvSpPr>
          <p:nvPr/>
        </p:nvSpPr>
        <p:spPr bwMode="auto">
          <a:xfrm>
            <a:off x="1341350" y="1895362"/>
            <a:ext cx="3112803" cy="367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600" b="1" dirty="0">
                <a:solidFill>
                  <a:srgbClr val="414042"/>
                </a:solidFill>
                <a:latin typeface="Comic Sans MS" panose="030F0702030302020204" pitchFamily="66" charset="0"/>
              </a:rPr>
              <a:t>Chapter 1</a:t>
            </a:r>
          </a:p>
          <a:p>
            <a:pPr algn="ctr">
              <a:spcBef>
                <a:spcPct val="50000"/>
              </a:spcBef>
            </a:pPr>
            <a:r>
              <a:rPr lang="en-GB" altLang="en-US" sz="1600" b="1" dirty="0">
                <a:solidFill>
                  <a:srgbClr val="414042"/>
                </a:solidFill>
                <a:latin typeface="Comic Sans MS" panose="030F0702030302020204" pitchFamily="66" charset="0"/>
              </a:rPr>
              <a:t>Cheesy Moon</a:t>
            </a:r>
          </a:p>
          <a:p>
            <a:pPr algn="ctr">
              <a:spcBef>
                <a:spcPct val="50000"/>
              </a:spcBef>
            </a:pPr>
            <a:r>
              <a:rPr lang="en-GB" altLang="en-US" sz="1600" dirty="0">
                <a:solidFill>
                  <a:srgbClr val="414042"/>
                </a:solidFill>
                <a:latin typeface="Comic Sans MS" panose="030F0702030302020204" pitchFamily="66" charset="0"/>
              </a:rPr>
              <a:t>The following pages are</a:t>
            </a:r>
          </a:p>
          <a:p>
            <a:pPr algn="ctr">
              <a:spcBef>
                <a:spcPct val="50000"/>
              </a:spcBef>
            </a:pPr>
            <a:r>
              <a:rPr lang="en-GB" altLang="en-US" sz="1600" b="1" dirty="0">
                <a:solidFill>
                  <a:srgbClr val="414042"/>
                </a:solidFill>
                <a:latin typeface="Comic Sans MS" panose="030F0702030302020204" pitchFamily="66" charset="0"/>
              </a:rPr>
              <a:t>TOP SECRET!</a:t>
            </a:r>
          </a:p>
          <a:p>
            <a:pPr algn="ctr">
              <a:spcBef>
                <a:spcPts val="1000"/>
              </a:spcBef>
            </a:pPr>
            <a:r>
              <a:rPr lang="en-GB" altLang="en-US" sz="1500" dirty="0">
                <a:solidFill>
                  <a:srgbClr val="414042"/>
                </a:solidFill>
                <a:latin typeface="Comic Sans MS" panose="030F0702030302020204" pitchFamily="66" charset="0"/>
              </a:rPr>
              <a:t>They are private letters between Charlie Tanner,</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Jasper and a rocket scientist.</a:t>
            </a:r>
          </a:p>
          <a:p>
            <a:pPr algn="ctr">
              <a:spcBef>
                <a:spcPts val="1000"/>
              </a:spcBef>
            </a:pPr>
            <a:r>
              <a:rPr lang="en-GB" altLang="en-US" sz="1500" dirty="0">
                <a:solidFill>
                  <a:srgbClr val="414042"/>
                </a:solidFill>
                <a:latin typeface="Comic Sans MS" panose="030F0702030302020204" pitchFamily="66" charset="0"/>
              </a:rPr>
              <a:t>Please do not share with anyone except your dog, cat, hamster, rabbit or ostrich.</a:t>
            </a:r>
          </a:p>
          <a:p>
            <a:pPr algn="ctr">
              <a:spcBef>
                <a:spcPts val="1000"/>
              </a:spcBef>
            </a:pPr>
            <a:r>
              <a:rPr lang="en-GB" altLang="en-US" sz="1500" dirty="0">
                <a:solidFill>
                  <a:srgbClr val="414042"/>
                </a:solidFill>
                <a:latin typeface="Comic Sans MS" panose="030F0702030302020204" pitchFamily="66" charset="0"/>
              </a:rPr>
              <a:t>Signed: Charlie Tanner</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and Jasper</a:t>
            </a:r>
          </a:p>
        </p:txBody>
      </p:sp>
      <p:sp>
        <p:nvSpPr>
          <p:cNvPr id="25" name="Text Box 14">
            <a:extLst>
              <a:ext uri="{FF2B5EF4-FFF2-40B4-BE49-F238E27FC236}">
                <a16:creationId xmlns:a16="http://schemas.microsoft.com/office/drawing/2014/main" id="{D7C3DA20-03B1-2B41-B26F-F11FFD24DEE6}"/>
              </a:ext>
            </a:extLst>
          </p:cNvPr>
          <p:cNvSpPr txBox="1">
            <a:spLocks noChangeArrowheads="1"/>
          </p:cNvSpPr>
          <p:nvPr/>
        </p:nvSpPr>
        <p:spPr bwMode="auto">
          <a:xfrm>
            <a:off x="5513374" y="4566735"/>
            <a:ext cx="5594286" cy="1392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dirty="0">
                <a:solidFill>
                  <a:srgbClr val="414042"/>
                </a:solidFill>
                <a:latin typeface="Comic Sans MS" panose="030F0702030302020204" pitchFamily="66" charset="0"/>
              </a:rPr>
              <a:t>Why do Charlie and Jasper want to write letters to a rocket scientist?</a:t>
            </a:r>
          </a:p>
          <a:p>
            <a:pPr>
              <a:spcBef>
                <a:spcPts val="1500"/>
              </a:spcBef>
            </a:pPr>
            <a:r>
              <a:rPr lang="en-GB" altLang="en-US" dirty="0">
                <a:solidFill>
                  <a:srgbClr val="414042"/>
                </a:solidFill>
                <a:latin typeface="Comic Sans MS" panose="030F0702030302020204" pitchFamily="66" charset="0"/>
              </a:rPr>
              <a:t>What do you think Charlie and Jasper want to know about space? What would you want to know?</a:t>
            </a:r>
          </a:p>
        </p:txBody>
      </p:sp>
      <p:pic>
        <p:nvPicPr>
          <p:cNvPr id="29" name="Picture 17" descr="Paw, Sense, Animal, Icon, Silhouette">
            <a:extLst>
              <a:ext uri="{FF2B5EF4-FFF2-40B4-BE49-F238E27FC236}">
                <a16:creationId xmlns:a16="http://schemas.microsoft.com/office/drawing/2014/main" id="{7E812A36-EF56-0F4F-96E3-B4FA4F3A4A9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8148271">
            <a:off x="3508150" y="5303033"/>
            <a:ext cx="571405" cy="540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074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0" y="593990"/>
            <a:ext cx="1219198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reader – read the book</a:t>
            </a:r>
          </a:p>
        </p:txBody>
      </p:sp>
      <p:graphicFrame>
        <p:nvGraphicFramePr>
          <p:cNvPr id="10" name="Group 36">
            <a:extLst>
              <a:ext uri="{FF2B5EF4-FFF2-40B4-BE49-F238E27FC236}">
                <a16:creationId xmlns:a16="http://schemas.microsoft.com/office/drawing/2014/main" id="{BB158927-FECB-AE43-ACD6-20D843BB74AA}"/>
              </a:ext>
            </a:extLst>
          </p:cNvPr>
          <p:cNvGraphicFramePr>
            <a:graphicFrameLocks noGrp="1"/>
          </p:cNvGraphicFramePr>
          <p:nvPr>
            <p:extLst>
              <p:ext uri="{D42A27DB-BD31-4B8C-83A1-F6EECF244321}">
                <p14:modId xmlns:p14="http://schemas.microsoft.com/office/powerpoint/2010/main" val="1095224296"/>
              </p:ext>
            </p:extLst>
          </p:nvPr>
        </p:nvGraphicFramePr>
        <p:xfrm>
          <a:off x="674687" y="1709279"/>
          <a:ext cx="10842625" cy="3367235"/>
        </p:xfrm>
        <a:graphic>
          <a:graphicData uri="http://schemas.openxmlformats.org/drawingml/2006/table">
            <a:tbl>
              <a:tblPr/>
              <a:tblGrid>
                <a:gridCol w="3613150">
                  <a:extLst>
                    <a:ext uri="{9D8B030D-6E8A-4147-A177-3AD203B41FA5}">
                      <a16:colId xmlns:a16="http://schemas.microsoft.com/office/drawing/2014/main" val="258145369"/>
                    </a:ext>
                  </a:extLst>
                </a:gridCol>
                <a:gridCol w="3617913">
                  <a:extLst>
                    <a:ext uri="{9D8B030D-6E8A-4147-A177-3AD203B41FA5}">
                      <a16:colId xmlns:a16="http://schemas.microsoft.com/office/drawing/2014/main" val="3157242843"/>
                    </a:ext>
                  </a:extLst>
                </a:gridCol>
                <a:gridCol w="3611562">
                  <a:extLst>
                    <a:ext uri="{9D8B030D-6E8A-4147-A177-3AD203B41FA5}">
                      <a16:colId xmlns:a16="http://schemas.microsoft.com/office/drawing/2014/main" val="2042646615"/>
                    </a:ext>
                  </a:extLst>
                </a:gridCol>
              </a:tblGrid>
              <a:tr h="829260">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5000" b="0" i="0" u="none" strike="noStrike" cap="none" normalizeH="0" baseline="0" dirty="0">
                          <a:ln>
                            <a:noFill/>
                          </a:ln>
                          <a:solidFill>
                            <a:schemeClr val="bg1"/>
                          </a:solidFill>
                          <a:effectLst/>
                          <a:latin typeface="Comic Sans MS" panose="030F0702030302020204" pitchFamily="66" charset="0"/>
                        </a:rPr>
                        <a:t>K</a:t>
                      </a:r>
                    </a:p>
                  </a:txBody>
                  <a:tcPr horzOverflow="overflow">
                    <a:lnL w="38100"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5000" b="0" i="0" u="none" strike="noStrike" cap="none" normalizeH="0" baseline="0" dirty="0">
                          <a:ln>
                            <a:noFill/>
                          </a:ln>
                          <a:solidFill>
                            <a:schemeClr val="bg1"/>
                          </a:solidFill>
                          <a:effectLst/>
                          <a:latin typeface="Comic Sans MS" panose="030F0702030302020204" pitchFamily="66" charset="0"/>
                        </a:rPr>
                        <a:t>W</a:t>
                      </a:r>
                    </a:p>
                  </a:txBody>
                  <a:tcP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5000" b="0" i="0" u="none" strike="noStrike" cap="none" normalizeH="0" baseline="0" dirty="0">
                          <a:ln>
                            <a:noFill/>
                          </a:ln>
                          <a:solidFill>
                            <a:schemeClr val="bg1"/>
                          </a:solidFill>
                          <a:effectLst/>
                          <a:latin typeface="Comic Sans MS" panose="030F0702030302020204" pitchFamily="66" charset="0"/>
                        </a:rPr>
                        <a:t>L</a:t>
                      </a:r>
                    </a:p>
                  </a:txBody>
                  <a:tcPr horzOverflow="overflow">
                    <a:lnL w="28575"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654526305"/>
                  </a:ext>
                </a:extLst>
              </a:tr>
              <a:tr h="758290">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What do you know?</a:t>
                      </a:r>
                    </a:p>
                  </a:txBody>
                  <a:tcPr anchor="ctr" anchorCtr="1"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What do you want to know?</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What have you learned?</a:t>
                      </a:r>
                    </a:p>
                  </a:txBody>
                  <a:tcPr anchor="ctr" anchorCtr="1"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83732210"/>
                  </a:ext>
                </a:extLst>
              </a:tr>
              <a:tr h="1755505">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Comic Sans MS" panose="030F0702030302020204" pitchFamily="66" charset="0"/>
                      </a:endParaRP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Comic Sans MS" panose="030F07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Comic Sans MS" panose="030F0702030302020204" pitchFamily="66" charset="0"/>
                      </a:endParaRP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81422482"/>
                  </a:ext>
                </a:extLst>
              </a:tr>
            </a:tbl>
          </a:graphicData>
        </a:graphic>
      </p:graphicFrame>
      <p:sp>
        <p:nvSpPr>
          <p:cNvPr id="11" name="Text Box 20">
            <a:extLst>
              <a:ext uri="{FF2B5EF4-FFF2-40B4-BE49-F238E27FC236}">
                <a16:creationId xmlns:a16="http://schemas.microsoft.com/office/drawing/2014/main" id="{FC862685-2569-1A45-92CB-CF55B145EE50}"/>
              </a:ext>
            </a:extLst>
          </p:cNvPr>
          <p:cNvSpPr txBox="1">
            <a:spLocks noChangeArrowheads="1"/>
          </p:cNvSpPr>
          <p:nvPr/>
        </p:nvSpPr>
        <p:spPr bwMode="auto">
          <a:xfrm>
            <a:off x="563177" y="1011502"/>
            <a:ext cx="29916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About Space…</a:t>
            </a:r>
          </a:p>
        </p:txBody>
      </p:sp>
      <p:sp>
        <p:nvSpPr>
          <p:cNvPr id="12" name="Text Box 20">
            <a:extLst>
              <a:ext uri="{FF2B5EF4-FFF2-40B4-BE49-F238E27FC236}">
                <a16:creationId xmlns:a16="http://schemas.microsoft.com/office/drawing/2014/main" id="{D17B76C0-BBE5-DF47-A838-5E22564F8602}"/>
              </a:ext>
            </a:extLst>
          </p:cNvPr>
          <p:cNvSpPr txBox="1">
            <a:spLocks noChangeArrowheads="1"/>
          </p:cNvSpPr>
          <p:nvPr/>
        </p:nvSpPr>
        <p:spPr bwMode="auto">
          <a:xfrm>
            <a:off x="8798237" y="1011502"/>
            <a:ext cx="18121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For later</a:t>
            </a:r>
          </a:p>
        </p:txBody>
      </p:sp>
      <p:sp>
        <p:nvSpPr>
          <p:cNvPr id="13" name="Line 23">
            <a:extLst>
              <a:ext uri="{FF2B5EF4-FFF2-40B4-BE49-F238E27FC236}">
                <a16:creationId xmlns:a16="http://schemas.microsoft.com/office/drawing/2014/main" id="{0875A317-9A54-964D-8F6A-F10EFD521CEF}"/>
              </a:ext>
            </a:extLst>
          </p:cNvPr>
          <p:cNvSpPr>
            <a:spLocks noChangeShapeType="1"/>
          </p:cNvSpPr>
          <p:nvPr/>
        </p:nvSpPr>
        <p:spPr bwMode="auto">
          <a:xfrm>
            <a:off x="9704316" y="1380691"/>
            <a:ext cx="0" cy="296863"/>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4" name="Text Box 24">
            <a:extLst>
              <a:ext uri="{FF2B5EF4-FFF2-40B4-BE49-F238E27FC236}">
                <a16:creationId xmlns:a16="http://schemas.microsoft.com/office/drawing/2014/main" id="{9F6501BB-C832-6146-B2C4-E01AFAE81310}"/>
              </a:ext>
            </a:extLst>
          </p:cNvPr>
          <p:cNvSpPr txBox="1">
            <a:spLocks noChangeArrowheads="1"/>
          </p:cNvSpPr>
          <p:nvPr/>
        </p:nvSpPr>
        <p:spPr bwMode="auto">
          <a:xfrm>
            <a:off x="425117" y="5197297"/>
            <a:ext cx="11341768" cy="105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700"/>
              </a:spcBef>
            </a:pPr>
            <a:r>
              <a:rPr lang="en-GB" altLang="en-US" sz="1700" dirty="0">
                <a:solidFill>
                  <a:srgbClr val="414042"/>
                </a:solidFill>
                <a:latin typeface="Comic Sans MS" panose="030F0702030302020204" pitchFamily="66" charset="0"/>
              </a:rPr>
              <a:t>Use this KWL grid to record what you already know and ask questions. </a:t>
            </a:r>
          </a:p>
          <a:p>
            <a:pPr algn="ctr">
              <a:spcBef>
                <a:spcPts val="700"/>
              </a:spcBef>
            </a:pPr>
            <a:r>
              <a:rPr lang="en-GB" altLang="en-US" sz="1700" dirty="0">
                <a:solidFill>
                  <a:srgbClr val="414042"/>
                </a:solidFill>
                <a:latin typeface="Comic Sans MS" panose="030F0702030302020204" pitchFamily="66" charset="0"/>
              </a:rPr>
              <a:t>What would you like to find out about space? </a:t>
            </a:r>
          </a:p>
          <a:p>
            <a:pPr algn="ctr">
              <a:spcBef>
                <a:spcPts val="700"/>
              </a:spcBef>
            </a:pPr>
            <a:r>
              <a:rPr lang="en-GB" altLang="en-US" sz="1700" dirty="0">
                <a:solidFill>
                  <a:srgbClr val="414042"/>
                </a:solidFill>
                <a:latin typeface="Comic Sans MS" panose="030F0702030302020204" pitchFamily="66" charset="0"/>
              </a:rPr>
              <a:t>Later, you can return to this grid and record in the last column what you have learned about space. </a:t>
            </a:r>
          </a:p>
        </p:txBody>
      </p:sp>
    </p:spTree>
    <p:extLst>
      <p:ext uri="{BB962C8B-B14F-4D97-AF65-F5344CB8AC3E}">
        <p14:creationId xmlns:p14="http://schemas.microsoft.com/office/powerpoint/2010/main" val="3277785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the book</a:t>
            </a:r>
          </a:p>
        </p:txBody>
      </p:sp>
      <p:sp>
        <p:nvSpPr>
          <p:cNvPr id="8" name="Rectangle 4">
            <a:extLst>
              <a:ext uri="{FF2B5EF4-FFF2-40B4-BE49-F238E27FC236}">
                <a16:creationId xmlns:a16="http://schemas.microsoft.com/office/drawing/2014/main" id="{837B14B2-888E-0548-B4F3-42C36E8DC87C}"/>
              </a:ext>
            </a:extLst>
          </p:cNvPr>
          <p:cNvSpPr>
            <a:spLocks noChangeArrowheads="1"/>
          </p:cNvSpPr>
          <p:nvPr/>
        </p:nvSpPr>
        <p:spPr bwMode="auto">
          <a:xfrm>
            <a:off x="863184" y="1839034"/>
            <a:ext cx="420401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414042"/>
                </a:solidFill>
                <a:latin typeface="Comic Sans MS" panose="030F0702030302020204" pitchFamily="66" charset="0"/>
              </a:rPr>
              <a:t>Read the first letter to Dr Isabella Starr, a rocket scientist.</a:t>
            </a:r>
          </a:p>
        </p:txBody>
      </p:sp>
      <p:sp>
        <p:nvSpPr>
          <p:cNvPr id="15" name="Text Box 6">
            <a:extLst>
              <a:ext uri="{FF2B5EF4-FFF2-40B4-BE49-F238E27FC236}">
                <a16:creationId xmlns:a16="http://schemas.microsoft.com/office/drawing/2014/main" id="{6A9A1A83-23FF-C24F-911F-A9ECEC285CC0}"/>
              </a:ext>
            </a:extLst>
          </p:cNvPr>
          <p:cNvSpPr txBox="1">
            <a:spLocks noChangeArrowheads="1"/>
          </p:cNvSpPr>
          <p:nvPr/>
        </p:nvSpPr>
        <p:spPr bwMode="auto">
          <a:xfrm>
            <a:off x="5911516" y="1524000"/>
            <a:ext cx="4965031" cy="4451684"/>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700" dirty="0">
                <a:solidFill>
                  <a:srgbClr val="414042"/>
                </a:solidFill>
                <a:latin typeface="Comic Sans MS" panose="030F0702030302020204" pitchFamily="66" charset="0"/>
              </a:rPr>
              <a:t>Jasper is thinking about the idea of becoming a space dog.</a:t>
            </a:r>
          </a:p>
          <a:p>
            <a:pPr>
              <a:spcBef>
                <a:spcPts val="1500"/>
              </a:spcBef>
            </a:pPr>
            <a:r>
              <a:rPr lang="en-GB" altLang="en-US" sz="1700" dirty="0">
                <a:solidFill>
                  <a:srgbClr val="414042"/>
                </a:solidFill>
                <a:latin typeface="Comic Sans MS" panose="030F0702030302020204" pitchFamily="66" charset="0"/>
              </a:rPr>
              <a:t>Our parrot, who is called Parrot, thinks it’s all a big joke. Jasper is not put off by what Parrot thinks. Jasper has got some space boots which he wears in </a:t>
            </a:r>
            <a:r>
              <a:rPr lang="en-GB" altLang="en-US" sz="1700" dirty="0" err="1">
                <a:solidFill>
                  <a:srgbClr val="414042"/>
                </a:solidFill>
                <a:latin typeface="Comic Sans MS" panose="030F0702030302020204" pitchFamily="66" charset="0"/>
              </a:rPr>
              <a:t>Bogna</a:t>
            </a:r>
            <a:r>
              <a:rPr lang="en-GB" altLang="en-US" sz="1700" dirty="0">
                <a:solidFill>
                  <a:srgbClr val="414042"/>
                </a:solidFill>
                <a:latin typeface="Comic Sans MS" panose="030F0702030302020204" pitchFamily="66" charset="0"/>
              </a:rPr>
              <a:t> Park.</a:t>
            </a:r>
          </a:p>
          <a:p>
            <a:pPr>
              <a:spcBef>
                <a:spcPts val="1500"/>
              </a:spcBef>
            </a:pPr>
            <a:r>
              <a:rPr lang="en-GB" altLang="en-US" sz="1700" dirty="0">
                <a:solidFill>
                  <a:srgbClr val="414042"/>
                </a:solidFill>
                <a:latin typeface="Comic Sans MS" panose="030F0702030302020204" pitchFamily="66" charset="0"/>
              </a:rPr>
              <a:t>Lots of people have said – and Jasper says this he has heard this too from other dogs in </a:t>
            </a:r>
            <a:r>
              <a:rPr lang="en-GB" altLang="en-US" sz="1700" dirty="0" err="1">
                <a:solidFill>
                  <a:srgbClr val="414042"/>
                </a:solidFill>
                <a:latin typeface="Comic Sans MS" panose="030F0702030302020204" pitchFamily="66" charset="0"/>
              </a:rPr>
              <a:t>Bogna</a:t>
            </a:r>
            <a:r>
              <a:rPr lang="en-GB" altLang="en-US" sz="1700" dirty="0">
                <a:solidFill>
                  <a:srgbClr val="414042"/>
                </a:solidFill>
                <a:latin typeface="Comic Sans MS" panose="030F0702030302020204" pitchFamily="66" charset="0"/>
              </a:rPr>
              <a:t> Park – that the moon is made of cheese.</a:t>
            </a:r>
          </a:p>
          <a:p>
            <a:pPr>
              <a:spcBef>
                <a:spcPts val="1500"/>
              </a:spcBef>
            </a:pPr>
            <a:r>
              <a:rPr lang="en-GB" altLang="en-US" sz="1700" dirty="0">
                <a:solidFill>
                  <a:srgbClr val="414042"/>
                </a:solidFill>
                <a:latin typeface="Comic Sans MS" panose="030F0702030302020204" pitchFamily="66" charset="0"/>
              </a:rPr>
              <a:t>If the moon is made of cheese, do you know if the first astronauts to walk on the moon brought any moon cheese back with them? Jasper says there might be moon-cows because cheese is made from milk.</a:t>
            </a:r>
          </a:p>
        </p:txBody>
      </p:sp>
      <p:sp>
        <p:nvSpPr>
          <p:cNvPr id="16" name="Text Box 7">
            <a:extLst>
              <a:ext uri="{FF2B5EF4-FFF2-40B4-BE49-F238E27FC236}">
                <a16:creationId xmlns:a16="http://schemas.microsoft.com/office/drawing/2014/main" id="{AD47A19A-F84E-D74C-8CA9-9B905488EBD3}"/>
              </a:ext>
            </a:extLst>
          </p:cNvPr>
          <p:cNvSpPr txBox="1">
            <a:spLocks noChangeArrowheads="1"/>
          </p:cNvSpPr>
          <p:nvPr/>
        </p:nvSpPr>
        <p:spPr bwMode="auto">
          <a:xfrm>
            <a:off x="863185" y="2952940"/>
            <a:ext cx="4414670"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dirty="0">
                <a:solidFill>
                  <a:srgbClr val="414042"/>
                </a:solidFill>
                <a:latin typeface="Comic Sans MS" panose="030F0702030302020204" pitchFamily="66" charset="0"/>
              </a:rPr>
              <a:t>Talk to your partner for one minute.</a:t>
            </a:r>
          </a:p>
          <a:p>
            <a:pPr>
              <a:spcBef>
                <a:spcPts val="1500"/>
              </a:spcBef>
            </a:pPr>
            <a:r>
              <a:rPr lang="en-GB" altLang="en-US" dirty="0">
                <a:solidFill>
                  <a:srgbClr val="414042"/>
                </a:solidFill>
                <a:latin typeface="Comic Sans MS" panose="030F0702030302020204" pitchFamily="66" charset="0"/>
              </a:rPr>
              <a:t>Who is writing the letter?</a:t>
            </a:r>
          </a:p>
          <a:p>
            <a:pPr>
              <a:spcBef>
                <a:spcPts val="1500"/>
              </a:spcBef>
            </a:pPr>
            <a:r>
              <a:rPr lang="en-GB" altLang="en-US" dirty="0">
                <a:solidFill>
                  <a:srgbClr val="414042"/>
                </a:solidFill>
                <a:latin typeface="Comic Sans MS" panose="030F0702030302020204" pitchFamily="66" charset="0"/>
              </a:rPr>
              <a:t>How do you know?</a:t>
            </a:r>
          </a:p>
          <a:p>
            <a:pPr>
              <a:spcBef>
                <a:spcPts val="1500"/>
              </a:spcBef>
            </a:pPr>
            <a:r>
              <a:rPr lang="en-GB" altLang="en-US" dirty="0">
                <a:solidFill>
                  <a:srgbClr val="414042"/>
                </a:solidFill>
                <a:latin typeface="Comic Sans MS" panose="030F0702030302020204" pitchFamily="66" charset="0"/>
              </a:rPr>
              <a:t>How does the writer know that Jasper is thinking about becoming a space dog?</a:t>
            </a:r>
          </a:p>
          <a:p>
            <a:pPr>
              <a:spcBef>
                <a:spcPts val="1500"/>
              </a:spcBef>
            </a:pPr>
            <a:r>
              <a:rPr lang="en-GB" altLang="en-US" dirty="0">
                <a:solidFill>
                  <a:srgbClr val="414042"/>
                </a:solidFill>
                <a:latin typeface="Comic Sans MS" panose="030F0702030302020204" pitchFamily="66" charset="0"/>
              </a:rPr>
              <a:t>Have you ever heard of a space dog?</a:t>
            </a:r>
          </a:p>
        </p:txBody>
      </p:sp>
      <p:sp>
        <p:nvSpPr>
          <p:cNvPr id="2" name="Rectangle 1">
            <a:extLst>
              <a:ext uri="{FF2B5EF4-FFF2-40B4-BE49-F238E27FC236}">
                <a16:creationId xmlns:a16="http://schemas.microsoft.com/office/drawing/2014/main" id="{7442ADBB-F652-C848-9AFF-7293DF4614B0}"/>
              </a:ext>
            </a:extLst>
          </p:cNvPr>
          <p:cNvSpPr/>
          <p:nvPr/>
        </p:nvSpPr>
        <p:spPr>
          <a:xfrm>
            <a:off x="5598695" y="1227221"/>
            <a:ext cx="5561677" cy="4884388"/>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6954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197D24-B41E-FD4D-B33A-B6C7531044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9082" y="2839453"/>
            <a:ext cx="3745260" cy="3150933"/>
          </a:xfrm>
          <a:prstGeom prst="rect">
            <a:avLst/>
          </a:prstGeom>
        </p:spPr>
      </p:pic>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with expression</a:t>
            </a:r>
          </a:p>
        </p:txBody>
      </p:sp>
      <p:sp>
        <p:nvSpPr>
          <p:cNvPr id="7" name="Rectangle 4">
            <a:extLst>
              <a:ext uri="{FF2B5EF4-FFF2-40B4-BE49-F238E27FC236}">
                <a16:creationId xmlns:a16="http://schemas.microsoft.com/office/drawing/2014/main" id="{1921F55A-280D-8441-B55F-7F817F2117BB}"/>
              </a:ext>
            </a:extLst>
          </p:cNvPr>
          <p:cNvSpPr>
            <a:spLocks noChangeArrowheads="1"/>
          </p:cNvSpPr>
          <p:nvPr/>
        </p:nvSpPr>
        <p:spPr bwMode="auto">
          <a:xfrm>
            <a:off x="863184" y="1382644"/>
            <a:ext cx="4204017" cy="145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414042"/>
                </a:solidFill>
                <a:latin typeface="Comic Sans MS" panose="030F0702030302020204" pitchFamily="66" charset="0"/>
              </a:rPr>
              <a:t>Your teacher will read this text to you and you will repeat it back.</a:t>
            </a:r>
          </a:p>
          <a:p>
            <a:pPr>
              <a:spcBef>
                <a:spcPts val="1000"/>
              </a:spcBef>
            </a:pPr>
            <a:r>
              <a:rPr lang="en-GB" altLang="en-US" dirty="0">
                <a:solidFill>
                  <a:srgbClr val="414042"/>
                </a:solidFill>
                <a:latin typeface="Comic Sans MS" panose="030F0702030302020204" pitchFamily="66" charset="0"/>
              </a:rPr>
              <a:t>Make sure you read with expression.</a:t>
            </a:r>
          </a:p>
          <a:p>
            <a:pPr>
              <a:spcBef>
                <a:spcPts val="1000"/>
              </a:spcBef>
            </a:pPr>
            <a:r>
              <a:rPr lang="en-GB" altLang="en-US" dirty="0">
                <a:solidFill>
                  <a:srgbClr val="414042"/>
                </a:solidFill>
                <a:latin typeface="Comic Sans MS" panose="030F0702030302020204" pitchFamily="66" charset="0"/>
              </a:rPr>
              <a:t>How should you read a question?</a:t>
            </a:r>
          </a:p>
        </p:txBody>
      </p:sp>
      <p:sp>
        <p:nvSpPr>
          <p:cNvPr id="11" name="Rectangle 10">
            <a:extLst>
              <a:ext uri="{FF2B5EF4-FFF2-40B4-BE49-F238E27FC236}">
                <a16:creationId xmlns:a16="http://schemas.microsoft.com/office/drawing/2014/main" id="{C5624CE5-1A96-8E41-9E17-EC4B3A1344D9}"/>
              </a:ext>
            </a:extLst>
          </p:cNvPr>
          <p:cNvSpPr/>
          <p:nvPr/>
        </p:nvSpPr>
        <p:spPr>
          <a:xfrm>
            <a:off x="5598695" y="1227221"/>
            <a:ext cx="5561677" cy="4884388"/>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utoShape 24">
            <a:extLst>
              <a:ext uri="{FF2B5EF4-FFF2-40B4-BE49-F238E27FC236}">
                <a16:creationId xmlns:a16="http://schemas.microsoft.com/office/drawing/2014/main" id="{6E4BEC14-0362-7348-9194-8ACB45417155}"/>
              </a:ext>
            </a:extLst>
          </p:cNvPr>
          <p:cNvSpPr>
            <a:spLocks noChangeArrowheads="1"/>
          </p:cNvSpPr>
          <p:nvPr/>
        </p:nvSpPr>
        <p:spPr bwMode="auto">
          <a:xfrm>
            <a:off x="3739685" y="3800294"/>
            <a:ext cx="1743172" cy="1482725"/>
          </a:xfrm>
          <a:prstGeom prst="wedgeEllipseCallout">
            <a:avLst>
              <a:gd name="adj1" fmla="val 12593"/>
              <a:gd name="adj2" fmla="val 76444"/>
            </a:avLst>
          </a:prstGeom>
          <a:solidFill>
            <a:srgbClr val="0070C0"/>
          </a:solidFill>
          <a:ln w="9525">
            <a:noFill/>
            <a:miter lim="800000"/>
            <a:headEnd/>
            <a:tailEnd/>
          </a:ln>
          <a:effectLst/>
        </p:spPr>
        <p:txBody>
          <a:bodyPr anchor="ctr" anchorCtr="1"/>
          <a:lstStyle/>
          <a:p>
            <a:pPr algn="ctr"/>
            <a:r>
              <a:rPr lang="en-GB" altLang="en-US" sz="2200" b="1" dirty="0">
                <a:solidFill>
                  <a:schemeClr val="bg1"/>
                </a:solidFill>
                <a:latin typeface="Comic Sans MS" panose="030F0902030302020204" pitchFamily="66" charset="0"/>
              </a:rPr>
              <a:t>Why Lunar Blue?</a:t>
            </a:r>
          </a:p>
        </p:txBody>
      </p:sp>
      <p:pic>
        <p:nvPicPr>
          <p:cNvPr id="17" name="Picture 21" descr="Free vector graphics of Microphone">
            <a:extLst>
              <a:ext uri="{FF2B5EF4-FFF2-40B4-BE49-F238E27FC236}">
                <a16:creationId xmlns:a16="http://schemas.microsoft.com/office/drawing/2014/main" id="{097DEA69-1F6C-294F-9BDF-BDECBE8972B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394342" y="2988721"/>
            <a:ext cx="595856" cy="83710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a:extLst>
              <a:ext uri="{FF2B5EF4-FFF2-40B4-BE49-F238E27FC236}">
                <a16:creationId xmlns:a16="http://schemas.microsoft.com/office/drawing/2014/main" id="{050C542B-07E9-4A41-9124-DF5441285C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979483" y="5080749"/>
            <a:ext cx="966787" cy="909637"/>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6">
            <a:extLst>
              <a:ext uri="{FF2B5EF4-FFF2-40B4-BE49-F238E27FC236}">
                <a16:creationId xmlns:a16="http://schemas.microsoft.com/office/drawing/2014/main" id="{BD26E790-46DD-9D43-A65F-399CDEF54C60}"/>
              </a:ext>
            </a:extLst>
          </p:cNvPr>
          <p:cNvSpPr txBox="1">
            <a:spLocks noChangeArrowheads="1"/>
          </p:cNvSpPr>
          <p:nvPr/>
        </p:nvSpPr>
        <p:spPr bwMode="auto">
          <a:xfrm>
            <a:off x="5916541" y="1487395"/>
            <a:ext cx="4815627" cy="4331955"/>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1700" dirty="0">
                <a:solidFill>
                  <a:srgbClr val="414042"/>
                </a:solidFill>
                <a:latin typeface="Comic Sans MS" panose="030F0702030302020204" pitchFamily="66" charset="0"/>
              </a:rPr>
              <a:t>We would like to know this because I’d like to grate moon cheese on my pasta. Jasper would like to try a bit too (even though he’s not a cheese fan).</a:t>
            </a:r>
          </a:p>
          <a:p>
            <a:pPr>
              <a:spcBef>
                <a:spcPts val="1500"/>
              </a:spcBef>
            </a:pPr>
            <a:r>
              <a:rPr lang="en-GB" altLang="en-US" sz="1700" dirty="0">
                <a:solidFill>
                  <a:srgbClr val="414042"/>
                </a:solidFill>
                <a:latin typeface="Comic Sans MS" panose="030F0702030302020204" pitchFamily="66" charset="0"/>
              </a:rPr>
              <a:t>If they found the moon was made of cheese, what type of cheese was it? Did the astronauts give it a name such as Cheddar Moon and was it blue?</a:t>
            </a:r>
          </a:p>
          <a:p>
            <a:pPr>
              <a:spcBef>
                <a:spcPts val="1500"/>
              </a:spcBef>
            </a:pPr>
            <a:r>
              <a:rPr lang="en-GB" altLang="en-US" sz="1700" dirty="0">
                <a:solidFill>
                  <a:srgbClr val="414042"/>
                </a:solidFill>
                <a:latin typeface="Comic Sans MS" panose="030F0702030302020204" pitchFamily="66" charset="0"/>
              </a:rPr>
              <a:t>Jasper thinks a good name for moon cheese would be Lunar Blue.</a:t>
            </a:r>
          </a:p>
          <a:p>
            <a:pPr>
              <a:spcBef>
                <a:spcPts val="1500"/>
              </a:spcBef>
            </a:pPr>
            <a:r>
              <a:rPr lang="en-GB" altLang="en-US" sz="1700" dirty="0">
                <a:solidFill>
                  <a:srgbClr val="414042"/>
                </a:solidFill>
                <a:latin typeface="Comic Sans MS" panose="030F0702030302020204" pitchFamily="66" charset="0"/>
              </a:rPr>
              <a:t>We think that if the moon was made of blue cheese then it must be a type of  cheese which doesn’t go mouldy. No one has</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ever seen a mouldy moon.</a:t>
            </a:r>
          </a:p>
        </p:txBody>
      </p:sp>
    </p:spTree>
    <p:extLst>
      <p:ext uri="{BB962C8B-B14F-4D97-AF65-F5344CB8AC3E}">
        <p14:creationId xmlns:p14="http://schemas.microsoft.com/office/powerpoint/2010/main" val="377417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980478" y="5274430"/>
            <a:ext cx="9510594"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 With narrative texts, children need to recognise that there is a structure and plot.</a:t>
            </a:r>
          </a:p>
        </p:txBody>
      </p:sp>
      <p:sp>
        <p:nvSpPr>
          <p:cNvPr id="32" name="Rectangle 31">
            <a:extLst>
              <a:ext uri="{FF2B5EF4-FFF2-40B4-BE49-F238E27FC236}">
                <a16:creationId xmlns:a16="http://schemas.microsoft.com/office/drawing/2014/main" id="{A6E3B2E0-EB03-2D40-B0C1-F59188727121}"/>
              </a:ext>
            </a:extLst>
          </p:cNvPr>
          <p:cNvSpPr/>
          <p:nvPr/>
        </p:nvSpPr>
        <p:spPr>
          <a:xfrm>
            <a:off x="980479" y="3264137"/>
            <a:ext cx="10293979" cy="17831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4659039" y="3459435"/>
            <a:ext cx="630433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used different strategies to construct a text. This is crucial for young children to begin to see themselves as writers and allows them to learn from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980478" y="3270114"/>
            <a:ext cx="3439663" cy="17754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980479" y="650449"/>
            <a:ext cx="10293979" cy="238480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4659038" y="850776"/>
            <a:ext cx="6417457" cy="1845289"/>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When reading fiction, there are plenty of opportunities for children to explore and become familiar with characters, plot, structure and formulaic phrases.</a:t>
            </a:r>
          </a:p>
        </p:txBody>
      </p:sp>
      <p:sp>
        <p:nvSpPr>
          <p:cNvPr id="38" name="Rectangle 37">
            <a:extLst>
              <a:ext uri="{FF2B5EF4-FFF2-40B4-BE49-F238E27FC236}">
                <a16:creationId xmlns:a16="http://schemas.microsoft.com/office/drawing/2014/main" id="{B601D44D-E13F-6048-92B6-6EE8C86C7205}"/>
              </a:ext>
            </a:extLst>
          </p:cNvPr>
          <p:cNvSpPr/>
          <p:nvPr/>
        </p:nvSpPr>
        <p:spPr>
          <a:xfrm>
            <a:off x="980478" y="658117"/>
            <a:ext cx="3439663" cy="23744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true or false?</a:t>
            </a:r>
          </a:p>
        </p:txBody>
      </p:sp>
      <p:sp>
        <p:nvSpPr>
          <p:cNvPr id="15" name="Text Box 6">
            <a:extLst>
              <a:ext uri="{FF2B5EF4-FFF2-40B4-BE49-F238E27FC236}">
                <a16:creationId xmlns:a16="http://schemas.microsoft.com/office/drawing/2014/main" id="{7EFA67FD-8702-A849-9878-591E1B7E9BC5}"/>
              </a:ext>
            </a:extLst>
          </p:cNvPr>
          <p:cNvSpPr txBox="1">
            <a:spLocks noChangeArrowheads="1"/>
          </p:cNvSpPr>
          <p:nvPr/>
        </p:nvSpPr>
        <p:spPr bwMode="auto">
          <a:xfrm>
            <a:off x="683461" y="1073568"/>
            <a:ext cx="1118653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30000"/>
              </a:spcBef>
            </a:pPr>
            <a:r>
              <a:rPr lang="en-GB" altLang="en-US" dirty="0">
                <a:solidFill>
                  <a:srgbClr val="414042"/>
                </a:solidFill>
                <a:latin typeface="Comic Sans MS" panose="030F0702030302020204" pitchFamily="66" charset="0"/>
              </a:rPr>
              <a:t>Play this true or false quiz with a partner.</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Take turns to say whether a statement is true or false.</a:t>
            </a:r>
          </a:p>
        </p:txBody>
      </p:sp>
      <p:sp>
        <p:nvSpPr>
          <p:cNvPr id="16" name="Text Box 7">
            <a:extLst>
              <a:ext uri="{FF2B5EF4-FFF2-40B4-BE49-F238E27FC236}">
                <a16:creationId xmlns:a16="http://schemas.microsoft.com/office/drawing/2014/main" id="{1109F2B9-3B07-FC43-B609-DA25EA2C94B9}"/>
              </a:ext>
            </a:extLst>
          </p:cNvPr>
          <p:cNvSpPr txBox="1">
            <a:spLocks noChangeArrowheads="1"/>
          </p:cNvSpPr>
          <p:nvPr/>
        </p:nvSpPr>
        <p:spPr bwMode="auto">
          <a:xfrm>
            <a:off x="1668118" y="1834954"/>
            <a:ext cx="30633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The parrot’s name is Polly.</a:t>
            </a:r>
          </a:p>
        </p:txBody>
      </p:sp>
      <p:sp>
        <p:nvSpPr>
          <p:cNvPr id="20" name="Text Box 8">
            <a:extLst>
              <a:ext uri="{FF2B5EF4-FFF2-40B4-BE49-F238E27FC236}">
                <a16:creationId xmlns:a16="http://schemas.microsoft.com/office/drawing/2014/main" id="{6ACA9AE1-71EE-664D-A97F-4E17CBED7A9C}"/>
              </a:ext>
            </a:extLst>
          </p:cNvPr>
          <p:cNvSpPr txBox="1">
            <a:spLocks noChangeArrowheads="1"/>
          </p:cNvSpPr>
          <p:nvPr/>
        </p:nvSpPr>
        <p:spPr bwMode="auto">
          <a:xfrm>
            <a:off x="1668118" y="2398380"/>
            <a:ext cx="46444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Jasper wears space boots in </a:t>
            </a:r>
            <a:r>
              <a:rPr lang="en-GB" altLang="en-US" dirty="0" err="1">
                <a:solidFill>
                  <a:srgbClr val="0070C0"/>
                </a:solidFill>
                <a:latin typeface="Comic Sans MS" panose="030F0702030302020204" pitchFamily="66" charset="0"/>
                <a:ea typeface="Microsoft YaHei" panose="020B0503020204020204" pitchFamily="34" charset="-122"/>
                <a:cs typeface="Arial" panose="020B0604020202020204" pitchFamily="34" charset="0"/>
              </a:rPr>
              <a:t>Bogna</a:t>
            </a: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 Park.</a:t>
            </a:r>
          </a:p>
        </p:txBody>
      </p:sp>
      <p:sp>
        <p:nvSpPr>
          <p:cNvPr id="21" name="Text Box 9">
            <a:extLst>
              <a:ext uri="{FF2B5EF4-FFF2-40B4-BE49-F238E27FC236}">
                <a16:creationId xmlns:a16="http://schemas.microsoft.com/office/drawing/2014/main" id="{27BCC56E-D98A-414A-BC51-EDE306080D1E}"/>
              </a:ext>
            </a:extLst>
          </p:cNvPr>
          <p:cNvSpPr txBox="1">
            <a:spLocks noChangeArrowheads="1"/>
          </p:cNvSpPr>
          <p:nvPr/>
        </p:nvSpPr>
        <p:spPr bwMode="auto">
          <a:xfrm>
            <a:off x="1696180" y="2961806"/>
            <a:ext cx="58035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Charlie would like to grate moon cheese on his pasta.</a:t>
            </a:r>
          </a:p>
        </p:txBody>
      </p:sp>
      <p:sp>
        <p:nvSpPr>
          <p:cNvPr id="22" name="Text Box 10">
            <a:extLst>
              <a:ext uri="{FF2B5EF4-FFF2-40B4-BE49-F238E27FC236}">
                <a16:creationId xmlns:a16="http://schemas.microsoft.com/office/drawing/2014/main" id="{59389EEC-979D-384C-AB55-120880C72787}"/>
              </a:ext>
            </a:extLst>
          </p:cNvPr>
          <p:cNvSpPr txBox="1">
            <a:spLocks noChangeArrowheads="1"/>
          </p:cNvSpPr>
          <p:nvPr/>
        </p:nvSpPr>
        <p:spPr bwMode="auto">
          <a:xfrm>
            <a:off x="1668117" y="3525232"/>
            <a:ext cx="29439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Jasper lives on the moon.</a:t>
            </a:r>
          </a:p>
        </p:txBody>
      </p:sp>
      <p:sp>
        <p:nvSpPr>
          <p:cNvPr id="23" name="Text Box 11">
            <a:extLst>
              <a:ext uri="{FF2B5EF4-FFF2-40B4-BE49-F238E27FC236}">
                <a16:creationId xmlns:a16="http://schemas.microsoft.com/office/drawing/2014/main" id="{2BB12A3B-B72A-474E-A295-75CBA3983B38}"/>
              </a:ext>
            </a:extLst>
          </p:cNvPr>
          <p:cNvSpPr txBox="1">
            <a:spLocks noChangeArrowheads="1"/>
          </p:cNvSpPr>
          <p:nvPr/>
        </p:nvSpPr>
        <p:spPr bwMode="auto">
          <a:xfrm>
            <a:off x="1668115" y="4088658"/>
            <a:ext cx="33209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The moon is made of cheese.</a:t>
            </a:r>
          </a:p>
        </p:txBody>
      </p:sp>
      <p:sp>
        <p:nvSpPr>
          <p:cNvPr id="24" name="Text Box 12">
            <a:extLst>
              <a:ext uri="{FF2B5EF4-FFF2-40B4-BE49-F238E27FC236}">
                <a16:creationId xmlns:a16="http://schemas.microsoft.com/office/drawing/2014/main" id="{D96821B2-C37E-5D4D-9DCF-1E29C64D6ED0}"/>
              </a:ext>
            </a:extLst>
          </p:cNvPr>
          <p:cNvSpPr txBox="1">
            <a:spLocks noChangeArrowheads="1"/>
          </p:cNvSpPr>
          <p:nvPr/>
        </p:nvSpPr>
        <p:spPr bwMode="auto">
          <a:xfrm>
            <a:off x="1668116" y="4652084"/>
            <a:ext cx="57192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Jasper has heard that the moon is made of cheese.</a:t>
            </a:r>
          </a:p>
        </p:txBody>
      </p:sp>
      <p:sp>
        <p:nvSpPr>
          <p:cNvPr id="25" name="Text Box 13">
            <a:extLst>
              <a:ext uri="{FF2B5EF4-FFF2-40B4-BE49-F238E27FC236}">
                <a16:creationId xmlns:a16="http://schemas.microsoft.com/office/drawing/2014/main" id="{50DFE55E-4A0A-1741-8836-A345707C652A}"/>
              </a:ext>
            </a:extLst>
          </p:cNvPr>
          <p:cNvSpPr txBox="1">
            <a:spLocks noChangeArrowheads="1"/>
          </p:cNvSpPr>
          <p:nvPr/>
        </p:nvSpPr>
        <p:spPr bwMode="auto">
          <a:xfrm>
            <a:off x="1668116" y="5215510"/>
            <a:ext cx="54144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The letter is being written to a rocket scientist.</a:t>
            </a:r>
          </a:p>
        </p:txBody>
      </p:sp>
      <p:sp>
        <p:nvSpPr>
          <p:cNvPr id="26" name="Text Box 14">
            <a:extLst>
              <a:ext uri="{FF2B5EF4-FFF2-40B4-BE49-F238E27FC236}">
                <a16:creationId xmlns:a16="http://schemas.microsoft.com/office/drawing/2014/main" id="{CB92AD59-9681-EC4D-808D-13686DE1ABF1}"/>
              </a:ext>
            </a:extLst>
          </p:cNvPr>
          <p:cNvSpPr txBox="1">
            <a:spLocks noChangeArrowheads="1"/>
          </p:cNvSpPr>
          <p:nvPr/>
        </p:nvSpPr>
        <p:spPr bwMode="auto">
          <a:xfrm>
            <a:off x="1696181" y="5778938"/>
            <a:ext cx="36618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Astronauts walked on the moon.</a:t>
            </a:r>
          </a:p>
        </p:txBody>
      </p:sp>
      <p:sp>
        <p:nvSpPr>
          <p:cNvPr id="27" name="Text Box 16">
            <a:extLst>
              <a:ext uri="{FF2B5EF4-FFF2-40B4-BE49-F238E27FC236}">
                <a16:creationId xmlns:a16="http://schemas.microsoft.com/office/drawing/2014/main" id="{2789994C-4BD8-7D47-9E34-5EC940F4A7B4}"/>
              </a:ext>
            </a:extLst>
          </p:cNvPr>
          <p:cNvSpPr txBox="1">
            <a:spLocks noChangeArrowheads="1"/>
          </p:cNvSpPr>
          <p:nvPr/>
        </p:nvSpPr>
        <p:spPr bwMode="auto">
          <a:xfrm>
            <a:off x="7797759" y="1834954"/>
            <a:ext cx="2227262" cy="369332"/>
          </a:xfrm>
          <a:prstGeom prst="rect">
            <a:avLst/>
          </a:prstGeom>
          <a:solidFill>
            <a:srgbClr val="FFC000"/>
          </a:solidFill>
          <a:ln>
            <a:noFill/>
          </a:ln>
          <a:effectLst/>
        </p:spPr>
        <p:txBody>
          <a:bodyPr>
            <a:spAutoFit/>
          </a:bodyPr>
          <a:lstStyle/>
          <a:p>
            <a:pPr algn="ctr">
              <a:spcBef>
                <a:spcPct val="50000"/>
              </a:spcBef>
            </a:pPr>
            <a:r>
              <a:rPr lang="en-GB" altLang="en-US" dirty="0">
                <a:latin typeface="Comic Sans MS" panose="030F0702030302020204" pitchFamily="66" charset="0"/>
              </a:rPr>
              <a:t>False</a:t>
            </a:r>
          </a:p>
        </p:txBody>
      </p:sp>
      <p:sp>
        <p:nvSpPr>
          <p:cNvPr id="28" name="Text Box 17">
            <a:extLst>
              <a:ext uri="{FF2B5EF4-FFF2-40B4-BE49-F238E27FC236}">
                <a16:creationId xmlns:a16="http://schemas.microsoft.com/office/drawing/2014/main" id="{3475D31A-C127-4546-A022-99E5A696C79C}"/>
              </a:ext>
            </a:extLst>
          </p:cNvPr>
          <p:cNvSpPr txBox="1">
            <a:spLocks noChangeArrowheads="1"/>
          </p:cNvSpPr>
          <p:nvPr/>
        </p:nvSpPr>
        <p:spPr bwMode="auto">
          <a:xfrm>
            <a:off x="7797759" y="2400711"/>
            <a:ext cx="2227262" cy="369332"/>
          </a:xfrm>
          <a:prstGeom prst="rect">
            <a:avLst/>
          </a:prstGeom>
          <a:solidFill>
            <a:srgbClr val="00B0F0"/>
          </a:solidFill>
          <a:ln>
            <a:noFill/>
          </a:ln>
          <a:effectLst/>
        </p:spPr>
        <p:txBody>
          <a:bodyPr>
            <a:spAutoFit/>
          </a:bodyPr>
          <a:lstStyle/>
          <a:p>
            <a:pPr algn="ctr">
              <a:spcBef>
                <a:spcPct val="50000"/>
              </a:spcBef>
            </a:pPr>
            <a:r>
              <a:rPr lang="en-GB" altLang="en-US" dirty="0">
                <a:latin typeface="Comic Sans MS" panose="030F0702030302020204" pitchFamily="66" charset="0"/>
              </a:rPr>
              <a:t>True</a:t>
            </a:r>
          </a:p>
        </p:txBody>
      </p:sp>
      <p:sp>
        <p:nvSpPr>
          <p:cNvPr id="29" name="Text Box 18">
            <a:extLst>
              <a:ext uri="{FF2B5EF4-FFF2-40B4-BE49-F238E27FC236}">
                <a16:creationId xmlns:a16="http://schemas.microsoft.com/office/drawing/2014/main" id="{B1F2D668-B718-8445-8167-B7C76055CD45}"/>
              </a:ext>
            </a:extLst>
          </p:cNvPr>
          <p:cNvSpPr txBox="1">
            <a:spLocks noChangeArrowheads="1"/>
          </p:cNvSpPr>
          <p:nvPr/>
        </p:nvSpPr>
        <p:spPr bwMode="auto">
          <a:xfrm>
            <a:off x="7797759" y="2966468"/>
            <a:ext cx="2227262" cy="369332"/>
          </a:xfrm>
          <a:prstGeom prst="rect">
            <a:avLst/>
          </a:prstGeom>
          <a:solidFill>
            <a:srgbClr val="00B0F0"/>
          </a:solidFill>
          <a:ln>
            <a:noFill/>
          </a:ln>
          <a:effectLst/>
        </p:spPr>
        <p:txBody>
          <a:bodyPr>
            <a:spAutoFit/>
          </a:bodyPr>
          <a:lstStyle/>
          <a:p>
            <a:pPr algn="ctr">
              <a:spcBef>
                <a:spcPct val="50000"/>
              </a:spcBef>
            </a:pPr>
            <a:r>
              <a:rPr lang="en-GB" altLang="en-US" dirty="0">
                <a:latin typeface="Comic Sans MS" panose="030F0702030302020204" pitchFamily="66" charset="0"/>
              </a:rPr>
              <a:t>True</a:t>
            </a:r>
          </a:p>
        </p:txBody>
      </p:sp>
      <p:sp>
        <p:nvSpPr>
          <p:cNvPr id="30" name="Text Box 19">
            <a:extLst>
              <a:ext uri="{FF2B5EF4-FFF2-40B4-BE49-F238E27FC236}">
                <a16:creationId xmlns:a16="http://schemas.microsoft.com/office/drawing/2014/main" id="{6D6E2604-52CC-D447-B419-584A6AF3074A}"/>
              </a:ext>
            </a:extLst>
          </p:cNvPr>
          <p:cNvSpPr txBox="1">
            <a:spLocks noChangeArrowheads="1"/>
          </p:cNvSpPr>
          <p:nvPr/>
        </p:nvSpPr>
        <p:spPr bwMode="auto">
          <a:xfrm>
            <a:off x="7797759" y="3532225"/>
            <a:ext cx="2227262" cy="369332"/>
          </a:xfrm>
          <a:prstGeom prst="rect">
            <a:avLst/>
          </a:prstGeom>
          <a:solidFill>
            <a:srgbClr val="FFC000"/>
          </a:solidFill>
          <a:ln>
            <a:noFill/>
          </a:ln>
          <a:effectLst/>
        </p:spPr>
        <p:txBody>
          <a:bodyPr>
            <a:spAutoFit/>
          </a:bodyPr>
          <a:lstStyle/>
          <a:p>
            <a:pPr algn="ctr">
              <a:spcBef>
                <a:spcPct val="50000"/>
              </a:spcBef>
            </a:pPr>
            <a:r>
              <a:rPr lang="en-GB" altLang="en-US" dirty="0">
                <a:latin typeface="Comic Sans MS" panose="030F0702030302020204" pitchFamily="66" charset="0"/>
              </a:rPr>
              <a:t>False</a:t>
            </a:r>
          </a:p>
        </p:txBody>
      </p:sp>
      <p:sp>
        <p:nvSpPr>
          <p:cNvPr id="31" name="Text Box 20">
            <a:extLst>
              <a:ext uri="{FF2B5EF4-FFF2-40B4-BE49-F238E27FC236}">
                <a16:creationId xmlns:a16="http://schemas.microsoft.com/office/drawing/2014/main" id="{B833B58E-A6BB-3D47-8C35-953A350DB630}"/>
              </a:ext>
            </a:extLst>
          </p:cNvPr>
          <p:cNvSpPr txBox="1">
            <a:spLocks noChangeArrowheads="1"/>
          </p:cNvSpPr>
          <p:nvPr/>
        </p:nvSpPr>
        <p:spPr bwMode="auto">
          <a:xfrm>
            <a:off x="7809335" y="4097982"/>
            <a:ext cx="2227262" cy="369332"/>
          </a:xfrm>
          <a:prstGeom prst="rect">
            <a:avLst/>
          </a:prstGeom>
          <a:solidFill>
            <a:srgbClr val="FFC000"/>
          </a:solidFill>
          <a:ln>
            <a:noFill/>
          </a:ln>
          <a:effectLst/>
        </p:spPr>
        <p:txBody>
          <a:bodyPr>
            <a:spAutoFit/>
          </a:bodyPr>
          <a:lstStyle/>
          <a:p>
            <a:pPr algn="ctr">
              <a:spcBef>
                <a:spcPct val="50000"/>
              </a:spcBef>
            </a:pPr>
            <a:r>
              <a:rPr lang="en-GB" altLang="en-US" dirty="0">
                <a:latin typeface="Comic Sans MS" panose="030F0702030302020204" pitchFamily="66" charset="0"/>
              </a:rPr>
              <a:t>False</a:t>
            </a:r>
          </a:p>
        </p:txBody>
      </p:sp>
      <p:sp>
        <p:nvSpPr>
          <p:cNvPr id="32" name="Text Box 21">
            <a:extLst>
              <a:ext uri="{FF2B5EF4-FFF2-40B4-BE49-F238E27FC236}">
                <a16:creationId xmlns:a16="http://schemas.microsoft.com/office/drawing/2014/main" id="{667760FF-1F4C-D140-AB4B-FC4F1C89EA05}"/>
              </a:ext>
            </a:extLst>
          </p:cNvPr>
          <p:cNvSpPr txBox="1">
            <a:spLocks noChangeArrowheads="1"/>
          </p:cNvSpPr>
          <p:nvPr/>
        </p:nvSpPr>
        <p:spPr bwMode="auto">
          <a:xfrm>
            <a:off x="7797759" y="4663739"/>
            <a:ext cx="2227262" cy="369332"/>
          </a:xfrm>
          <a:prstGeom prst="rect">
            <a:avLst/>
          </a:prstGeom>
          <a:solidFill>
            <a:srgbClr val="00B0F0"/>
          </a:solidFill>
          <a:ln>
            <a:noFill/>
          </a:ln>
          <a:effectLst/>
        </p:spPr>
        <p:txBody>
          <a:bodyPr>
            <a:spAutoFit/>
          </a:bodyPr>
          <a:lstStyle/>
          <a:p>
            <a:pPr algn="ctr">
              <a:spcBef>
                <a:spcPct val="50000"/>
              </a:spcBef>
            </a:pPr>
            <a:r>
              <a:rPr lang="en-GB" altLang="en-US" dirty="0">
                <a:latin typeface="Comic Sans MS" panose="030F0702030302020204" pitchFamily="66" charset="0"/>
              </a:rPr>
              <a:t>True</a:t>
            </a:r>
          </a:p>
        </p:txBody>
      </p:sp>
      <p:sp>
        <p:nvSpPr>
          <p:cNvPr id="33" name="Text Box 22">
            <a:extLst>
              <a:ext uri="{FF2B5EF4-FFF2-40B4-BE49-F238E27FC236}">
                <a16:creationId xmlns:a16="http://schemas.microsoft.com/office/drawing/2014/main" id="{98EBBFF6-137D-3A44-901F-E888224F76D4}"/>
              </a:ext>
            </a:extLst>
          </p:cNvPr>
          <p:cNvSpPr txBox="1">
            <a:spLocks noChangeArrowheads="1"/>
          </p:cNvSpPr>
          <p:nvPr/>
        </p:nvSpPr>
        <p:spPr bwMode="auto">
          <a:xfrm>
            <a:off x="7797759" y="5229496"/>
            <a:ext cx="2227262" cy="369332"/>
          </a:xfrm>
          <a:prstGeom prst="rect">
            <a:avLst/>
          </a:prstGeom>
          <a:solidFill>
            <a:srgbClr val="00B0F0"/>
          </a:solidFill>
          <a:ln>
            <a:noFill/>
          </a:ln>
          <a:effectLst/>
        </p:spPr>
        <p:txBody>
          <a:bodyPr>
            <a:spAutoFit/>
          </a:bodyPr>
          <a:lstStyle/>
          <a:p>
            <a:pPr algn="ctr">
              <a:spcBef>
                <a:spcPct val="50000"/>
              </a:spcBef>
            </a:pPr>
            <a:r>
              <a:rPr lang="en-GB" altLang="en-US" dirty="0">
                <a:latin typeface="Comic Sans MS" panose="030F0702030302020204" pitchFamily="66" charset="0"/>
              </a:rPr>
              <a:t>True</a:t>
            </a:r>
          </a:p>
        </p:txBody>
      </p:sp>
      <p:sp>
        <p:nvSpPr>
          <p:cNvPr id="34" name="Text Box 23">
            <a:extLst>
              <a:ext uri="{FF2B5EF4-FFF2-40B4-BE49-F238E27FC236}">
                <a16:creationId xmlns:a16="http://schemas.microsoft.com/office/drawing/2014/main" id="{34FCFD99-840D-174C-94F5-F82FE315ADF8}"/>
              </a:ext>
            </a:extLst>
          </p:cNvPr>
          <p:cNvSpPr txBox="1">
            <a:spLocks noChangeArrowheads="1"/>
          </p:cNvSpPr>
          <p:nvPr/>
        </p:nvSpPr>
        <p:spPr bwMode="auto">
          <a:xfrm>
            <a:off x="7797759" y="5795250"/>
            <a:ext cx="2227262" cy="369332"/>
          </a:xfrm>
          <a:prstGeom prst="rect">
            <a:avLst/>
          </a:prstGeom>
          <a:solidFill>
            <a:srgbClr val="00B0F0"/>
          </a:solidFill>
          <a:ln>
            <a:noFill/>
          </a:ln>
          <a:effectLst/>
        </p:spPr>
        <p:txBody>
          <a:bodyPr>
            <a:spAutoFit/>
          </a:bodyPr>
          <a:lstStyle/>
          <a:p>
            <a:pPr algn="ctr">
              <a:spcBef>
                <a:spcPct val="50000"/>
              </a:spcBef>
            </a:pPr>
            <a:r>
              <a:rPr lang="en-GB" altLang="en-US" dirty="0">
                <a:latin typeface="Comic Sans MS" panose="030F0702030302020204" pitchFamily="66" charset="0"/>
              </a:rPr>
              <a:t>True</a:t>
            </a:r>
          </a:p>
        </p:txBody>
      </p:sp>
    </p:spTree>
    <p:extLst>
      <p:ext uri="{BB962C8B-B14F-4D97-AF65-F5344CB8AC3E}">
        <p14:creationId xmlns:p14="http://schemas.microsoft.com/office/powerpoint/2010/main" val="973567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the book</a:t>
            </a:r>
          </a:p>
        </p:txBody>
      </p:sp>
      <p:sp>
        <p:nvSpPr>
          <p:cNvPr id="8" name="Rectangle 4">
            <a:extLst>
              <a:ext uri="{FF2B5EF4-FFF2-40B4-BE49-F238E27FC236}">
                <a16:creationId xmlns:a16="http://schemas.microsoft.com/office/drawing/2014/main" id="{837B14B2-888E-0548-B4F3-42C36E8DC87C}"/>
              </a:ext>
            </a:extLst>
          </p:cNvPr>
          <p:cNvSpPr>
            <a:spLocks noChangeArrowheads="1"/>
          </p:cNvSpPr>
          <p:nvPr/>
        </p:nvSpPr>
        <p:spPr bwMode="auto">
          <a:xfrm>
            <a:off x="863184" y="1991515"/>
            <a:ext cx="420401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414042"/>
                </a:solidFill>
                <a:latin typeface="Comic Sans MS" panose="030F0702030302020204" pitchFamily="66" charset="0"/>
              </a:rPr>
              <a:t>Read the first reply from Dr Isabella Starr, a rocket scientist.</a:t>
            </a:r>
          </a:p>
          <a:p>
            <a:r>
              <a:rPr lang="en-GB" altLang="en-US" dirty="0">
                <a:solidFill>
                  <a:srgbClr val="414042"/>
                </a:solidFill>
                <a:latin typeface="Comic Sans MS" panose="030F0702030302020204" pitchFamily="66" charset="0"/>
              </a:rPr>
              <a:t>Look out for new words you have been introduced to.</a:t>
            </a:r>
          </a:p>
        </p:txBody>
      </p:sp>
      <p:sp>
        <p:nvSpPr>
          <p:cNvPr id="15" name="Text Box 6">
            <a:extLst>
              <a:ext uri="{FF2B5EF4-FFF2-40B4-BE49-F238E27FC236}">
                <a16:creationId xmlns:a16="http://schemas.microsoft.com/office/drawing/2014/main" id="{6A9A1A83-23FF-C24F-911F-A9ECEC285CC0}"/>
              </a:ext>
            </a:extLst>
          </p:cNvPr>
          <p:cNvSpPr txBox="1">
            <a:spLocks noChangeArrowheads="1"/>
          </p:cNvSpPr>
          <p:nvPr/>
        </p:nvSpPr>
        <p:spPr bwMode="auto">
          <a:xfrm>
            <a:off x="6007768" y="1443573"/>
            <a:ext cx="4957010" cy="4451684"/>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700" dirty="0">
                <a:solidFill>
                  <a:srgbClr val="414042"/>
                </a:solidFill>
                <a:latin typeface="Comic Sans MS" panose="030F0702030302020204" pitchFamily="66" charset="0"/>
              </a:rPr>
              <a:t>Dear Charlie Tanner,</a:t>
            </a:r>
          </a:p>
          <a:p>
            <a:pPr>
              <a:spcBef>
                <a:spcPts val="1500"/>
              </a:spcBef>
            </a:pPr>
            <a:r>
              <a:rPr lang="en-GB" altLang="en-US" sz="1700" dirty="0">
                <a:solidFill>
                  <a:srgbClr val="414042"/>
                </a:solidFill>
                <a:latin typeface="Comic Sans MS" panose="030F0702030302020204" pitchFamily="66" charset="0"/>
              </a:rPr>
              <a:t>Thank you for asking whether the astronauts on the Apollo 11 mission found the moon was made of cheese.</a:t>
            </a:r>
          </a:p>
          <a:p>
            <a:pPr>
              <a:spcBef>
                <a:spcPts val="1500"/>
              </a:spcBef>
            </a:pPr>
            <a:r>
              <a:rPr lang="en-GB" altLang="en-US" sz="1700" dirty="0">
                <a:solidFill>
                  <a:srgbClr val="414042"/>
                </a:solidFill>
                <a:latin typeface="Comic Sans MS" panose="030F0702030302020204" pitchFamily="66" charset="0"/>
              </a:rPr>
              <a:t>They found, in fact, that the moon was made of rock. Much work was done before they</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left earth so they could be certain of a safe moon landing.</a:t>
            </a:r>
          </a:p>
          <a:p>
            <a:pPr>
              <a:spcBef>
                <a:spcPts val="1500"/>
              </a:spcBef>
            </a:pPr>
            <a:r>
              <a:rPr lang="en-GB" altLang="en-US" sz="1700" dirty="0">
                <a:solidFill>
                  <a:srgbClr val="414042"/>
                </a:solidFill>
                <a:latin typeface="Comic Sans MS" panose="030F0702030302020204" pitchFamily="66" charset="0"/>
              </a:rPr>
              <a:t>It would not have been advisable to land on cheese, especially if the moon was made of soft cheese!</a:t>
            </a:r>
          </a:p>
          <a:p>
            <a:pPr>
              <a:spcBef>
                <a:spcPts val="1500"/>
              </a:spcBef>
            </a:pPr>
            <a:r>
              <a:rPr lang="en-GB" altLang="en-US" sz="1700" dirty="0">
                <a:solidFill>
                  <a:srgbClr val="414042"/>
                </a:solidFill>
                <a:latin typeface="Comic Sans MS" panose="030F0702030302020204" pitchFamily="66" charset="0"/>
              </a:rPr>
              <a:t>Pieces of ‘goodwill rock’ were given to the nations of the world by the President</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of America.</a:t>
            </a:r>
          </a:p>
        </p:txBody>
      </p:sp>
      <p:sp>
        <p:nvSpPr>
          <p:cNvPr id="2" name="Rectangle 1">
            <a:extLst>
              <a:ext uri="{FF2B5EF4-FFF2-40B4-BE49-F238E27FC236}">
                <a16:creationId xmlns:a16="http://schemas.microsoft.com/office/drawing/2014/main" id="{7442ADBB-F652-C848-9AFF-7293DF4614B0}"/>
              </a:ext>
            </a:extLst>
          </p:cNvPr>
          <p:cNvSpPr/>
          <p:nvPr/>
        </p:nvSpPr>
        <p:spPr>
          <a:xfrm>
            <a:off x="5598695" y="1227221"/>
            <a:ext cx="5561677" cy="4884388"/>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5">
            <a:extLst>
              <a:ext uri="{FF2B5EF4-FFF2-40B4-BE49-F238E27FC236}">
                <a16:creationId xmlns:a16="http://schemas.microsoft.com/office/drawing/2014/main" id="{2B1414CC-7B98-A54E-9001-31E0A17A3126}"/>
              </a:ext>
            </a:extLst>
          </p:cNvPr>
          <p:cNvSpPr txBox="1">
            <a:spLocks noChangeArrowheads="1"/>
          </p:cNvSpPr>
          <p:nvPr/>
        </p:nvSpPr>
        <p:spPr bwMode="auto">
          <a:xfrm>
            <a:off x="861136" y="3581736"/>
            <a:ext cx="4106983"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1800" dirty="0">
                <a:solidFill>
                  <a:srgbClr val="414042"/>
                </a:solidFill>
              </a:rPr>
              <a:t>Talk to your partner for one minute.</a:t>
            </a:r>
          </a:p>
          <a:p>
            <a:pPr eaLnBrk="1" hangingPunct="1">
              <a:spcBef>
                <a:spcPts val="1500"/>
              </a:spcBef>
            </a:pPr>
            <a:r>
              <a:rPr lang="en-GB" altLang="en-US" sz="1800" dirty="0">
                <a:solidFill>
                  <a:srgbClr val="414042"/>
                </a:solidFill>
              </a:rPr>
              <a:t>How is this writing different to the first letter you read?</a:t>
            </a:r>
          </a:p>
          <a:p>
            <a:pPr eaLnBrk="1" hangingPunct="1">
              <a:spcBef>
                <a:spcPts val="1500"/>
              </a:spcBef>
            </a:pPr>
            <a:r>
              <a:rPr lang="en-GB" altLang="en-US" sz="1800" dirty="0">
                <a:solidFill>
                  <a:srgbClr val="414042"/>
                </a:solidFill>
              </a:rPr>
              <a:t>What clues does it give you about the writer?</a:t>
            </a:r>
          </a:p>
        </p:txBody>
      </p:sp>
    </p:spTree>
    <p:extLst>
      <p:ext uri="{BB962C8B-B14F-4D97-AF65-F5344CB8AC3E}">
        <p14:creationId xmlns:p14="http://schemas.microsoft.com/office/powerpoint/2010/main" val="37375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the book</a:t>
            </a:r>
          </a:p>
        </p:txBody>
      </p:sp>
      <p:sp>
        <p:nvSpPr>
          <p:cNvPr id="8" name="Rectangle 4">
            <a:extLst>
              <a:ext uri="{FF2B5EF4-FFF2-40B4-BE49-F238E27FC236}">
                <a16:creationId xmlns:a16="http://schemas.microsoft.com/office/drawing/2014/main" id="{837B14B2-888E-0548-B4F3-42C36E8DC87C}"/>
              </a:ext>
            </a:extLst>
          </p:cNvPr>
          <p:cNvSpPr>
            <a:spLocks noChangeArrowheads="1"/>
          </p:cNvSpPr>
          <p:nvPr/>
        </p:nvSpPr>
        <p:spPr bwMode="auto">
          <a:xfrm>
            <a:off x="863184" y="1991515"/>
            <a:ext cx="4204017" cy="213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dirty="0">
                <a:solidFill>
                  <a:srgbClr val="414042"/>
                </a:solidFill>
                <a:latin typeface="Comic Sans MS" panose="030F0702030302020204" pitchFamily="66" charset="0"/>
              </a:rPr>
              <a:t>Find clues in the text that tell you what kind of character Jasper is and create a role on the wall.</a:t>
            </a:r>
          </a:p>
          <a:p>
            <a:pPr>
              <a:spcBef>
                <a:spcPts val="1500"/>
              </a:spcBef>
            </a:pPr>
            <a:r>
              <a:rPr lang="en-GB" altLang="en-US" dirty="0">
                <a:solidFill>
                  <a:srgbClr val="414042"/>
                </a:solidFill>
                <a:latin typeface="Comic Sans MS" panose="030F0702030302020204" pitchFamily="66" charset="0"/>
              </a:rPr>
              <a:t>What are his likes and dislikes?</a:t>
            </a:r>
          </a:p>
          <a:p>
            <a:pPr>
              <a:spcBef>
                <a:spcPts val="1500"/>
              </a:spcBef>
            </a:pPr>
            <a:r>
              <a:rPr lang="en-GB" altLang="en-US" dirty="0">
                <a:solidFill>
                  <a:srgbClr val="414042"/>
                </a:solidFill>
                <a:latin typeface="Comic Sans MS" panose="030F0702030302020204" pitchFamily="66" charset="0"/>
              </a:rPr>
              <a:t>Look at the text to help you give a reason for your ideas.</a:t>
            </a:r>
          </a:p>
        </p:txBody>
      </p:sp>
      <p:sp>
        <p:nvSpPr>
          <p:cNvPr id="15" name="Text Box 6">
            <a:extLst>
              <a:ext uri="{FF2B5EF4-FFF2-40B4-BE49-F238E27FC236}">
                <a16:creationId xmlns:a16="http://schemas.microsoft.com/office/drawing/2014/main" id="{6A9A1A83-23FF-C24F-911F-A9ECEC285CC0}"/>
              </a:ext>
            </a:extLst>
          </p:cNvPr>
          <p:cNvSpPr txBox="1">
            <a:spLocks noChangeArrowheads="1"/>
          </p:cNvSpPr>
          <p:nvPr/>
        </p:nvSpPr>
        <p:spPr bwMode="auto">
          <a:xfrm>
            <a:off x="6007768" y="1443573"/>
            <a:ext cx="4957010" cy="4451684"/>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500"/>
              </a:spcBef>
            </a:pPr>
            <a:r>
              <a:rPr lang="en-GB" altLang="en-US" sz="1700" dirty="0">
                <a:solidFill>
                  <a:srgbClr val="414042"/>
                </a:solidFill>
                <a:latin typeface="Comic Sans MS" panose="030F0702030302020204" pitchFamily="66" charset="0"/>
              </a:rPr>
              <a:t>Dear Isabella,</a:t>
            </a:r>
          </a:p>
          <a:p>
            <a:pPr>
              <a:spcBef>
                <a:spcPts val="1500"/>
              </a:spcBef>
            </a:pPr>
            <a:r>
              <a:rPr lang="en-GB" altLang="en-US" sz="1700" dirty="0">
                <a:solidFill>
                  <a:srgbClr val="414042"/>
                </a:solidFill>
                <a:latin typeface="Comic Sans MS" panose="030F0702030302020204" pitchFamily="66" charset="0"/>
              </a:rPr>
              <a:t>WOW! We would love to have received a piece of ‘goodwill moon rock’ in the post! We have another question, well, Jasper does… did the astronauts eat hotdogs?</a:t>
            </a:r>
          </a:p>
          <a:p>
            <a:pPr>
              <a:spcBef>
                <a:spcPts val="1500"/>
              </a:spcBef>
            </a:pPr>
            <a:r>
              <a:rPr lang="en-GB" altLang="en-US" sz="1700" dirty="0">
                <a:solidFill>
                  <a:srgbClr val="414042"/>
                </a:solidFill>
                <a:latin typeface="Comic Sans MS" panose="030F0702030302020204" pitchFamily="66" charset="0"/>
              </a:rPr>
              <a:t>Hotdogs are Jasper’s favourite food, only he doesn’t like tomato sauce, but I do. He doesn’t like onions either because he says they make his breath smell! He has read somewhere that the astronauts ate hotdogs.</a:t>
            </a:r>
          </a:p>
          <a:p>
            <a:pPr>
              <a:spcBef>
                <a:spcPts val="1500"/>
              </a:spcBef>
            </a:pPr>
            <a:r>
              <a:rPr lang="en-GB" altLang="en-US" sz="1700" dirty="0">
                <a:solidFill>
                  <a:srgbClr val="414042"/>
                </a:solidFill>
                <a:latin typeface="Comic Sans MS" panose="030F0702030302020204" pitchFamily="66" charset="0"/>
              </a:rPr>
              <a:t>Jasper wants to know is sausages cooked in space fly about the rocket and if they are difficult to catch? He seems to find the thought of a flying sausage funny.</a:t>
            </a:r>
          </a:p>
        </p:txBody>
      </p:sp>
      <p:sp>
        <p:nvSpPr>
          <p:cNvPr id="2" name="Rectangle 1">
            <a:extLst>
              <a:ext uri="{FF2B5EF4-FFF2-40B4-BE49-F238E27FC236}">
                <a16:creationId xmlns:a16="http://schemas.microsoft.com/office/drawing/2014/main" id="{7442ADBB-F652-C848-9AFF-7293DF4614B0}"/>
              </a:ext>
            </a:extLst>
          </p:cNvPr>
          <p:cNvSpPr/>
          <p:nvPr/>
        </p:nvSpPr>
        <p:spPr>
          <a:xfrm>
            <a:off x="5598695" y="1227221"/>
            <a:ext cx="5561677" cy="4884388"/>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9145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4995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role on the wall</a:t>
            </a:r>
          </a:p>
        </p:txBody>
      </p:sp>
      <p:grpSp>
        <p:nvGrpSpPr>
          <p:cNvPr id="6" name="Group 19">
            <a:extLst>
              <a:ext uri="{FF2B5EF4-FFF2-40B4-BE49-F238E27FC236}">
                <a16:creationId xmlns:a16="http://schemas.microsoft.com/office/drawing/2014/main" id="{D7C8E5AD-95A5-9D4F-B4A0-DCD007E33E40}"/>
              </a:ext>
            </a:extLst>
          </p:cNvPr>
          <p:cNvGrpSpPr>
            <a:grpSpLocks/>
          </p:cNvGrpSpPr>
          <p:nvPr/>
        </p:nvGrpSpPr>
        <p:grpSpPr bwMode="auto">
          <a:xfrm>
            <a:off x="3054286" y="1155301"/>
            <a:ext cx="5580667" cy="4978396"/>
            <a:chOff x="1479" y="493"/>
            <a:chExt cx="3937" cy="3668"/>
          </a:xfrm>
        </p:grpSpPr>
        <p:sp>
          <p:nvSpPr>
            <p:cNvPr id="7" name="Freeform 6">
              <a:extLst>
                <a:ext uri="{FF2B5EF4-FFF2-40B4-BE49-F238E27FC236}">
                  <a16:creationId xmlns:a16="http://schemas.microsoft.com/office/drawing/2014/main" id="{E6A171FE-004C-6246-A08F-9035595DD490}"/>
                </a:ext>
              </a:extLst>
            </p:cNvPr>
            <p:cNvSpPr>
              <a:spLocks/>
            </p:cNvSpPr>
            <p:nvPr/>
          </p:nvSpPr>
          <p:spPr bwMode="auto">
            <a:xfrm>
              <a:off x="1479" y="493"/>
              <a:ext cx="3937" cy="3668"/>
            </a:xfrm>
            <a:custGeom>
              <a:avLst/>
              <a:gdLst>
                <a:gd name="T0" fmla="*/ 324 w 2961"/>
                <a:gd name="T1" fmla="*/ 791 h 2903"/>
                <a:gd name="T2" fmla="*/ 702 w 2961"/>
                <a:gd name="T3" fmla="*/ 234 h 2903"/>
                <a:gd name="T4" fmla="*/ 1460 w 2961"/>
                <a:gd name="T5" fmla="*/ 380 h 2903"/>
                <a:gd name="T6" fmla="*/ 1541 w 2961"/>
                <a:gd name="T7" fmla="*/ 106 h 2903"/>
                <a:gd name="T8" fmla="*/ 1639 w 2961"/>
                <a:gd name="T9" fmla="*/ 166 h 2903"/>
                <a:gd name="T10" fmla="*/ 1828 w 2961"/>
                <a:gd name="T11" fmla="*/ 260 h 2903"/>
                <a:gd name="T12" fmla="*/ 2072 w 2961"/>
                <a:gd name="T13" fmla="*/ 680 h 2903"/>
                <a:gd name="T14" fmla="*/ 2639 w 2961"/>
                <a:gd name="T15" fmla="*/ 414 h 2903"/>
                <a:gd name="T16" fmla="*/ 3243 w 2961"/>
                <a:gd name="T17" fmla="*/ 850 h 2903"/>
                <a:gd name="T18" fmla="*/ 3441 w 2961"/>
                <a:gd name="T19" fmla="*/ 1339 h 2903"/>
                <a:gd name="T20" fmla="*/ 3171 w 2961"/>
                <a:gd name="T21" fmla="*/ 1227 h 2903"/>
                <a:gd name="T22" fmla="*/ 2892 w 2961"/>
                <a:gd name="T23" fmla="*/ 997 h 2903"/>
                <a:gd name="T24" fmla="*/ 2667 w 2961"/>
                <a:gd name="T25" fmla="*/ 997 h 2903"/>
                <a:gd name="T26" fmla="*/ 2090 w 2961"/>
                <a:gd name="T27" fmla="*/ 1133 h 2903"/>
                <a:gd name="T28" fmla="*/ 2315 w 2961"/>
                <a:gd name="T29" fmla="*/ 1621 h 2903"/>
                <a:gd name="T30" fmla="*/ 2883 w 2961"/>
                <a:gd name="T31" fmla="*/ 1766 h 2903"/>
                <a:gd name="T32" fmla="*/ 3297 w 2961"/>
                <a:gd name="T33" fmla="*/ 2049 h 2903"/>
                <a:gd name="T34" fmla="*/ 3667 w 2961"/>
                <a:gd name="T35" fmla="*/ 2375 h 2903"/>
                <a:gd name="T36" fmla="*/ 3469 w 2961"/>
                <a:gd name="T37" fmla="*/ 1955 h 2903"/>
                <a:gd name="T38" fmla="*/ 3262 w 2961"/>
                <a:gd name="T39" fmla="*/ 1759 h 2903"/>
                <a:gd name="T40" fmla="*/ 3118 w 2961"/>
                <a:gd name="T41" fmla="*/ 1664 h 2903"/>
                <a:gd name="T42" fmla="*/ 2973 w 2961"/>
                <a:gd name="T43" fmla="*/ 1605 h 2903"/>
                <a:gd name="T44" fmla="*/ 2703 w 2961"/>
                <a:gd name="T45" fmla="*/ 1544 h 2903"/>
                <a:gd name="T46" fmla="*/ 2415 w 2961"/>
                <a:gd name="T47" fmla="*/ 1288 h 2903"/>
                <a:gd name="T48" fmla="*/ 2856 w 2961"/>
                <a:gd name="T49" fmla="*/ 1322 h 2903"/>
                <a:gd name="T50" fmla="*/ 3216 w 2961"/>
                <a:gd name="T51" fmla="*/ 1381 h 2903"/>
                <a:gd name="T52" fmla="*/ 3522 w 2961"/>
                <a:gd name="T53" fmla="*/ 1442 h 2903"/>
                <a:gd name="T54" fmla="*/ 3684 w 2961"/>
                <a:gd name="T55" fmla="*/ 1535 h 2903"/>
                <a:gd name="T56" fmla="*/ 3865 w 2961"/>
                <a:gd name="T57" fmla="*/ 1775 h 2903"/>
                <a:gd name="T58" fmla="*/ 3884 w 2961"/>
                <a:gd name="T59" fmla="*/ 2880 h 2903"/>
                <a:gd name="T60" fmla="*/ 3369 w 2961"/>
                <a:gd name="T61" fmla="*/ 3573 h 2903"/>
                <a:gd name="T62" fmla="*/ 3009 w 2961"/>
                <a:gd name="T63" fmla="*/ 3607 h 2903"/>
                <a:gd name="T64" fmla="*/ 2856 w 2961"/>
                <a:gd name="T65" fmla="*/ 3530 h 2903"/>
                <a:gd name="T66" fmla="*/ 2675 w 2961"/>
                <a:gd name="T67" fmla="*/ 3539 h 2903"/>
                <a:gd name="T68" fmla="*/ 2586 w 2961"/>
                <a:gd name="T69" fmla="*/ 3514 h 2903"/>
                <a:gd name="T70" fmla="*/ 2739 w 2961"/>
                <a:gd name="T71" fmla="*/ 3360 h 2903"/>
                <a:gd name="T72" fmla="*/ 2577 w 2961"/>
                <a:gd name="T73" fmla="*/ 3197 h 2903"/>
                <a:gd name="T74" fmla="*/ 2441 w 2961"/>
                <a:gd name="T75" fmla="*/ 3557 h 2903"/>
                <a:gd name="T76" fmla="*/ 2315 w 2961"/>
                <a:gd name="T77" fmla="*/ 3582 h 2903"/>
                <a:gd name="T78" fmla="*/ 2369 w 2961"/>
                <a:gd name="T79" fmla="*/ 3351 h 2903"/>
                <a:gd name="T80" fmla="*/ 2207 w 2961"/>
                <a:gd name="T81" fmla="*/ 2974 h 2903"/>
                <a:gd name="T82" fmla="*/ 2045 w 2961"/>
                <a:gd name="T83" fmla="*/ 2641 h 2903"/>
                <a:gd name="T84" fmla="*/ 1883 w 2961"/>
                <a:gd name="T85" fmla="*/ 1990 h 2903"/>
                <a:gd name="T86" fmla="*/ 1703 w 2961"/>
                <a:gd name="T87" fmla="*/ 2041 h 2903"/>
                <a:gd name="T88" fmla="*/ 1288 w 2961"/>
                <a:gd name="T89" fmla="*/ 2032 h 2903"/>
                <a:gd name="T90" fmla="*/ 964 w 2961"/>
                <a:gd name="T91" fmla="*/ 1964 h 2903"/>
                <a:gd name="T92" fmla="*/ 874 w 2961"/>
                <a:gd name="T93" fmla="*/ 1809 h 2903"/>
                <a:gd name="T94" fmla="*/ 945 w 2961"/>
                <a:gd name="T95" fmla="*/ 1528 h 2903"/>
                <a:gd name="T96" fmla="*/ 1225 w 2961"/>
                <a:gd name="T97" fmla="*/ 1296 h 2903"/>
                <a:gd name="T98" fmla="*/ 1171 w 2961"/>
                <a:gd name="T99" fmla="*/ 850 h 2903"/>
                <a:gd name="T100" fmla="*/ 909 w 2961"/>
                <a:gd name="T101" fmla="*/ 730 h 2903"/>
                <a:gd name="T102" fmla="*/ 378 w 2961"/>
                <a:gd name="T103" fmla="*/ 954 h 2903"/>
                <a:gd name="T104" fmla="*/ 0 w 2961"/>
                <a:gd name="T105" fmla="*/ 800 h 29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961" h="2903">
                  <a:moveTo>
                    <a:pt x="0" y="633"/>
                  </a:moveTo>
                  <a:cubicBezTo>
                    <a:pt x="40" y="642"/>
                    <a:pt x="19" y="636"/>
                    <a:pt x="68" y="653"/>
                  </a:cubicBezTo>
                  <a:cubicBezTo>
                    <a:pt x="75" y="655"/>
                    <a:pt x="88" y="660"/>
                    <a:pt x="88" y="660"/>
                  </a:cubicBezTo>
                  <a:cubicBezTo>
                    <a:pt x="144" y="654"/>
                    <a:pt x="191" y="644"/>
                    <a:pt x="244" y="626"/>
                  </a:cubicBezTo>
                  <a:cubicBezTo>
                    <a:pt x="266" y="610"/>
                    <a:pt x="305" y="572"/>
                    <a:pt x="305" y="572"/>
                  </a:cubicBezTo>
                  <a:cubicBezTo>
                    <a:pt x="325" y="513"/>
                    <a:pt x="337" y="440"/>
                    <a:pt x="373" y="389"/>
                  </a:cubicBezTo>
                  <a:cubicBezTo>
                    <a:pt x="383" y="354"/>
                    <a:pt x="422" y="272"/>
                    <a:pt x="447" y="246"/>
                  </a:cubicBezTo>
                  <a:cubicBezTo>
                    <a:pt x="468" y="224"/>
                    <a:pt x="503" y="202"/>
                    <a:pt x="528" y="185"/>
                  </a:cubicBezTo>
                  <a:cubicBezTo>
                    <a:pt x="558" y="164"/>
                    <a:pt x="637" y="156"/>
                    <a:pt x="671" y="152"/>
                  </a:cubicBezTo>
                  <a:cubicBezTo>
                    <a:pt x="743" y="133"/>
                    <a:pt x="805" y="179"/>
                    <a:pt x="867" y="206"/>
                  </a:cubicBezTo>
                  <a:cubicBezTo>
                    <a:pt x="893" y="218"/>
                    <a:pt x="909" y="218"/>
                    <a:pt x="935" y="226"/>
                  </a:cubicBezTo>
                  <a:cubicBezTo>
                    <a:pt x="991" y="243"/>
                    <a:pt x="1050" y="269"/>
                    <a:pt x="1098" y="301"/>
                  </a:cubicBezTo>
                  <a:cubicBezTo>
                    <a:pt x="1100" y="308"/>
                    <a:pt x="1102" y="314"/>
                    <a:pt x="1104" y="321"/>
                  </a:cubicBezTo>
                  <a:cubicBezTo>
                    <a:pt x="1106" y="328"/>
                    <a:pt x="1108" y="347"/>
                    <a:pt x="1111" y="341"/>
                  </a:cubicBezTo>
                  <a:cubicBezTo>
                    <a:pt x="1120" y="320"/>
                    <a:pt x="1125" y="273"/>
                    <a:pt x="1125" y="273"/>
                  </a:cubicBezTo>
                  <a:cubicBezTo>
                    <a:pt x="1129" y="206"/>
                    <a:pt x="1120" y="140"/>
                    <a:pt x="1159" y="84"/>
                  </a:cubicBezTo>
                  <a:cubicBezTo>
                    <a:pt x="1167" y="55"/>
                    <a:pt x="1170" y="45"/>
                    <a:pt x="1193" y="23"/>
                  </a:cubicBezTo>
                  <a:cubicBezTo>
                    <a:pt x="1195" y="16"/>
                    <a:pt x="1192" y="0"/>
                    <a:pt x="1199" y="2"/>
                  </a:cubicBezTo>
                  <a:cubicBezTo>
                    <a:pt x="1209" y="5"/>
                    <a:pt x="1210" y="20"/>
                    <a:pt x="1213" y="30"/>
                  </a:cubicBezTo>
                  <a:cubicBezTo>
                    <a:pt x="1222" y="64"/>
                    <a:pt x="1221" y="98"/>
                    <a:pt x="1233" y="131"/>
                  </a:cubicBezTo>
                  <a:cubicBezTo>
                    <a:pt x="1259" y="122"/>
                    <a:pt x="1261" y="106"/>
                    <a:pt x="1287" y="97"/>
                  </a:cubicBezTo>
                  <a:cubicBezTo>
                    <a:pt x="1299" y="132"/>
                    <a:pt x="1296" y="171"/>
                    <a:pt x="1328" y="192"/>
                  </a:cubicBezTo>
                  <a:cubicBezTo>
                    <a:pt x="1333" y="185"/>
                    <a:pt x="1334" y="174"/>
                    <a:pt x="1342" y="172"/>
                  </a:cubicBezTo>
                  <a:cubicBezTo>
                    <a:pt x="1357" y="169"/>
                    <a:pt x="1371" y="199"/>
                    <a:pt x="1375" y="206"/>
                  </a:cubicBezTo>
                  <a:cubicBezTo>
                    <a:pt x="1384" y="220"/>
                    <a:pt x="1403" y="246"/>
                    <a:pt x="1403" y="246"/>
                  </a:cubicBezTo>
                  <a:cubicBezTo>
                    <a:pt x="1466" y="227"/>
                    <a:pt x="1445" y="255"/>
                    <a:pt x="1464" y="294"/>
                  </a:cubicBezTo>
                  <a:cubicBezTo>
                    <a:pt x="1493" y="354"/>
                    <a:pt x="1517" y="413"/>
                    <a:pt x="1538" y="477"/>
                  </a:cubicBezTo>
                  <a:cubicBezTo>
                    <a:pt x="1541" y="487"/>
                    <a:pt x="1550" y="529"/>
                    <a:pt x="1558" y="538"/>
                  </a:cubicBezTo>
                  <a:cubicBezTo>
                    <a:pt x="1563" y="543"/>
                    <a:pt x="1572" y="543"/>
                    <a:pt x="1579" y="545"/>
                  </a:cubicBezTo>
                  <a:cubicBezTo>
                    <a:pt x="1635" y="525"/>
                    <a:pt x="1667" y="466"/>
                    <a:pt x="1721" y="450"/>
                  </a:cubicBezTo>
                  <a:cubicBezTo>
                    <a:pt x="1754" y="427"/>
                    <a:pt x="1783" y="380"/>
                    <a:pt x="1823" y="368"/>
                  </a:cubicBezTo>
                  <a:cubicBezTo>
                    <a:pt x="1881" y="351"/>
                    <a:pt x="1925" y="335"/>
                    <a:pt x="1985" y="328"/>
                  </a:cubicBezTo>
                  <a:cubicBezTo>
                    <a:pt x="2094" y="332"/>
                    <a:pt x="2181" y="310"/>
                    <a:pt x="2256" y="389"/>
                  </a:cubicBezTo>
                  <a:cubicBezTo>
                    <a:pt x="2269" y="427"/>
                    <a:pt x="2306" y="458"/>
                    <a:pt x="2331" y="490"/>
                  </a:cubicBezTo>
                  <a:cubicBezTo>
                    <a:pt x="2361" y="528"/>
                    <a:pt x="2392" y="572"/>
                    <a:pt x="2419" y="612"/>
                  </a:cubicBezTo>
                  <a:cubicBezTo>
                    <a:pt x="2441" y="645"/>
                    <a:pt x="2426" y="646"/>
                    <a:pt x="2439" y="673"/>
                  </a:cubicBezTo>
                  <a:cubicBezTo>
                    <a:pt x="2470" y="737"/>
                    <a:pt x="2481" y="817"/>
                    <a:pt x="2521" y="877"/>
                  </a:cubicBezTo>
                  <a:cubicBezTo>
                    <a:pt x="2530" y="907"/>
                    <a:pt x="2537" y="933"/>
                    <a:pt x="2555" y="958"/>
                  </a:cubicBezTo>
                  <a:cubicBezTo>
                    <a:pt x="2566" y="996"/>
                    <a:pt x="2587" y="1033"/>
                    <a:pt x="2609" y="1066"/>
                  </a:cubicBezTo>
                  <a:cubicBezTo>
                    <a:pt x="2613" y="1072"/>
                    <a:pt x="2595" y="1062"/>
                    <a:pt x="2588" y="1060"/>
                  </a:cubicBezTo>
                  <a:cubicBezTo>
                    <a:pt x="2522" y="1039"/>
                    <a:pt x="2618" y="1070"/>
                    <a:pt x="2548" y="1039"/>
                  </a:cubicBezTo>
                  <a:cubicBezTo>
                    <a:pt x="2522" y="1027"/>
                    <a:pt x="2494" y="1021"/>
                    <a:pt x="2467" y="1012"/>
                  </a:cubicBezTo>
                  <a:cubicBezTo>
                    <a:pt x="2453" y="1007"/>
                    <a:pt x="2426" y="999"/>
                    <a:pt x="2426" y="999"/>
                  </a:cubicBezTo>
                  <a:cubicBezTo>
                    <a:pt x="2412" y="990"/>
                    <a:pt x="2394" y="985"/>
                    <a:pt x="2385" y="971"/>
                  </a:cubicBezTo>
                  <a:cubicBezTo>
                    <a:pt x="2353" y="923"/>
                    <a:pt x="2326" y="868"/>
                    <a:pt x="2277" y="836"/>
                  </a:cubicBezTo>
                  <a:cubicBezTo>
                    <a:pt x="2271" y="832"/>
                    <a:pt x="2262" y="833"/>
                    <a:pt x="2256" y="829"/>
                  </a:cubicBezTo>
                  <a:cubicBezTo>
                    <a:pt x="2242" y="821"/>
                    <a:pt x="2231" y="807"/>
                    <a:pt x="2216" y="802"/>
                  </a:cubicBezTo>
                  <a:cubicBezTo>
                    <a:pt x="2202" y="798"/>
                    <a:pt x="2175" y="789"/>
                    <a:pt x="2175" y="789"/>
                  </a:cubicBezTo>
                  <a:cubicBezTo>
                    <a:pt x="2127" y="757"/>
                    <a:pt x="2148" y="770"/>
                    <a:pt x="2114" y="748"/>
                  </a:cubicBezTo>
                  <a:cubicBezTo>
                    <a:pt x="2102" y="740"/>
                    <a:pt x="2087" y="738"/>
                    <a:pt x="2073" y="734"/>
                  </a:cubicBezTo>
                  <a:cubicBezTo>
                    <a:pt x="2066" y="732"/>
                    <a:pt x="2053" y="728"/>
                    <a:pt x="2053" y="728"/>
                  </a:cubicBezTo>
                  <a:cubicBezTo>
                    <a:pt x="2038" y="750"/>
                    <a:pt x="2027" y="772"/>
                    <a:pt x="2006" y="789"/>
                  </a:cubicBezTo>
                  <a:cubicBezTo>
                    <a:pt x="1976" y="814"/>
                    <a:pt x="1941" y="811"/>
                    <a:pt x="1904" y="816"/>
                  </a:cubicBezTo>
                  <a:cubicBezTo>
                    <a:pt x="1801" y="830"/>
                    <a:pt x="1696" y="828"/>
                    <a:pt x="1592" y="836"/>
                  </a:cubicBezTo>
                  <a:cubicBezTo>
                    <a:pt x="1588" y="850"/>
                    <a:pt x="1583" y="863"/>
                    <a:pt x="1579" y="877"/>
                  </a:cubicBezTo>
                  <a:cubicBezTo>
                    <a:pt x="1577" y="884"/>
                    <a:pt x="1572" y="897"/>
                    <a:pt x="1572" y="897"/>
                  </a:cubicBezTo>
                  <a:cubicBezTo>
                    <a:pt x="1578" y="934"/>
                    <a:pt x="1587" y="963"/>
                    <a:pt x="1599" y="999"/>
                  </a:cubicBezTo>
                  <a:cubicBezTo>
                    <a:pt x="1603" y="1012"/>
                    <a:pt x="1613" y="1039"/>
                    <a:pt x="1613" y="1039"/>
                  </a:cubicBezTo>
                  <a:cubicBezTo>
                    <a:pt x="1616" y="1107"/>
                    <a:pt x="1589" y="1179"/>
                    <a:pt x="1647" y="1215"/>
                  </a:cubicBezTo>
                  <a:cubicBezTo>
                    <a:pt x="1662" y="1268"/>
                    <a:pt x="1693" y="1270"/>
                    <a:pt x="1741" y="1283"/>
                  </a:cubicBezTo>
                  <a:cubicBezTo>
                    <a:pt x="1767" y="1290"/>
                    <a:pt x="1797" y="1313"/>
                    <a:pt x="1823" y="1317"/>
                  </a:cubicBezTo>
                  <a:cubicBezTo>
                    <a:pt x="1846" y="1321"/>
                    <a:pt x="1868" y="1322"/>
                    <a:pt x="1891" y="1324"/>
                  </a:cubicBezTo>
                  <a:cubicBezTo>
                    <a:pt x="1920" y="1334"/>
                    <a:pt x="1950" y="1335"/>
                    <a:pt x="1979" y="1344"/>
                  </a:cubicBezTo>
                  <a:cubicBezTo>
                    <a:pt x="2042" y="1363"/>
                    <a:pt x="2105" y="1379"/>
                    <a:pt x="2168" y="1398"/>
                  </a:cubicBezTo>
                  <a:cubicBezTo>
                    <a:pt x="2195" y="1416"/>
                    <a:pt x="2222" y="1428"/>
                    <a:pt x="2250" y="1446"/>
                  </a:cubicBezTo>
                  <a:cubicBezTo>
                    <a:pt x="2263" y="1455"/>
                    <a:pt x="2275" y="1468"/>
                    <a:pt x="2290" y="1473"/>
                  </a:cubicBezTo>
                  <a:cubicBezTo>
                    <a:pt x="2321" y="1483"/>
                    <a:pt x="2369" y="1504"/>
                    <a:pt x="2392" y="1527"/>
                  </a:cubicBezTo>
                  <a:cubicBezTo>
                    <a:pt x="2422" y="1557"/>
                    <a:pt x="2445" y="1598"/>
                    <a:pt x="2480" y="1622"/>
                  </a:cubicBezTo>
                  <a:cubicBezTo>
                    <a:pt x="2492" y="1655"/>
                    <a:pt x="2513" y="1697"/>
                    <a:pt x="2541" y="1717"/>
                  </a:cubicBezTo>
                  <a:cubicBezTo>
                    <a:pt x="2559" y="1768"/>
                    <a:pt x="2572" y="1761"/>
                    <a:pt x="2622" y="1778"/>
                  </a:cubicBezTo>
                  <a:cubicBezTo>
                    <a:pt x="2636" y="1783"/>
                    <a:pt x="2663" y="1791"/>
                    <a:pt x="2663" y="1791"/>
                  </a:cubicBezTo>
                  <a:cubicBezTo>
                    <a:pt x="2704" y="1819"/>
                    <a:pt x="2725" y="1845"/>
                    <a:pt x="2758" y="1880"/>
                  </a:cubicBezTo>
                  <a:cubicBezTo>
                    <a:pt x="2772" y="1919"/>
                    <a:pt x="2783" y="1899"/>
                    <a:pt x="2792" y="1873"/>
                  </a:cubicBezTo>
                  <a:cubicBezTo>
                    <a:pt x="2790" y="1850"/>
                    <a:pt x="2790" y="1827"/>
                    <a:pt x="2785" y="1805"/>
                  </a:cubicBezTo>
                  <a:cubicBezTo>
                    <a:pt x="2778" y="1776"/>
                    <a:pt x="2714" y="1706"/>
                    <a:pt x="2690" y="1690"/>
                  </a:cubicBezTo>
                  <a:cubicBezTo>
                    <a:pt x="2662" y="1645"/>
                    <a:pt x="2626" y="1597"/>
                    <a:pt x="2609" y="1547"/>
                  </a:cubicBezTo>
                  <a:cubicBezTo>
                    <a:pt x="2611" y="1529"/>
                    <a:pt x="2620" y="1511"/>
                    <a:pt x="2616" y="1493"/>
                  </a:cubicBezTo>
                  <a:cubicBezTo>
                    <a:pt x="2614" y="1482"/>
                    <a:pt x="2573" y="1474"/>
                    <a:pt x="2568" y="1473"/>
                  </a:cubicBezTo>
                  <a:cubicBezTo>
                    <a:pt x="2530" y="1462"/>
                    <a:pt x="2478" y="1446"/>
                    <a:pt x="2446" y="1425"/>
                  </a:cubicBezTo>
                  <a:cubicBezTo>
                    <a:pt x="2448" y="1414"/>
                    <a:pt x="2456" y="1403"/>
                    <a:pt x="2453" y="1392"/>
                  </a:cubicBezTo>
                  <a:cubicBezTo>
                    <a:pt x="2451" y="1384"/>
                    <a:pt x="2441" y="1381"/>
                    <a:pt x="2433" y="1378"/>
                  </a:cubicBezTo>
                  <a:cubicBezTo>
                    <a:pt x="2404" y="1367"/>
                    <a:pt x="2368" y="1366"/>
                    <a:pt x="2338" y="1358"/>
                  </a:cubicBezTo>
                  <a:cubicBezTo>
                    <a:pt x="2336" y="1351"/>
                    <a:pt x="2330" y="1344"/>
                    <a:pt x="2331" y="1337"/>
                  </a:cubicBezTo>
                  <a:cubicBezTo>
                    <a:pt x="2332" y="1329"/>
                    <a:pt x="2353" y="1320"/>
                    <a:pt x="2345" y="1317"/>
                  </a:cubicBezTo>
                  <a:cubicBezTo>
                    <a:pt x="2317" y="1307"/>
                    <a:pt x="2286" y="1312"/>
                    <a:pt x="2256" y="1310"/>
                  </a:cubicBezTo>
                  <a:cubicBezTo>
                    <a:pt x="2234" y="1303"/>
                    <a:pt x="2212" y="1296"/>
                    <a:pt x="2189" y="1290"/>
                  </a:cubicBezTo>
                  <a:cubicBezTo>
                    <a:pt x="2198" y="1285"/>
                    <a:pt x="2207" y="1280"/>
                    <a:pt x="2216" y="1276"/>
                  </a:cubicBezTo>
                  <a:cubicBezTo>
                    <a:pt x="2222" y="1273"/>
                    <a:pt x="2241" y="1275"/>
                    <a:pt x="2236" y="1270"/>
                  </a:cubicBezTo>
                  <a:cubicBezTo>
                    <a:pt x="2228" y="1262"/>
                    <a:pt x="2213" y="1266"/>
                    <a:pt x="2202" y="1263"/>
                  </a:cubicBezTo>
                  <a:cubicBezTo>
                    <a:pt x="2166" y="1255"/>
                    <a:pt x="2129" y="1252"/>
                    <a:pt x="2094" y="1243"/>
                  </a:cubicBezTo>
                  <a:cubicBezTo>
                    <a:pt x="2080" y="1239"/>
                    <a:pt x="2067" y="1234"/>
                    <a:pt x="2053" y="1229"/>
                  </a:cubicBezTo>
                  <a:cubicBezTo>
                    <a:pt x="2046" y="1227"/>
                    <a:pt x="2033" y="1222"/>
                    <a:pt x="2033" y="1222"/>
                  </a:cubicBezTo>
                  <a:cubicBezTo>
                    <a:pt x="2008" y="1198"/>
                    <a:pt x="1978" y="1179"/>
                    <a:pt x="1945" y="1168"/>
                  </a:cubicBezTo>
                  <a:cubicBezTo>
                    <a:pt x="1911" y="1135"/>
                    <a:pt x="1930" y="1152"/>
                    <a:pt x="1877" y="1114"/>
                  </a:cubicBezTo>
                  <a:cubicBezTo>
                    <a:pt x="1870" y="1109"/>
                    <a:pt x="1857" y="1100"/>
                    <a:pt x="1857" y="1100"/>
                  </a:cubicBezTo>
                  <a:cubicBezTo>
                    <a:pt x="1840" y="1076"/>
                    <a:pt x="1826" y="1047"/>
                    <a:pt x="1816" y="1019"/>
                  </a:cubicBezTo>
                  <a:cubicBezTo>
                    <a:pt x="1889" y="981"/>
                    <a:pt x="1998" y="1044"/>
                    <a:pt x="2073" y="1066"/>
                  </a:cubicBezTo>
                  <a:cubicBezTo>
                    <a:pt x="2082" y="1064"/>
                    <a:pt x="2094" y="1067"/>
                    <a:pt x="2101" y="1060"/>
                  </a:cubicBezTo>
                  <a:cubicBezTo>
                    <a:pt x="2108" y="1053"/>
                    <a:pt x="2098" y="1035"/>
                    <a:pt x="2107" y="1032"/>
                  </a:cubicBezTo>
                  <a:cubicBezTo>
                    <a:pt x="2121" y="1028"/>
                    <a:pt x="2134" y="1041"/>
                    <a:pt x="2148" y="1046"/>
                  </a:cubicBezTo>
                  <a:cubicBezTo>
                    <a:pt x="2188" y="1060"/>
                    <a:pt x="2229" y="1067"/>
                    <a:pt x="2270" y="1073"/>
                  </a:cubicBezTo>
                  <a:cubicBezTo>
                    <a:pt x="2299" y="1088"/>
                    <a:pt x="2311" y="1109"/>
                    <a:pt x="2324" y="1073"/>
                  </a:cubicBezTo>
                  <a:cubicBezTo>
                    <a:pt x="2320" y="1066"/>
                    <a:pt x="2304" y="1056"/>
                    <a:pt x="2311" y="1053"/>
                  </a:cubicBezTo>
                  <a:cubicBezTo>
                    <a:pt x="2331" y="1044"/>
                    <a:pt x="2397" y="1086"/>
                    <a:pt x="2419" y="1093"/>
                  </a:cubicBezTo>
                  <a:cubicBezTo>
                    <a:pt x="2448" y="1084"/>
                    <a:pt x="2471" y="1093"/>
                    <a:pt x="2500" y="1100"/>
                  </a:cubicBezTo>
                  <a:cubicBezTo>
                    <a:pt x="2527" y="1141"/>
                    <a:pt x="2518" y="1109"/>
                    <a:pt x="2527" y="1080"/>
                  </a:cubicBezTo>
                  <a:cubicBezTo>
                    <a:pt x="2566" y="1104"/>
                    <a:pt x="2604" y="1129"/>
                    <a:pt x="2636" y="1161"/>
                  </a:cubicBezTo>
                  <a:cubicBezTo>
                    <a:pt x="2640" y="1154"/>
                    <a:pt x="2641" y="1143"/>
                    <a:pt x="2649" y="1141"/>
                  </a:cubicBezTo>
                  <a:cubicBezTo>
                    <a:pt x="2670" y="1137"/>
                    <a:pt x="2678" y="1175"/>
                    <a:pt x="2683" y="1182"/>
                  </a:cubicBezTo>
                  <a:cubicBezTo>
                    <a:pt x="2689" y="1190"/>
                    <a:pt x="2698" y="1194"/>
                    <a:pt x="2704" y="1202"/>
                  </a:cubicBezTo>
                  <a:cubicBezTo>
                    <a:pt x="2714" y="1215"/>
                    <a:pt x="2731" y="1243"/>
                    <a:pt x="2731" y="1243"/>
                  </a:cubicBezTo>
                  <a:cubicBezTo>
                    <a:pt x="2744" y="1234"/>
                    <a:pt x="2762" y="1201"/>
                    <a:pt x="2771" y="1215"/>
                  </a:cubicBezTo>
                  <a:cubicBezTo>
                    <a:pt x="2791" y="1245"/>
                    <a:pt x="2802" y="1276"/>
                    <a:pt x="2832" y="1297"/>
                  </a:cubicBezTo>
                  <a:cubicBezTo>
                    <a:pt x="2851" y="1325"/>
                    <a:pt x="2869" y="1366"/>
                    <a:pt x="2880" y="1398"/>
                  </a:cubicBezTo>
                  <a:cubicBezTo>
                    <a:pt x="2884" y="1391"/>
                    <a:pt x="2885" y="1376"/>
                    <a:pt x="2893" y="1378"/>
                  </a:cubicBezTo>
                  <a:cubicBezTo>
                    <a:pt x="2903" y="1381"/>
                    <a:pt x="2903" y="1396"/>
                    <a:pt x="2907" y="1405"/>
                  </a:cubicBezTo>
                  <a:cubicBezTo>
                    <a:pt x="2915" y="1426"/>
                    <a:pt x="2920" y="1451"/>
                    <a:pt x="2927" y="1473"/>
                  </a:cubicBezTo>
                  <a:cubicBezTo>
                    <a:pt x="2935" y="1563"/>
                    <a:pt x="2944" y="1624"/>
                    <a:pt x="2934" y="1717"/>
                  </a:cubicBezTo>
                  <a:cubicBezTo>
                    <a:pt x="2932" y="1738"/>
                    <a:pt x="2921" y="1778"/>
                    <a:pt x="2921" y="1778"/>
                  </a:cubicBezTo>
                  <a:cubicBezTo>
                    <a:pt x="2926" y="1927"/>
                    <a:pt x="2961" y="2145"/>
                    <a:pt x="2921" y="2279"/>
                  </a:cubicBezTo>
                  <a:cubicBezTo>
                    <a:pt x="2916" y="2327"/>
                    <a:pt x="2913" y="2380"/>
                    <a:pt x="2887" y="2422"/>
                  </a:cubicBezTo>
                  <a:cubicBezTo>
                    <a:pt x="2885" y="2478"/>
                    <a:pt x="2923" y="2668"/>
                    <a:pt x="2819" y="2699"/>
                  </a:cubicBezTo>
                  <a:cubicBezTo>
                    <a:pt x="2764" y="2738"/>
                    <a:pt x="2694" y="2742"/>
                    <a:pt x="2629" y="2747"/>
                  </a:cubicBezTo>
                  <a:cubicBezTo>
                    <a:pt x="2618" y="2830"/>
                    <a:pt x="2624" y="2820"/>
                    <a:pt x="2534" y="2828"/>
                  </a:cubicBezTo>
                  <a:cubicBezTo>
                    <a:pt x="2528" y="2869"/>
                    <a:pt x="2533" y="2889"/>
                    <a:pt x="2494" y="2903"/>
                  </a:cubicBezTo>
                  <a:cubicBezTo>
                    <a:pt x="2429" y="2898"/>
                    <a:pt x="2391" y="2891"/>
                    <a:pt x="2331" y="2882"/>
                  </a:cubicBezTo>
                  <a:cubicBezTo>
                    <a:pt x="2319" y="2835"/>
                    <a:pt x="2335" y="2862"/>
                    <a:pt x="2304" y="2862"/>
                  </a:cubicBezTo>
                  <a:cubicBezTo>
                    <a:pt x="2290" y="2862"/>
                    <a:pt x="2277" y="2857"/>
                    <a:pt x="2263" y="2855"/>
                  </a:cubicBezTo>
                  <a:cubicBezTo>
                    <a:pt x="2245" y="2804"/>
                    <a:pt x="2253" y="2750"/>
                    <a:pt x="2290" y="2713"/>
                  </a:cubicBezTo>
                  <a:cubicBezTo>
                    <a:pt x="2306" y="2665"/>
                    <a:pt x="2318" y="2667"/>
                    <a:pt x="2284" y="2679"/>
                  </a:cubicBezTo>
                  <a:cubicBezTo>
                    <a:pt x="2262" y="2711"/>
                    <a:pt x="2282" y="2782"/>
                    <a:pt x="2236" y="2788"/>
                  </a:cubicBezTo>
                  <a:cubicBezTo>
                    <a:pt x="2207" y="2792"/>
                    <a:pt x="2177" y="2792"/>
                    <a:pt x="2148" y="2794"/>
                  </a:cubicBezTo>
                  <a:cubicBezTo>
                    <a:pt x="2117" y="2841"/>
                    <a:pt x="2136" y="2840"/>
                    <a:pt x="2101" y="2828"/>
                  </a:cubicBezTo>
                  <a:cubicBezTo>
                    <a:pt x="2077" y="2793"/>
                    <a:pt x="2085" y="2761"/>
                    <a:pt x="2073" y="2828"/>
                  </a:cubicBezTo>
                  <a:cubicBezTo>
                    <a:pt x="2055" y="2826"/>
                    <a:pt x="2036" y="2828"/>
                    <a:pt x="2019" y="2821"/>
                  </a:cubicBezTo>
                  <a:cubicBezTo>
                    <a:pt x="2013" y="2818"/>
                    <a:pt x="2019" y="2801"/>
                    <a:pt x="2012" y="2801"/>
                  </a:cubicBezTo>
                  <a:cubicBezTo>
                    <a:pt x="2005" y="2801"/>
                    <a:pt x="2008" y="2814"/>
                    <a:pt x="2006" y="2821"/>
                  </a:cubicBezTo>
                  <a:cubicBezTo>
                    <a:pt x="1978" y="2815"/>
                    <a:pt x="1977" y="2821"/>
                    <a:pt x="1965" y="2794"/>
                  </a:cubicBezTo>
                  <a:cubicBezTo>
                    <a:pt x="1959" y="2781"/>
                    <a:pt x="1951" y="2754"/>
                    <a:pt x="1951" y="2754"/>
                  </a:cubicBezTo>
                  <a:cubicBezTo>
                    <a:pt x="1949" y="2763"/>
                    <a:pt x="1953" y="2777"/>
                    <a:pt x="1945" y="2781"/>
                  </a:cubicBezTo>
                  <a:cubicBezTo>
                    <a:pt x="1938" y="2784"/>
                    <a:pt x="1938" y="2767"/>
                    <a:pt x="1938" y="2760"/>
                  </a:cubicBezTo>
                  <a:cubicBezTo>
                    <a:pt x="1938" y="2715"/>
                    <a:pt x="1943" y="2670"/>
                    <a:pt x="1945" y="2625"/>
                  </a:cubicBezTo>
                  <a:cubicBezTo>
                    <a:pt x="1959" y="2630"/>
                    <a:pt x="1971" y="2641"/>
                    <a:pt x="1985" y="2645"/>
                  </a:cubicBezTo>
                  <a:cubicBezTo>
                    <a:pt x="2009" y="2652"/>
                    <a:pt x="2035" y="2653"/>
                    <a:pt x="2060" y="2659"/>
                  </a:cubicBezTo>
                  <a:cubicBezTo>
                    <a:pt x="2085" y="2657"/>
                    <a:pt x="2115" y="2667"/>
                    <a:pt x="2134" y="2652"/>
                  </a:cubicBezTo>
                  <a:cubicBezTo>
                    <a:pt x="2134" y="2652"/>
                    <a:pt x="2133" y="2589"/>
                    <a:pt x="2114" y="2584"/>
                  </a:cubicBezTo>
                  <a:cubicBezTo>
                    <a:pt x="2083" y="2576"/>
                    <a:pt x="2051" y="2579"/>
                    <a:pt x="2019" y="2577"/>
                  </a:cubicBezTo>
                  <a:cubicBezTo>
                    <a:pt x="1992" y="2560"/>
                    <a:pt x="1964" y="2548"/>
                    <a:pt x="1938" y="2530"/>
                  </a:cubicBezTo>
                  <a:cubicBezTo>
                    <a:pt x="1893" y="2542"/>
                    <a:pt x="1903" y="2563"/>
                    <a:pt x="1897" y="2611"/>
                  </a:cubicBezTo>
                  <a:cubicBezTo>
                    <a:pt x="1895" y="2683"/>
                    <a:pt x="1894" y="2756"/>
                    <a:pt x="1891" y="2828"/>
                  </a:cubicBezTo>
                  <a:cubicBezTo>
                    <a:pt x="1888" y="2887"/>
                    <a:pt x="1897" y="2874"/>
                    <a:pt x="1863" y="2896"/>
                  </a:cubicBezTo>
                  <a:cubicBezTo>
                    <a:pt x="1855" y="2869"/>
                    <a:pt x="1844" y="2842"/>
                    <a:pt x="1836" y="2815"/>
                  </a:cubicBezTo>
                  <a:cubicBezTo>
                    <a:pt x="1834" y="2808"/>
                    <a:pt x="1835" y="2799"/>
                    <a:pt x="1830" y="2794"/>
                  </a:cubicBezTo>
                  <a:cubicBezTo>
                    <a:pt x="1825" y="2789"/>
                    <a:pt x="1816" y="2790"/>
                    <a:pt x="1809" y="2788"/>
                  </a:cubicBezTo>
                  <a:cubicBezTo>
                    <a:pt x="1800" y="2814"/>
                    <a:pt x="1792" y="2826"/>
                    <a:pt x="1769" y="2842"/>
                  </a:cubicBezTo>
                  <a:cubicBezTo>
                    <a:pt x="1760" y="2840"/>
                    <a:pt x="1746" y="2843"/>
                    <a:pt x="1741" y="2835"/>
                  </a:cubicBezTo>
                  <a:cubicBezTo>
                    <a:pt x="1711" y="2787"/>
                    <a:pt x="1761" y="2781"/>
                    <a:pt x="1714" y="2794"/>
                  </a:cubicBezTo>
                  <a:cubicBezTo>
                    <a:pt x="1696" y="2792"/>
                    <a:pt x="1670" y="2803"/>
                    <a:pt x="1660" y="2788"/>
                  </a:cubicBezTo>
                  <a:cubicBezTo>
                    <a:pt x="1610" y="2710"/>
                    <a:pt x="1691" y="2717"/>
                    <a:pt x="1721" y="2713"/>
                  </a:cubicBezTo>
                  <a:cubicBezTo>
                    <a:pt x="1756" y="2701"/>
                    <a:pt x="1770" y="2687"/>
                    <a:pt x="1782" y="2652"/>
                  </a:cubicBezTo>
                  <a:cubicBezTo>
                    <a:pt x="1776" y="2527"/>
                    <a:pt x="1796" y="2475"/>
                    <a:pt x="1701" y="2408"/>
                  </a:cubicBezTo>
                  <a:cubicBezTo>
                    <a:pt x="1696" y="2401"/>
                    <a:pt x="1693" y="2394"/>
                    <a:pt x="1687" y="2388"/>
                  </a:cubicBezTo>
                  <a:cubicBezTo>
                    <a:pt x="1681" y="2382"/>
                    <a:pt x="1672" y="2380"/>
                    <a:pt x="1667" y="2374"/>
                  </a:cubicBezTo>
                  <a:cubicBezTo>
                    <a:pt x="1663" y="2368"/>
                    <a:pt x="1664" y="2360"/>
                    <a:pt x="1660" y="2354"/>
                  </a:cubicBezTo>
                  <a:cubicBezTo>
                    <a:pt x="1655" y="2346"/>
                    <a:pt x="1647" y="2341"/>
                    <a:pt x="1640" y="2334"/>
                  </a:cubicBezTo>
                  <a:cubicBezTo>
                    <a:pt x="1628" y="2298"/>
                    <a:pt x="1637" y="2319"/>
                    <a:pt x="1606" y="2273"/>
                  </a:cubicBezTo>
                  <a:cubicBezTo>
                    <a:pt x="1584" y="2240"/>
                    <a:pt x="1599" y="2239"/>
                    <a:pt x="1586" y="2212"/>
                  </a:cubicBezTo>
                  <a:cubicBezTo>
                    <a:pt x="1566" y="2171"/>
                    <a:pt x="1553" y="2133"/>
                    <a:pt x="1538" y="2090"/>
                  </a:cubicBezTo>
                  <a:cubicBezTo>
                    <a:pt x="1527" y="2060"/>
                    <a:pt x="1498" y="2037"/>
                    <a:pt x="1484" y="2008"/>
                  </a:cubicBezTo>
                  <a:cubicBezTo>
                    <a:pt x="1471" y="1981"/>
                    <a:pt x="1457" y="1954"/>
                    <a:pt x="1443" y="1927"/>
                  </a:cubicBezTo>
                  <a:cubicBezTo>
                    <a:pt x="1426" y="1895"/>
                    <a:pt x="1425" y="1854"/>
                    <a:pt x="1416" y="1819"/>
                  </a:cubicBezTo>
                  <a:cubicBezTo>
                    <a:pt x="1407" y="1702"/>
                    <a:pt x="1404" y="1720"/>
                    <a:pt x="1416" y="1575"/>
                  </a:cubicBezTo>
                  <a:cubicBezTo>
                    <a:pt x="1419" y="1543"/>
                    <a:pt x="1436" y="1480"/>
                    <a:pt x="1436" y="1480"/>
                  </a:cubicBezTo>
                  <a:cubicBezTo>
                    <a:pt x="1430" y="1363"/>
                    <a:pt x="1450" y="1350"/>
                    <a:pt x="1355" y="1317"/>
                  </a:cubicBezTo>
                  <a:cubicBezTo>
                    <a:pt x="1330" y="1387"/>
                    <a:pt x="1342" y="1461"/>
                    <a:pt x="1328" y="1534"/>
                  </a:cubicBezTo>
                  <a:cubicBezTo>
                    <a:pt x="1323" y="1562"/>
                    <a:pt x="1307" y="1600"/>
                    <a:pt x="1281" y="1615"/>
                  </a:cubicBezTo>
                  <a:cubicBezTo>
                    <a:pt x="1268" y="1622"/>
                    <a:pt x="1240" y="1629"/>
                    <a:pt x="1240" y="1629"/>
                  </a:cubicBezTo>
                  <a:cubicBezTo>
                    <a:pt x="1212" y="1657"/>
                    <a:pt x="1183" y="1662"/>
                    <a:pt x="1145" y="1669"/>
                  </a:cubicBezTo>
                  <a:cubicBezTo>
                    <a:pt x="1093" y="1667"/>
                    <a:pt x="1022" y="1689"/>
                    <a:pt x="989" y="1649"/>
                  </a:cubicBezTo>
                  <a:cubicBezTo>
                    <a:pt x="962" y="1616"/>
                    <a:pt x="1006" y="1641"/>
                    <a:pt x="969" y="1608"/>
                  </a:cubicBezTo>
                  <a:cubicBezTo>
                    <a:pt x="957" y="1597"/>
                    <a:pt x="942" y="1590"/>
                    <a:pt x="928" y="1581"/>
                  </a:cubicBezTo>
                  <a:cubicBezTo>
                    <a:pt x="921" y="1577"/>
                    <a:pt x="908" y="1568"/>
                    <a:pt x="908" y="1568"/>
                  </a:cubicBezTo>
                  <a:cubicBezTo>
                    <a:pt x="857" y="1601"/>
                    <a:pt x="843" y="1586"/>
                    <a:pt x="766" y="1581"/>
                  </a:cubicBezTo>
                  <a:cubicBezTo>
                    <a:pt x="763" y="1579"/>
                    <a:pt x="727" y="1558"/>
                    <a:pt x="725" y="1554"/>
                  </a:cubicBezTo>
                  <a:cubicBezTo>
                    <a:pt x="717" y="1542"/>
                    <a:pt x="718" y="1526"/>
                    <a:pt x="711" y="1514"/>
                  </a:cubicBezTo>
                  <a:cubicBezTo>
                    <a:pt x="707" y="1507"/>
                    <a:pt x="703" y="1500"/>
                    <a:pt x="698" y="1493"/>
                  </a:cubicBezTo>
                  <a:cubicBezTo>
                    <a:pt x="689" y="1480"/>
                    <a:pt x="680" y="1466"/>
                    <a:pt x="671" y="1453"/>
                  </a:cubicBezTo>
                  <a:cubicBezTo>
                    <a:pt x="666" y="1446"/>
                    <a:pt x="657" y="1432"/>
                    <a:pt x="657" y="1432"/>
                  </a:cubicBezTo>
                  <a:cubicBezTo>
                    <a:pt x="648" y="1388"/>
                    <a:pt x="615" y="1363"/>
                    <a:pt x="664" y="1331"/>
                  </a:cubicBezTo>
                  <a:cubicBezTo>
                    <a:pt x="666" y="1324"/>
                    <a:pt x="672" y="1317"/>
                    <a:pt x="671" y="1310"/>
                  </a:cubicBezTo>
                  <a:cubicBezTo>
                    <a:pt x="666" y="1280"/>
                    <a:pt x="643" y="1302"/>
                    <a:pt x="664" y="1270"/>
                  </a:cubicBezTo>
                  <a:cubicBezTo>
                    <a:pt x="678" y="1249"/>
                    <a:pt x="697" y="1230"/>
                    <a:pt x="711" y="1209"/>
                  </a:cubicBezTo>
                  <a:cubicBezTo>
                    <a:pt x="716" y="1202"/>
                    <a:pt x="725" y="1188"/>
                    <a:pt x="725" y="1188"/>
                  </a:cubicBezTo>
                  <a:cubicBezTo>
                    <a:pt x="726" y="1182"/>
                    <a:pt x="732" y="1138"/>
                    <a:pt x="739" y="1127"/>
                  </a:cubicBezTo>
                  <a:cubicBezTo>
                    <a:pt x="760" y="1094"/>
                    <a:pt x="806" y="1097"/>
                    <a:pt x="840" y="1087"/>
                  </a:cubicBezTo>
                  <a:cubicBezTo>
                    <a:pt x="868" y="1067"/>
                    <a:pt x="893" y="1044"/>
                    <a:pt x="921" y="1026"/>
                  </a:cubicBezTo>
                  <a:cubicBezTo>
                    <a:pt x="935" y="983"/>
                    <a:pt x="940" y="934"/>
                    <a:pt x="949" y="890"/>
                  </a:cubicBezTo>
                  <a:cubicBezTo>
                    <a:pt x="952" y="876"/>
                    <a:pt x="962" y="849"/>
                    <a:pt x="962" y="849"/>
                  </a:cubicBezTo>
                  <a:cubicBezTo>
                    <a:pt x="958" y="784"/>
                    <a:pt x="971" y="715"/>
                    <a:pt x="901" y="694"/>
                  </a:cubicBezTo>
                  <a:cubicBezTo>
                    <a:pt x="894" y="687"/>
                    <a:pt x="889" y="678"/>
                    <a:pt x="881" y="673"/>
                  </a:cubicBezTo>
                  <a:cubicBezTo>
                    <a:pt x="875" y="669"/>
                    <a:pt x="866" y="672"/>
                    <a:pt x="860" y="667"/>
                  </a:cubicBezTo>
                  <a:cubicBezTo>
                    <a:pt x="854" y="662"/>
                    <a:pt x="853" y="652"/>
                    <a:pt x="847" y="646"/>
                  </a:cubicBezTo>
                  <a:cubicBezTo>
                    <a:pt x="816" y="614"/>
                    <a:pt x="762" y="619"/>
                    <a:pt x="725" y="599"/>
                  </a:cubicBezTo>
                  <a:cubicBezTo>
                    <a:pt x="675" y="573"/>
                    <a:pt x="734" y="595"/>
                    <a:pt x="684" y="578"/>
                  </a:cubicBezTo>
                  <a:cubicBezTo>
                    <a:pt x="658" y="581"/>
                    <a:pt x="603" y="581"/>
                    <a:pt x="576" y="599"/>
                  </a:cubicBezTo>
                  <a:cubicBezTo>
                    <a:pt x="526" y="632"/>
                    <a:pt x="471" y="683"/>
                    <a:pt x="413" y="700"/>
                  </a:cubicBezTo>
                  <a:cubicBezTo>
                    <a:pt x="409" y="707"/>
                    <a:pt x="407" y="717"/>
                    <a:pt x="400" y="721"/>
                  </a:cubicBezTo>
                  <a:cubicBezTo>
                    <a:pt x="370" y="740"/>
                    <a:pt x="319" y="748"/>
                    <a:pt x="284" y="755"/>
                  </a:cubicBezTo>
                  <a:cubicBezTo>
                    <a:pt x="241" y="753"/>
                    <a:pt x="199" y="752"/>
                    <a:pt x="156" y="748"/>
                  </a:cubicBezTo>
                  <a:cubicBezTo>
                    <a:pt x="122" y="745"/>
                    <a:pt x="101" y="711"/>
                    <a:pt x="74" y="694"/>
                  </a:cubicBezTo>
                  <a:cubicBezTo>
                    <a:pt x="70" y="687"/>
                    <a:pt x="67" y="678"/>
                    <a:pt x="61" y="673"/>
                  </a:cubicBezTo>
                  <a:cubicBezTo>
                    <a:pt x="44" y="659"/>
                    <a:pt x="0" y="665"/>
                    <a:pt x="0" y="633"/>
                  </a:cubicBezTo>
                  <a:close/>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00"/>
            </a:p>
          </p:txBody>
        </p:sp>
        <p:pic>
          <p:nvPicPr>
            <p:cNvPr id="10" name="Picture 18">
              <a:extLst>
                <a:ext uri="{FF2B5EF4-FFF2-40B4-BE49-F238E27FC236}">
                  <a16:creationId xmlns:a16="http://schemas.microsoft.com/office/drawing/2014/main" id="{6FE6E196-F287-1747-B24C-BF4AC7A58B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0" y="2097"/>
              <a:ext cx="326"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 Box 10">
            <a:extLst>
              <a:ext uri="{FF2B5EF4-FFF2-40B4-BE49-F238E27FC236}">
                <a16:creationId xmlns:a16="http://schemas.microsoft.com/office/drawing/2014/main" id="{AEFECBF7-C4B4-C94E-8702-C21A84B6F18D}"/>
              </a:ext>
            </a:extLst>
          </p:cNvPr>
          <p:cNvSpPr txBox="1">
            <a:spLocks noChangeArrowheads="1"/>
          </p:cNvSpPr>
          <p:nvPr/>
        </p:nvSpPr>
        <p:spPr bwMode="auto">
          <a:xfrm>
            <a:off x="3723389" y="1712902"/>
            <a:ext cx="1561368"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ambitious</a:t>
            </a:r>
          </a:p>
        </p:txBody>
      </p:sp>
      <p:sp>
        <p:nvSpPr>
          <p:cNvPr id="12" name="Text Box 11">
            <a:extLst>
              <a:ext uri="{FF2B5EF4-FFF2-40B4-BE49-F238E27FC236}">
                <a16:creationId xmlns:a16="http://schemas.microsoft.com/office/drawing/2014/main" id="{30183829-B4F2-2C43-B25D-88274438A3E0}"/>
              </a:ext>
            </a:extLst>
          </p:cNvPr>
          <p:cNvSpPr txBox="1">
            <a:spLocks noChangeArrowheads="1"/>
          </p:cNvSpPr>
          <p:nvPr/>
        </p:nvSpPr>
        <p:spPr bwMode="auto">
          <a:xfrm>
            <a:off x="4659642" y="2093304"/>
            <a:ext cx="1313307"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curious</a:t>
            </a:r>
          </a:p>
        </p:txBody>
      </p:sp>
      <p:sp>
        <p:nvSpPr>
          <p:cNvPr id="13" name="Text Box 12">
            <a:extLst>
              <a:ext uri="{FF2B5EF4-FFF2-40B4-BE49-F238E27FC236}">
                <a16:creationId xmlns:a16="http://schemas.microsoft.com/office/drawing/2014/main" id="{A52435AA-F8BF-254E-9FE4-96A41F1A9233}"/>
              </a:ext>
            </a:extLst>
          </p:cNvPr>
          <p:cNvSpPr txBox="1">
            <a:spLocks noChangeArrowheads="1"/>
          </p:cNvSpPr>
          <p:nvPr/>
        </p:nvSpPr>
        <p:spPr bwMode="auto">
          <a:xfrm>
            <a:off x="4366387" y="3332331"/>
            <a:ext cx="1170174"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friendly</a:t>
            </a:r>
          </a:p>
        </p:txBody>
      </p:sp>
      <p:sp>
        <p:nvSpPr>
          <p:cNvPr id="14" name="Text Box 13">
            <a:extLst>
              <a:ext uri="{FF2B5EF4-FFF2-40B4-BE49-F238E27FC236}">
                <a16:creationId xmlns:a16="http://schemas.microsoft.com/office/drawing/2014/main" id="{C8B4206E-1C77-F748-B420-B9785CDAA6E3}"/>
              </a:ext>
            </a:extLst>
          </p:cNvPr>
          <p:cNvSpPr txBox="1">
            <a:spLocks noChangeArrowheads="1"/>
          </p:cNvSpPr>
          <p:nvPr/>
        </p:nvSpPr>
        <p:spPr bwMode="auto">
          <a:xfrm>
            <a:off x="6022515" y="1989624"/>
            <a:ext cx="134520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inventive</a:t>
            </a:r>
          </a:p>
        </p:txBody>
      </p:sp>
      <p:sp>
        <p:nvSpPr>
          <p:cNvPr id="16" name="Text Box 14">
            <a:extLst>
              <a:ext uri="{FF2B5EF4-FFF2-40B4-BE49-F238E27FC236}">
                <a16:creationId xmlns:a16="http://schemas.microsoft.com/office/drawing/2014/main" id="{550A550A-A958-B247-BB77-2B7B718BD24D}"/>
              </a:ext>
            </a:extLst>
          </p:cNvPr>
          <p:cNvSpPr txBox="1">
            <a:spLocks noChangeArrowheads="1"/>
          </p:cNvSpPr>
          <p:nvPr/>
        </p:nvSpPr>
        <p:spPr bwMode="auto">
          <a:xfrm>
            <a:off x="5615697" y="3782938"/>
            <a:ext cx="2158836"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sense of humour</a:t>
            </a:r>
          </a:p>
        </p:txBody>
      </p:sp>
      <p:sp>
        <p:nvSpPr>
          <p:cNvPr id="17" name="Text Box 15">
            <a:extLst>
              <a:ext uri="{FF2B5EF4-FFF2-40B4-BE49-F238E27FC236}">
                <a16:creationId xmlns:a16="http://schemas.microsoft.com/office/drawing/2014/main" id="{77E5E23A-433B-2145-8ABC-E905B057662E}"/>
              </a:ext>
            </a:extLst>
          </p:cNvPr>
          <p:cNvSpPr txBox="1">
            <a:spLocks noChangeArrowheads="1"/>
          </p:cNvSpPr>
          <p:nvPr/>
        </p:nvSpPr>
        <p:spPr bwMode="auto">
          <a:xfrm>
            <a:off x="5844619" y="4171203"/>
            <a:ext cx="2194987"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likes hotdogs</a:t>
            </a:r>
          </a:p>
        </p:txBody>
      </p:sp>
      <p:sp>
        <p:nvSpPr>
          <p:cNvPr id="18" name="Text Box 16">
            <a:extLst>
              <a:ext uri="{FF2B5EF4-FFF2-40B4-BE49-F238E27FC236}">
                <a16:creationId xmlns:a16="http://schemas.microsoft.com/office/drawing/2014/main" id="{8F0CA21B-A770-5A4D-BBCD-882B3C11438F}"/>
              </a:ext>
            </a:extLst>
          </p:cNvPr>
          <p:cNvSpPr txBox="1">
            <a:spLocks noChangeArrowheads="1"/>
          </p:cNvSpPr>
          <p:nvPr/>
        </p:nvSpPr>
        <p:spPr bwMode="auto">
          <a:xfrm>
            <a:off x="6096000" y="4663427"/>
            <a:ext cx="245297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doesn</a:t>
            </a:r>
            <a:r>
              <a:rPr lang="en-GB" altLang="en-US" sz="1700" dirty="0">
                <a:solidFill>
                  <a:srgbClr val="0070C0"/>
                </a:solidFill>
                <a:latin typeface="VTKS BEAUTY" pitchFamily="2" charset="0"/>
              </a:rPr>
              <a:t>’</a:t>
            </a:r>
            <a:r>
              <a:rPr lang="en-GB" altLang="en-US" sz="1700" dirty="0">
                <a:solidFill>
                  <a:srgbClr val="0070C0"/>
                </a:solidFill>
              </a:rPr>
              <a:t>t like tomato sauce or onions</a:t>
            </a:r>
          </a:p>
        </p:txBody>
      </p:sp>
      <p:sp>
        <p:nvSpPr>
          <p:cNvPr id="19" name="Text Box 17">
            <a:extLst>
              <a:ext uri="{FF2B5EF4-FFF2-40B4-BE49-F238E27FC236}">
                <a16:creationId xmlns:a16="http://schemas.microsoft.com/office/drawing/2014/main" id="{C473A0F2-B44A-5E4B-A0FA-8185D32322FE}"/>
              </a:ext>
            </a:extLst>
          </p:cNvPr>
          <p:cNvSpPr txBox="1">
            <a:spLocks noChangeArrowheads="1"/>
          </p:cNvSpPr>
          <p:nvPr/>
        </p:nvSpPr>
        <p:spPr bwMode="auto">
          <a:xfrm>
            <a:off x="4504073" y="2654986"/>
            <a:ext cx="1624447"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0070C0"/>
                </a:solidFill>
              </a:rPr>
              <a:t>good imagination</a:t>
            </a:r>
          </a:p>
        </p:txBody>
      </p:sp>
    </p:spTree>
    <p:extLst>
      <p:ext uri="{BB962C8B-B14F-4D97-AF65-F5344CB8AC3E}">
        <p14:creationId xmlns:p14="http://schemas.microsoft.com/office/powerpoint/2010/main" val="281757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rawing of a dog&#10;&#10;Description automatically generated with low confidence">
            <a:extLst>
              <a:ext uri="{FF2B5EF4-FFF2-40B4-BE49-F238E27FC236}">
                <a16:creationId xmlns:a16="http://schemas.microsoft.com/office/drawing/2014/main" id="{903A6A5B-9E7A-5B41-B24A-100DCEBA8D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2937" y="2416755"/>
            <a:ext cx="3605919" cy="3344490"/>
          </a:xfrm>
          <a:prstGeom prst="rect">
            <a:avLst/>
          </a:prstGeom>
        </p:spPr>
      </p:pic>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4995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questions, questions</a:t>
            </a:r>
          </a:p>
        </p:txBody>
      </p:sp>
      <p:sp>
        <p:nvSpPr>
          <p:cNvPr id="15" name="Text Box 12">
            <a:extLst>
              <a:ext uri="{FF2B5EF4-FFF2-40B4-BE49-F238E27FC236}">
                <a16:creationId xmlns:a16="http://schemas.microsoft.com/office/drawing/2014/main" id="{7F9D3098-6EFA-2640-A80E-30BC2C3D373C}"/>
              </a:ext>
            </a:extLst>
          </p:cNvPr>
          <p:cNvSpPr txBox="1">
            <a:spLocks noChangeArrowheads="1"/>
          </p:cNvSpPr>
          <p:nvPr/>
        </p:nvSpPr>
        <p:spPr bwMode="auto">
          <a:xfrm>
            <a:off x="832667" y="1672389"/>
            <a:ext cx="8319893"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20000"/>
              </a:spcBef>
            </a:pPr>
            <a:r>
              <a:rPr lang="en-GB" altLang="en-US" sz="1600" dirty="0">
                <a:solidFill>
                  <a:srgbClr val="414042"/>
                </a:solidFill>
              </a:rPr>
              <a:t>Jasper is thinking about becoming a space dog.</a:t>
            </a:r>
          </a:p>
          <a:p>
            <a:pPr eaLnBrk="1" hangingPunct="1">
              <a:spcBef>
                <a:spcPct val="20000"/>
              </a:spcBef>
            </a:pPr>
            <a:r>
              <a:rPr lang="en-GB" altLang="en-US" sz="1600" dirty="0">
                <a:solidFill>
                  <a:srgbClr val="414042"/>
                </a:solidFill>
              </a:rPr>
              <a:t>Jasper says he has heard from other dogs that</a:t>
            </a:r>
            <a:br>
              <a:rPr lang="en-GB" altLang="en-US" sz="1600" dirty="0">
                <a:solidFill>
                  <a:srgbClr val="414042"/>
                </a:solidFill>
              </a:rPr>
            </a:br>
            <a:r>
              <a:rPr lang="en-GB" altLang="en-US" sz="1600" dirty="0">
                <a:solidFill>
                  <a:srgbClr val="414042"/>
                </a:solidFill>
              </a:rPr>
              <a:t>the moon is made of cheese.</a:t>
            </a:r>
          </a:p>
          <a:p>
            <a:pPr eaLnBrk="1" hangingPunct="1">
              <a:spcBef>
                <a:spcPct val="20000"/>
              </a:spcBef>
            </a:pPr>
            <a:r>
              <a:rPr lang="en-GB" altLang="en-US" sz="1600" dirty="0">
                <a:solidFill>
                  <a:srgbClr val="414042"/>
                </a:solidFill>
              </a:rPr>
              <a:t>Jasper says there might be moon-cows on the moon.</a:t>
            </a:r>
          </a:p>
          <a:p>
            <a:pPr eaLnBrk="1" hangingPunct="1">
              <a:spcBef>
                <a:spcPct val="20000"/>
              </a:spcBef>
            </a:pPr>
            <a:r>
              <a:rPr lang="en-GB" altLang="en-US" sz="1600" dirty="0">
                <a:solidFill>
                  <a:srgbClr val="414042"/>
                </a:solidFill>
              </a:rPr>
              <a:t>Jasper thinks a good name for moon</a:t>
            </a:r>
            <a:br>
              <a:rPr lang="en-GB" altLang="en-US" sz="1600" dirty="0">
                <a:solidFill>
                  <a:srgbClr val="414042"/>
                </a:solidFill>
              </a:rPr>
            </a:br>
            <a:r>
              <a:rPr lang="en-GB" altLang="en-US" sz="1600" dirty="0">
                <a:solidFill>
                  <a:srgbClr val="414042"/>
                </a:solidFill>
              </a:rPr>
              <a:t>cheese would be Lunar Blue.</a:t>
            </a:r>
          </a:p>
        </p:txBody>
      </p:sp>
      <p:sp>
        <p:nvSpPr>
          <p:cNvPr id="20" name="Text Box 13">
            <a:extLst>
              <a:ext uri="{FF2B5EF4-FFF2-40B4-BE49-F238E27FC236}">
                <a16:creationId xmlns:a16="http://schemas.microsoft.com/office/drawing/2014/main" id="{71972F2D-6624-F545-A03E-6E858C036950}"/>
              </a:ext>
            </a:extLst>
          </p:cNvPr>
          <p:cNvSpPr txBox="1">
            <a:spLocks noChangeArrowheads="1"/>
          </p:cNvSpPr>
          <p:nvPr/>
        </p:nvSpPr>
        <p:spPr bwMode="auto">
          <a:xfrm>
            <a:off x="940522" y="1165450"/>
            <a:ext cx="1698625" cy="396875"/>
          </a:xfrm>
          <a:prstGeom prst="rect">
            <a:avLst/>
          </a:prstGeom>
          <a:solidFill>
            <a:srgbClr val="0070C0"/>
          </a:solidFill>
          <a:ln>
            <a:noFill/>
          </a:ln>
          <a:effec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chemeClr val="bg1"/>
                </a:solidFill>
              </a:rPr>
              <a:t>Charlie says:</a:t>
            </a:r>
          </a:p>
        </p:txBody>
      </p:sp>
      <p:sp>
        <p:nvSpPr>
          <p:cNvPr id="22" name="AutoShape 9">
            <a:extLst>
              <a:ext uri="{FF2B5EF4-FFF2-40B4-BE49-F238E27FC236}">
                <a16:creationId xmlns:a16="http://schemas.microsoft.com/office/drawing/2014/main" id="{8A5A16BA-796D-A140-B455-964D0FD87CC7}"/>
              </a:ext>
            </a:extLst>
          </p:cNvPr>
          <p:cNvSpPr>
            <a:spLocks noChangeArrowheads="1"/>
          </p:cNvSpPr>
          <p:nvPr/>
        </p:nvSpPr>
        <p:spPr bwMode="auto">
          <a:xfrm>
            <a:off x="7394104" y="1349684"/>
            <a:ext cx="3516912" cy="1502151"/>
          </a:xfrm>
          <a:prstGeom prst="wedgeRoundRectCallout">
            <a:avLst>
              <a:gd name="adj1" fmla="val 53944"/>
              <a:gd name="adj2" fmla="val 75196"/>
              <a:gd name="adj3" fmla="val 16667"/>
            </a:avLst>
          </a:prstGeom>
          <a:solidFill>
            <a:srgbClr val="0070C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700" dirty="0">
                <a:solidFill>
                  <a:schemeClr val="bg1"/>
                </a:solidFill>
              </a:rPr>
              <a:t>Jasper, Charlie says hotdogs are your favourite food but</a:t>
            </a:r>
            <a:br>
              <a:rPr lang="en-GB" altLang="en-US" sz="1700" dirty="0">
                <a:solidFill>
                  <a:schemeClr val="bg1"/>
                </a:solidFill>
              </a:rPr>
            </a:br>
            <a:r>
              <a:rPr lang="en-GB" altLang="en-US" sz="1700" dirty="0">
                <a:solidFill>
                  <a:schemeClr val="bg1"/>
                </a:solidFill>
              </a:rPr>
              <a:t>you don</a:t>
            </a:r>
            <a:r>
              <a:rPr lang="en-GB" altLang="en-US" sz="1700" dirty="0">
                <a:solidFill>
                  <a:schemeClr val="bg1"/>
                </a:solidFill>
                <a:latin typeface="VTKS BEAUTY" pitchFamily="2" charset="0"/>
              </a:rPr>
              <a:t>’</a:t>
            </a:r>
            <a:r>
              <a:rPr lang="en-GB" altLang="en-US" sz="1700" dirty="0">
                <a:solidFill>
                  <a:schemeClr val="bg1"/>
                </a:solidFill>
              </a:rPr>
              <a:t>t like tomato sauce.</a:t>
            </a:r>
            <a:br>
              <a:rPr lang="en-GB" altLang="en-US" sz="1700" dirty="0">
                <a:solidFill>
                  <a:schemeClr val="bg1"/>
                </a:solidFill>
              </a:rPr>
            </a:br>
            <a:r>
              <a:rPr lang="en-GB" altLang="en-US" sz="1700" dirty="0">
                <a:solidFill>
                  <a:schemeClr val="bg1"/>
                </a:solidFill>
              </a:rPr>
              <a:t>How does he know?</a:t>
            </a:r>
          </a:p>
        </p:txBody>
      </p:sp>
      <p:sp>
        <p:nvSpPr>
          <p:cNvPr id="25" name="AutoShape 10">
            <a:extLst>
              <a:ext uri="{FF2B5EF4-FFF2-40B4-BE49-F238E27FC236}">
                <a16:creationId xmlns:a16="http://schemas.microsoft.com/office/drawing/2014/main" id="{C881AA09-9965-144F-98C8-488DCCEE8DF7}"/>
              </a:ext>
            </a:extLst>
          </p:cNvPr>
          <p:cNvSpPr>
            <a:spLocks noChangeArrowheads="1"/>
          </p:cNvSpPr>
          <p:nvPr/>
        </p:nvSpPr>
        <p:spPr bwMode="auto">
          <a:xfrm>
            <a:off x="8549480" y="3980999"/>
            <a:ext cx="2937562" cy="1229377"/>
          </a:xfrm>
          <a:prstGeom prst="wedgeRoundRectCallout">
            <a:avLst>
              <a:gd name="adj1" fmla="val 429"/>
              <a:gd name="adj2" fmla="val 115004"/>
              <a:gd name="adj3" fmla="val 16667"/>
            </a:avLst>
          </a:prstGeom>
          <a:solidFill>
            <a:srgbClr val="00B05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700" dirty="0">
                <a:solidFill>
                  <a:schemeClr val="bg1"/>
                </a:solidFill>
              </a:rPr>
              <a:t>Jasper, Charlie says you</a:t>
            </a:r>
            <a:br>
              <a:rPr lang="en-GB" altLang="en-US" sz="1700" dirty="0">
                <a:solidFill>
                  <a:schemeClr val="bg1"/>
                </a:solidFill>
              </a:rPr>
            </a:br>
            <a:r>
              <a:rPr lang="en-GB" altLang="en-US" sz="1700" dirty="0">
                <a:solidFill>
                  <a:schemeClr val="bg1"/>
                </a:solidFill>
              </a:rPr>
              <a:t>want to know things.</a:t>
            </a:r>
            <a:br>
              <a:rPr lang="en-GB" altLang="en-US" sz="1700" dirty="0">
                <a:solidFill>
                  <a:schemeClr val="bg1"/>
                </a:solidFill>
              </a:rPr>
            </a:br>
            <a:r>
              <a:rPr lang="en-GB" altLang="en-US" sz="1700" dirty="0">
                <a:solidFill>
                  <a:schemeClr val="bg1"/>
                </a:solidFill>
              </a:rPr>
              <a:t>How does he know?</a:t>
            </a:r>
          </a:p>
        </p:txBody>
      </p:sp>
      <p:sp>
        <p:nvSpPr>
          <p:cNvPr id="26" name="Text Box 11">
            <a:extLst>
              <a:ext uri="{FF2B5EF4-FFF2-40B4-BE49-F238E27FC236}">
                <a16:creationId xmlns:a16="http://schemas.microsoft.com/office/drawing/2014/main" id="{DD36DA1F-36D8-0B47-B357-11ED2FA9AE39}"/>
              </a:ext>
            </a:extLst>
          </p:cNvPr>
          <p:cNvSpPr txBox="1">
            <a:spLocks noChangeArrowheads="1"/>
          </p:cNvSpPr>
          <p:nvPr/>
        </p:nvSpPr>
        <p:spPr bwMode="auto">
          <a:xfrm>
            <a:off x="832667" y="5153941"/>
            <a:ext cx="445602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Work with a partner. </a:t>
            </a:r>
          </a:p>
          <a:p>
            <a:pPr eaLnBrk="1" hangingPunct="1"/>
            <a:r>
              <a:rPr lang="en-GB" altLang="en-US" sz="1600" dirty="0">
                <a:solidFill>
                  <a:srgbClr val="414042"/>
                </a:solidFill>
              </a:rPr>
              <a:t>Think of two questions </a:t>
            </a:r>
            <a:r>
              <a:rPr lang="en-GB" altLang="en-US" sz="1600" b="1" dirty="0">
                <a:solidFill>
                  <a:srgbClr val="414042"/>
                </a:solidFill>
              </a:rPr>
              <a:t>you</a:t>
            </a:r>
            <a:r>
              <a:rPr lang="en-GB" altLang="en-US" sz="1600" dirty="0">
                <a:solidFill>
                  <a:srgbClr val="414042"/>
                </a:solidFill>
              </a:rPr>
              <a:t> could ask Jasper. </a:t>
            </a:r>
          </a:p>
          <a:p>
            <a:pPr eaLnBrk="1" hangingPunct="1"/>
            <a:r>
              <a:rPr lang="en-GB" altLang="en-US" sz="1600" dirty="0">
                <a:solidFill>
                  <a:srgbClr val="414042"/>
                </a:solidFill>
              </a:rPr>
              <a:t>Say them out loud.</a:t>
            </a:r>
          </a:p>
          <a:p>
            <a:pPr eaLnBrk="1" hangingPunct="1"/>
            <a:r>
              <a:rPr lang="en-GB" altLang="en-US" sz="1600" dirty="0">
                <a:solidFill>
                  <a:srgbClr val="414042"/>
                </a:solidFill>
              </a:rPr>
              <a:t>Write them down.</a:t>
            </a:r>
          </a:p>
        </p:txBody>
      </p:sp>
      <p:sp>
        <p:nvSpPr>
          <p:cNvPr id="21" name="AutoShape 8">
            <a:extLst>
              <a:ext uri="{FF2B5EF4-FFF2-40B4-BE49-F238E27FC236}">
                <a16:creationId xmlns:a16="http://schemas.microsoft.com/office/drawing/2014/main" id="{CE03735F-E2AA-C647-84D4-1AF180266E05}"/>
              </a:ext>
            </a:extLst>
          </p:cNvPr>
          <p:cNvSpPr>
            <a:spLocks noChangeArrowheads="1"/>
          </p:cNvSpPr>
          <p:nvPr/>
        </p:nvSpPr>
        <p:spPr bwMode="auto">
          <a:xfrm>
            <a:off x="1322149" y="3695936"/>
            <a:ext cx="3237470" cy="1224951"/>
          </a:xfrm>
          <a:prstGeom prst="wedgeRoundRectCallout">
            <a:avLst>
              <a:gd name="adj1" fmla="val -70426"/>
              <a:gd name="adj2" fmla="val -35651"/>
              <a:gd name="adj3" fmla="val 16667"/>
            </a:avLst>
          </a:prstGeom>
          <a:solidFill>
            <a:srgbClr val="EC7206"/>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700" dirty="0">
                <a:solidFill>
                  <a:schemeClr val="bg1"/>
                </a:solidFill>
              </a:rPr>
              <a:t>Jasper, Charlie keeps saying you think things and you</a:t>
            </a:r>
            <a:br>
              <a:rPr lang="en-GB" altLang="en-US" sz="1700" dirty="0">
                <a:solidFill>
                  <a:schemeClr val="bg1"/>
                </a:solidFill>
              </a:rPr>
            </a:br>
            <a:r>
              <a:rPr lang="en-GB" altLang="en-US" sz="1700" dirty="0">
                <a:solidFill>
                  <a:schemeClr val="bg1"/>
                </a:solidFill>
              </a:rPr>
              <a:t>say things.</a:t>
            </a:r>
            <a:br>
              <a:rPr lang="en-GB" altLang="en-US" sz="1700" dirty="0">
                <a:solidFill>
                  <a:schemeClr val="bg1"/>
                </a:solidFill>
              </a:rPr>
            </a:br>
            <a:r>
              <a:rPr lang="en-GB" altLang="en-US" sz="1700" dirty="0">
                <a:solidFill>
                  <a:schemeClr val="bg1"/>
                </a:solidFill>
              </a:rPr>
              <a:t>Can you speak?</a:t>
            </a:r>
          </a:p>
        </p:txBody>
      </p:sp>
    </p:spTree>
    <p:extLst>
      <p:ext uri="{BB962C8B-B14F-4D97-AF65-F5344CB8AC3E}">
        <p14:creationId xmlns:p14="http://schemas.microsoft.com/office/powerpoint/2010/main" val="1767938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5" grpId="0" animBg="1"/>
      <p:bldP spid="25" grpId="1" animBg="1"/>
      <p:bldP spid="26" grpId="0"/>
      <p:bldP spid="26" grpId="1"/>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5896983B-CF55-6E4A-9010-0A0FF88C06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13852" y="843749"/>
            <a:ext cx="5814365" cy="5284065"/>
          </a:xfrm>
          <a:prstGeom prst="rect">
            <a:avLst/>
          </a:prstGeom>
        </p:spPr>
      </p:pic>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4995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looking for clues</a:t>
            </a:r>
          </a:p>
        </p:txBody>
      </p:sp>
      <p:sp>
        <p:nvSpPr>
          <p:cNvPr id="14" name="Text Box 10">
            <a:extLst>
              <a:ext uri="{FF2B5EF4-FFF2-40B4-BE49-F238E27FC236}">
                <a16:creationId xmlns:a16="http://schemas.microsoft.com/office/drawing/2014/main" id="{17B6008C-2598-CA42-B37E-B553476C3958}"/>
              </a:ext>
            </a:extLst>
          </p:cNvPr>
          <p:cNvSpPr txBox="1">
            <a:spLocks noChangeArrowheads="1"/>
          </p:cNvSpPr>
          <p:nvPr/>
        </p:nvSpPr>
        <p:spPr bwMode="auto">
          <a:xfrm>
            <a:off x="1547361" y="2740070"/>
            <a:ext cx="4209811"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2200" dirty="0">
                <a:solidFill>
                  <a:srgbClr val="414042"/>
                </a:solidFill>
              </a:rPr>
              <a:t>Work with a partner.</a:t>
            </a:r>
            <a:br>
              <a:rPr lang="en-GB" altLang="en-US" sz="2200" dirty="0">
                <a:solidFill>
                  <a:srgbClr val="414042"/>
                </a:solidFill>
              </a:rPr>
            </a:br>
            <a:r>
              <a:rPr lang="en-GB" altLang="en-US" sz="2200" dirty="0">
                <a:solidFill>
                  <a:srgbClr val="414042"/>
                </a:solidFill>
              </a:rPr>
              <a:t>Think of two questions </a:t>
            </a:r>
            <a:r>
              <a:rPr lang="en-GB" altLang="en-US" sz="2200" b="1" dirty="0">
                <a:solidFill>
                  <a:srgbClr val="414042"/>
                </a:solidFill>
              </a:rPr>
              <a:t>you</a:t>
            </a:r>
            <a:br>
              <a:rPr lang="en-GB" altLang="en-US" sz="2200" b="1" dirty="0">
                <a:solidFill>
                  <a:srgbClr val="414042"/>
                </a:solidFill>
              </a:rPr>
            </a:br>
            <a:r>
              <a:rPr lang="en-GB" altLang="en-US" sz="2200" dirty="0">
                <a:solidFill>
                  <a:srgbClr val="414042"/>
                </a:solidFill>
              </a:rPr>
              <a:t>could ask Charlie. </a:t>
            </a:r>
          </a:p>
          <a:p>
            <a:pPr eaLnBrk="1" hangingPunct="1">
              <a:spcBef>
                <a:spcPts val="1500"/>
              </a:spcBef>
            </a:pPr>
            <a:r>
              <a:rPr lang="en-GB" altLang="en-US" sz="2200" dirty="0">
                <a:solidFill>
                  <a:srgbClr val="414042"/>
                </a:solidFill>
              </a:rPr>
              <a:t>Say them out loud.</a:t>
            </a:r>
          </a:p>
          <a:p>
            <a:pPr eaLnBrk="1" hangingPunct="1">
              <a:spcBef>
                <a:spcPts val="1500"/>
              </a:spcBef>
            </a:pPr>
            <a:r>
              <a:rPr lang="en-GB" altLang="en-US" sz="2200" dirty="0">
                <a:solidFill>
                  <a:srgbClr val="414042"/>
                </a:solidFill>
              </a:rPr>
              <a:t>Write them down.</a:t>
            </a:r>
          </a:p>
        </p:txBody>
      </p:sp>
    </p:spTree>
    <p:extLst>
      <p:ext uri="{BB962C8B-B14F-4D97-AF65-F5344CB8AC3E}">
        <p14:creationId xmlns:p14="http://schemas.microsoft.com/office/powerpoint/2010/main" val="7856557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a:extLst>
              <a:ext uri="{FF2B5EF4-FFF2-40B4-BE49-F238E27FC236}">
                <a16:creationId xmlns:a16="http://schemas.microsoft.com/office/drawing/2014/main" id="{7CD34320-735F-7546-BA43-3E7DD74D7F5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4DB40C23-1922-FD4D-B429-DEF69011DC2A}"/>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6" name="Rectangle 8">
            <a:extLst>
              <a:ext uri="{FF2B5EF4-FFF2-40B4-BE49-F238E27FC236}">
                <a16:creationId xmlns:a16="http://schemas.microsoft.com/office/drawing/2014/main" id="{245A43C0-1857-284B-B3AF-DF41B58C120C}"/>
              </a:ext>
            </a:extLst>
          </p:cNvPr>
          <p:cNvSpPr>
            <a:spLocks noChangeArrowheads="1"/>
          </p:cNvSpPr>
          <p:nvPr/>
        </p:nvSpPr>
        <p:spPr bwMode="auto">
          <a:xfrm>
            <a:off x="1919374" y="3732946"/>
            <a:ext cx="140625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banned</a:t>
            </a:r>
          </a:p>
        </p:txBody>
      </p:sp>
      <p:sp>
        <p:nvSpPr>
          <p:cNvPr id="17" name="Rectangle 9">
            <a:extLst>
              <a:ext uri="{FF2B5EF4-FFF2-40B4-BE49-F238E27FC236}">
                <a16:creationId xmlns:a16="http://schemas.microsoft.com/office/drawing/2014/main" id="{CF159636-194A-6149-B6F2-D0660FADF90E}"/>
              </a:ext>
            </a:extLst>
          </p:cNvPr>
          <p:cNvSpPr>
            <a:spLocks noChangeArrowheads="1"/>
          </p:cNvSpPr>
          <p:nvPr/>
        </p:nvSpPr>
        <p:spPr bwMode="auto">
          <a:xfrm>
            <a:off x="1905085" y="1571369"/>
            <a:ext cx="142377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lightweight</a:t>
            </a:r>
          </a:p>
        </p:txBody>
      </p:sp>
      <p:sp>
        <p:nvSpPr>
          <p:cNvPr id="18" name="Rectangle 12">
            <a:extLst>
              <a:ext uri="{FF2B5EF4-FFF2-40B4-BE49-F238E27FC236}">
                <a16:creationId xmlns:a16="http://schemas.microsoft.com/office/drawing/2014/main" id="{9DFF9D3B-D7A4-1848-AA3C-C0971630B244}"/>
              </a:ext>
            </a:extLst>
          </p:cNvPr>
          <p:cNvSpPr>
            <a:spLocks noChangeArrowheads="1"/>
          </p:cNvSpPr>
          <p:nvPr/>
        </p:nvSpPr>
        <p:spPr bwMode="auto">
          <a:xfrm>
            <a:off x="1033606" y="2186585"/>
            <a:ext cx="3159040" cy="1011156"/>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b="1" dirty="0">
                <a:solidFill>
                  <a:srgbClr val="414042"/>
                </a:solidFill>
              </a:rPr>
              <a:t>Lightweight </a:t>
            </a:r>
            <a:r>
              <a:rPr lang="en-GB" altLang="en-US" sz="1400" dirty="0">
                <a:solidFill>
                  <a:srgbClr val="414042"/>
                </a:solidFill>
              </a:rPr>
              <a:t>refers to</a:t>
            </a:r>
            <a:br>
              <a:rPr lang="en-GB" altLang="en-US" sz="1400" dirty="0">
                <a:solidFill>
                  <a:srgbClr val="414042"/>
                </a:solidFill>
              </a:rPr>
            </a:br>
            <a:r>
              <a:rPr lang="en-GB" altLang="en-US" sz="1400" dirty="0">
                <a:solidFill>
                  <a:srgbClr val="414042"/>
                </a:solidFill>
              </a:rPr>
              <a:t>an object which does</a:t>
            </a:r>
            <a:br>
              <a:rPr lang="en-GB" altLang="en-US" sz="1400" dirty="0">
                <a:solidFill>
                  <a:srgbClr val="414042"/>
                </a:solidFill>
              </a:rPr>
            </a:br>
            <a:r>
              <a:rPr lang="en-GB" altLang="en-US" sz="1400" dirty="0">
                <a:solidFill>
                  <a:srgbClr val="414042"/>
                </a:solidFill>
              </a:rPr>
              <a:t>not weigh a lot.</a:t>
            </a:r>
          </a:p>
        </p:txBody>
      </p:sp>
      <p:sp>
        <p:nvSpPr>
          <p:cNvPr id="19" name="Rectangle 15">
            <a:extLst>
              <a:ext uri="{FF2B5EF4-FFF2-40B4-BE49-F238E27FC236}">
                <a16:creationId xmlns:a16="http://schemas.microsoft.com/office/drawing/2014/main" id="{5179585E-8E4A-3D4F-B37B-39E2CD77775C}"/>
              </a:ext>
            </a:extLst>
          </p:cNvPr>
          <p:cNvSpPr>
            <a:spLocks noChangeArrowheads="1"/>
          </p:cNvSpPr>
          <p:nvPr/>
        </p:nvSpPr>
        <p:spPr bwMode="auto">
          <a:xfrm>
            <a:off x="1028788" y="4324345"/>
            <a:ext cx="3159040" cy="89565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If you are </a:t>
            </a:r>
            <a:r>
              <a:rPr lang="en-GB" altLang="en-US" sz="1400" b="1" dirty="0">
                <a:solidFill>
                  <a:srgbClr val="414042"/>
                </a:solidFill>
              </a:rPr>
              <a:t>banned</a:t>
            </a:r>
            <a:r>
              <a:rPr lang="en-GB" altLang="en-US" sz="1400" dirty="0">
                <a:solidFill>
                  <a:srgbClr val="414042"/>
                </a:solidFill>
              </a:rPr>
              <a:t> from</a:t>
            </a:r>
            <a:br>
              <a:rPr lang="en-GB" altLang="en-US" sz="1400" dirty="0">
                <a:solidFill>
                  <a:srgbClr val="414042"/>
                </a:solidFill>
              </a:rPr>
            </a:br>
            <a:r>
              <a:rPr lang="en-GB" altLang="en-US" sz="1400" dirty="0">
                <a:solidFill>
                  <a:srgbClr val="414042"/>
                </a:solidFill>
              </a:rPr>
              <a:t>something, it means you are</a:t>
            </a:r>
            <a:br>
              <a:rPr lang="en-GB" altLang="en-US" sz="1400" dirty="0">
                <a:solidFill>
                  <a:srgbClr val="414042"/>
                </a:solidFill>
              </a:rPr>
            </a:br>
            <a:r>
              <a:rPr lang="en-GB" altLang="en-US" sz="1400" dirty="0">
                <a:solidFill>
                  <a:srgbClr val="414042"/>
                </a:solidFill>
              </a:rPr>
              <a:t>not allowed to do it anymore.</a:t>
            </a:r>
          </a:p>
        </p:txBody>
      </p:sp>
      <p:sp>
        <p:nvSpPr>
          <p:cNvPr id="20" name="Rectangle 20">
            <a:extLst>
              <a:ext uri="{FF2B5EF4-FFF2-40B4-BE49-F238E27FC236}">
                <a16:creationId xmlns:a16="http://schemas.microsoft.com/office/drawing/2014/main" id="{D4C9F082-A209-C84B-89DF-9D9AD507A306}"/>
              </a:ext>
            </a:extLst>
          </p:cNvPr>
          <p:cNvSpPr>
            <a:spLocks noChangeArrowheads="1"/>
          </p:cNvSpPr>
          <p:nvPr/>
        </p:nvSpPr>
        <p:spPr bwMode="auto">
          <a:xfrm>
            <a:off x="4430064" y="2189137"/>
            <a:ext cx="3465815" cy="1085365"/>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b="1" dirty="0">
                <a:solidFill>
                  <a:srgbClr val="414042"/>
                </a:solidFill>
              </a:rPr>
              <a:t>Moisture</a:t>
            </a:r>
            <a:r>
              <a:rPr lang="en-GB" altLang="en-US" sz="1400" dirty="0">
                <a:solidFill>
                  <a:srgbClr val="414042"/>
                </a:solidFill>
              </a:rPr>
              <a:t> means a small</a:t>
            </a:r>
            <a:br>
              <a:rPr lang="en-GB" altLang="en-US" sz="1400" dirty="0">
                <a:solidFill>
                  <a:srgbClr val="414042"/>
                </a:solidFill>
              </a:rPr>
            </a:br>
            <a:r>
              <a:rPr lang="en-GB" altLang="en-US" sz="1400" dirty="0">
                <a:solidFill>
                  <a:srgbClr val="414042"/>
                </a:solidFill>
              </a:rPr>
              <a:t>quantity of water</a:t>
            </a:r>
            <a:br>
              <a:rPr lang="en-GB" altLang="en-US" sz="1400" dirty="0">
                <a:solidFill>
                  <a:srgbClr val="414042"/>
                </a:solidFill>
              </a:rPr>
            </a:br>
            <a:r>
              <a:rPr lang="en-GB" altLang="en-US" sz="1400" dirty="0">
                <a:solidFill>
                  <a:srgbClr val="414042"/>
                </a:solidFill>
              </a:rPr>
              <a:t>or liquid.</a:t>
            </a:r>
          </a:p>
        </p:txBody>
      </p:sp>
      <p:sp>
        <p:nvSpPr>
          <p:cNvPr id="21" name="Rectangle 20">
            <a:extLst>
              <a:ext uri="{FF2B5EF4-FFF2-40B4-BE49-F238E27FC236}">
                <a16:creationId xmlns:a16="http://schemas.microsoft.com/office/drawing/2014/main" id="{999C24C9-CFC5-9547-A6A0-273507612F7D}"/>
              </a:ext>
            </a:extLst>
          </p:cNvPr>
          <p:cNvSpPr/>
          <p:nvPr/>
        </p:nvSpPr>
        <p:spPr>
          <a:xfrm>
            <a:off x="1028788" y="1935851"/>
            <a:ext cx="3172915" cy="139223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7EAA6A11-0135-4E47-B6D6-80A4F3F1D1B8}"/>
              </a:ext>
            </a:extLst>
          </p:cNvPr>
          <p:cNvSpPr/>
          <p:nvPr/>
        </p:nvSpPr>
        <p:spPr>
          <a:xfrm>
            <a:off x="1028788" y="4104573"/>
            <a:ext cx="3172915" cy="11820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8">
            <a:extLst>
              <a:ext uri="{FF2B5EF4-FFF2-40B4-BE49-F238E27FC236}">
                <a16:creationId xmlns:a16="http://schemas.microsoft.com/office/drawing/2014/main" id="{3EA1A1C7-336F-1240-A037-ED102CFD4C27}"/>
              </a:ext>
            </a:extLst>
          </p:cNvPr>
          <p:cNvSpPr>
            <a:spLocks noChangeArrowheads="1"/>
          </p:cNvSpPr>
          <p:nvPr/>
        </p:nvSpPr>
        <p:spPr bwMode="auto">
          <a:xfrm>
            <a:off x="8932667" y="3732946"/>
            <a:ext cx="1399234"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removed</a:t>
            </a:r>
          </a:p>
        </p:txBody>
      </p:sp>
      <p:sp>
        <p:nvSpPr>
          <p:cNvPr id="24" name="Rectangle 9">
            <a:extLst>
              <a:ext uri="{FF2B5EF4-FFF2-40B4-BE49-F238E27FC236}">
                <a16:creationId xmlns:a16="http://schemas.microsoft.com/office/drawing/2014/main" id="{A8E11203-DC5F-0E42-A35A-D127998F3F1C}"/>
              </a:ext>
            </a:extLst>
          </p:cNvPr>
          <p:cNvSpPr>
            <a:spLocks noChangeArrowheads="1"/>
          </p:cNvSpPr>
          <p:nvPr/>
        </p:nvSpPr>
        <p:spPr bwMode="auto">
          <a:xfrm>
            <a:off x="8756027" y="1571369"/>
            <a:ext cx="1744802"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securely</a:t>
            </a:r>
          </a:p>
        </p:txBody>
      </p:sp>
      <p:sp>
        <p:nvSpPr>
          <p:cNvPr id="25" name="Rectangle 12">
            <a:extLst>
              <a:ext uri="{FF2B5EF4-FFF2-40B4-BE49-F238E27FC236}">
                <a16:creationId xmlns:a16="http://schemas.microsoft.com/office/drawing/2014/main" id="{D746E832-D5EB-ED4F-8524-047A49BCDA18}"/>
              </a:ext>
            </a:extLst>
          </p:cNvPr>
          <p:cNvSpPr>
            <a:spLocks noChangeArrowheads="1"/>
          </p:cNvSpPr>
          <p:nvPr/>
        </p:nvSpPr>
        <p:spPr bwMode="auto">
          <a:xfrm>
            <a:off x="8133296" y="2175807"/>
            <a:ext cx="2990261" cy="1007494"/>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If something is </a:t>
            </a:r>
            <a:r>
              <a:rPr lang="en-GB" altLang="en-US" sz="1400" b="1" dirty="0">
                <a:solidFill>
                  <a:srgbClr val="414042"/>
                </a:solidFill>
              </a:rPr>
              <a:t>securely</a:t>
            </a:r>
            <a:br>
              <a:rPr lang="en-GB" altLang="en-US" sz="1400" dirty="0">
                <a:solidFill>
                  <a:srgbClr val="414042"/>
                </a:solidFill>
              </a:rPr>
            </a:br>
            <a:r>
              <a:rPr lang="en-GB" altLang="en-US" sz="1400" dirty="0">
                <a:solidFill>
                  <a:srgbClr val="414042"/>
                </a:solidFill>
              </a:rPr>
              <a:t>fastened, it means it won’t come undone. The food had to be securely packaged. Why?</a:t>
            </a:r>
          </a:p>
        </p:txBody>
      </p:sp>
      <p:sp>
        <p:nvSpPr>
          <p:cNvPr id="26" name="Rectangle 15">
            <a:extLst>
              <a:ext uri="{FF2B5EF4-FFF2-40B4-BE49-F238E27FC236}">
                <a16:creationId xmlns:a16="http://schemas.microsoft.com/office/drawing/2014/main" id="{45A1B221-F525-EF43-A17E-8D829EE85E93}"/>
              </a:ext>
            </a:extLst>
          </p:cNvPr>
          <p:cNvSpPr>
            <a:spLocks noChangeArrowheads="1"/>
          </p:cNvSpPr>
          <p:nvPr/>
        </p:nvSpPr>
        <p:spPr bwMode="auto">
          <a:xfrm>
            <a:off x="8133296" y="4317285"/>
            <a:ext cx="2981281" cy="76638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rPr>
              <a:t>Removed</a:t>
            </a:r>
            <a:r>
              <a:rPr lang="en-GB" altLang="en-US" sz="1400" dirty="0">
                <a:solidFill>
                  <a:srgbClr val="414042"/>
                </a:solidFill>
              </a:rPr>
              <a:t> means that</a:t>
            </a:r>
            <a:br>
              <a:rPr lang="en-GB" altLang="en-US" sz="1400" dirty="0">
                <a:solidFill>
                  <a:srgbClr val="414042"/>
                </a:solidFill>
              </a:rPr>
            </a:br>
            <a:r>
              <a:rPr lang="en-GB" altLang="en-US" sz="1400" dirty="0">
                <a:solidFill>
                  <a:srgbClr val="414042"/>
                </a:solidFill>
              </a:rPr>
              <a:t>something has been taken</a:t>
            </a:r>
            <a:br>
              <a:rPr lang="en-GB" altLang="en-US" sz="1400" dirty="0">
                <a:solidFill>
                  <a:srgbClr val="414042"/>
                </a:solidFill>
              </a:rPr>
            </a:br>
            <a:r>
              <a:rPr lang="en-GB" altLang="en-US" sz="1400" dirty="0">
                <a:solidFill>
                  <a:srgbClr val="414042"/>
                </a:solidFill>
              </a:rPr>
              <a:t>away from where it was.</a:t>
            </a:r>
          </a:p>
        </p:txBody>
      </p:sp>
      <p:sp>
        <p:nvSpPr>
          <p:cNvPr id="27" name="Rectangle 26">
            <a:extLst>
              <a:ext uri="{FF2B5EF4-FFF2-40B4-BE49-F238E27FC236}">
                <a16:creationId xmlns:a16="http://schemas.microsoft.com/office/drawing/2014/main" id="{FD92DDE1-EEF0-5E44-9EAF-6F543F635E48}"/>
              </a:ext>
            </a:extLst>
          </p:cNvPr>
          <p:cNvSpPr/>
          <p:nvPr/>
        </p:nvSpPr>
        <p:spPr>
          <a:xfrm>
            <a:off x="8133298" y="1935851"/>
            <a:ext cx="2990262" cy="139223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106CCE9-4354-F141-9291-4D323E8F1ACF}"/>
              </a:ext>
            </a:extLst>
          </p:cNvPr>
          <p:cNvSpPr/>
          <p:nvPr/>
        </p:nvSpPr>
        <p:spPr>
          <a:xfrm>
            <a:off x="8133298" y="4104573"/>
            <a:ext cx="2990261" cy="11820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9">
            <a:extLst>
              <a:ext uri="{FF2B5EF4-FFF2-40B4-BE49-F238E27FC236}">
                <a16:creationId xmlns:a16="http://schemas.microsoft.com/office/drawing/2014/main" id="{86CDE9E2-7A9A-F04E-A0A1-CB68C4BEEE24}"/>
              </a:ext>
            </a:extLst>
          </p:cNvPr>
          <p:cNvSpPr>
            <a:spLocks noChangeArrowheads="1"/>
          </p:cNvSpPr>
          <p:nvPr/>
        </p:nvSpPr>
        <p:spPr bwMode="auto">
          <a:xfrm>
            <a:off x="5306365" y="1571369"/>
            <a:ext cx="1713218"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moisture</a:t>
            </a:r>
          </a:p>
        </p:txBody>
      </p:sp>
      <p:sp>
        <p:nvSpPr>
          <p:cNvPr id="30" name="Rectangle 29">
            <a:extLst>
              <a:ext uri="{FF2B5EF4-FFF2-40B4-BE49-F238E27FC236}">
                <a16:creationId xmlns:a16="http://schemas.microsoft.com/office/drawing/2014/main" id="{55F57DF7-6702-ED42-A836-8F0E69C6C2D3}"/>
              </a:ext>
            </a:extLst>
          </p:cNvPr>
          <p:cNvSpPr/>
          <p:nvPr/>
        </p:nvSpPr>
        <p:spPr>
          <a:xfrm>
            <a:off x="4430068" y="1935851"/>
            <a:ext cx="3465812" cy="1392236"/>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0">
            <a:extLst>
              <a:ext uri="{FF2B5EF4-FFF2-40B4-BE49-F238E27FC236}">
                <a16:creationId xmlns:a16="http://schemas.microsoft.com/office/drawing/2014/main" id="{74D59504-E877-7F48-9A01-CC8F6BAD7AF3}"/>
              </a:ext>
            </a:extLst>
          </p:cNvPr>
          <p:cNvSpPr>
            <a:spLocks noChangeArrowheads="1"/>
          </p:cNvSpPr>
          <p:nvPr/>
        </p:nvSpPr>
        <p:spPr bwMode="auto">
          <a:xfrm>
            <a:off x="4430066" y="4317285"/>
            <a:ext cx="3465813" cy="85172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Something could </a:t>
            </a:r>
            <a:r>
              <a:rPr lang="en-GB" altLang="en-US" sz="1400" b="1" dirty="0">
                <a:solidFill>
                  <a:srgbClr val="414042"/>
                </a:solidFill>
              </a:rPr>
              <a:t>interfere</a:t>
            </a:r>
            <a:r>
              <a:rPr lang="en-GB" altLang="en-US" sz="1400" dirty="0">
                <a:solidFill>
                  <a:srgbClr val="414042"/>
                </a:solidFill>
              </a:rPr>
              <a:t> with</a:t>
            </a:r>
            <a:br>
              <a:rPr lang="en-GB" altLang="en-US" sz="1400" dirty="0">
                <a:solidFill>
                  <a:srgbClr val="414042"/>
                </a:solidFill>
              </a:rPr>
            </a:br>
            <a:r>
              <a:rPr lang="en-GB" altLang="en-US" sz="1400" dirty="0">
                <a:solidFill>
                  <a:srgbClr val="414042"/>
                </a:solidFill>
              </a:rPr>
              <a:t>how something else works and</a:t>
            </a:r>
            <a:br>
              <a:rPr lang="en-GB" altLang="en-US" sz="1400" dirty="0">
                <a:solidFill>
                  <a:srgbClr val="414042"/>
                </a:solidFill>
              </a:rPr>
            </a:br>
            <a:r>
              <a:rPr lang="en-GB" altLang="en-US" sz="1400" dirty="0">
                <a:solidFill>
                  <a:srgbClr val="414042"/>
                </a:solidFill>
              </a:rPr>
              <a:t>stop it working.</a:t>
            </a:r>
          </a:p>
        </p:txBody>
      </p:sp>
      <p:sp>
        <p:nvSpPr>
          <p:cNvPr id="32" name="Rectangle 9">
            <a:extLst>
              <a:ext uri="{FF2B5EF4-FFF2-40B4-BE49-F238E27FC236}">
                <a16:creationId xmlns:a16="http://schemas.microsoft.com/office/drawing/2014/main" id="{6BEF742E-FAEA-E341-8012-911D66094F65}"/>
              </a:ext>
            </a:extLst>
          </p:cNvPr>
          <p:cNvSpPr>
            <a:spLocks noChangeArrowheads="1"/>
          </p:cNvSpPr>
          <p:nvPr/>
        </p:nvSpPr>
        <p:spPr bwMode="auto">
          <a:xfrm>
            <a:off x="5423094" y="3740091"/>
            <a:ext cx="1490423"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interfere</a:t>
            </a:r>
          </a:p>
        </p:txBody>
      </p:sp>
      <p:sp>
        <p:nvSpPr>
          <p:cNvPr id="33" name="Rectangle 32">
            <a:extLst>
              <a:ext uri="{FF2B5EF4-FFF2-40B4-BE49-F238E27FC236}">
                <a16:creationId xmlns:a16="http://schemas.microsoft.com/office/drawing/2014/main" id="{79F8759B-9996-4741-9DD3-99EFBABC02CF}"/>
              </a:ext>
            </a:extLst>
          </p:cNvPr>
          <p:cNvSpPr/>
          <p:nvPr/>
        </p:nvSpPr>
        <p:spPr>
          <a:xfrm>
            <a:off x="4430067" y="4104573"/>
            <a:ext cx="3465812" cy="1182058"/>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446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animBg="1"/>
      <p:bldP spid="22" grpId="0" animBg="1"/>
      <p:bldP spid="25" grpId="0"/>
      <p:bldP spid="26" grpId="0"/>
      <p:bldP spid="27" grpId="0" animBg="1"/>
      <p:bldP spid="28" grpId="0" animBg="1"/>
      <p:bldP spid="30" grpId="0" animBg="1"/>
      <p:bldP spid="31" grpId="0"/>
      <p:bldP spid="3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the text</a:t>
            </a:r>
          </a:p>
        </p:txBody>
      </p:sp>
      <p:sp>
        <p:nvSpPr>
          <p:cNvPr id="8" name="Rectangle 4">
            <a:extLst>
              <a:ext uri="{FF2B5EF4-FFF2-40B4-BE49-F238E27FC236}">
                <a16:creationId xmlns:a16="http://schemas.microsoft.com/office/drawing/2014/main" id="{837B14B2-888E-0548-B4F3-42C36E8DC87C}"/>
              </a:ext>
            </a:extLst>
          </p:cNvPr>
          <p:cNvSpPr>
            <a:spLocks noChangeArrowheads="1"/>
          </p:cNvSpPr>
          <p:nvPr/>
        </p:nvSpPr>
        <p:spPr bwMode="auto">
          <a:xfrm>
            <a:off x="945991" y="3605838"/>
            <a:ext cx="420401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spcBef>
                <a:spcPct val="50000"/>
              </a:spcBef>
            </a:pPr>
            <a:r>
              <a:rPr lang="en-GB" altLang="en-US" sz="1800" dirty="0">
                <a:solidFill>
                  <a:srgbClr val="414042"/>
                </a:solidFill>
                <a:latin typeface="Comic Sans MS" panose="030F0902030302020204" pitchFamily="66" charset="0"/>
              </a:rPr>
              <a:t>Talk to your partner for one minute.</a:t>
            </a:r>
          </a:p>
          <a:p>
            <a:pPr eaLnBrk="1" hangingPunct="1">
              <a:spcBef>
                <a:spcPct val="50000"/>
              </a:spcBef>
            </a:pPr>
            <a:r>
              <a:rPr lang="en-GB" altLang="en-US" sz="1800" dirty="0">
                <a:solidFill>
                  <a:srgbClr val="414042"/>
                </a:solidFill>
                <a:latin typeface="Comic Sans MS" panose="030F0902030302020204" pitchFamily="66" charset="0"/>
              </a:rPr>
              <a:t>What kind of a person is she?</a:t>
            </a:r>
          </a:p>
          <a:p>
            <a:pPr eaLnBrk="1" hangingPunct="1">
              <a:spcBef>
                <a:spcPct val="50000"/>
              </a:spcBef>
            </a:pPr>
            <a:r>
              <a:rPr lang="en-GB" altLang="en-US" sz="1800" dirty="0">
                <a:solidFill>
                  <a:srgbClr val="414042"/>
                </a:solidFill>
                <a:latin typeface="Comic Sans MS" panose="030F0902030302020204" pitchFamily="66" charset="0"/>
              </a:rPr>
              <a:t>Why do you think that?</a:t>
            </a:r>
          </a:p>
        </p:txBody>
      </p:sp>
      <p:sp>
        <p:nvSpPr>
          <p:cNvPr id="15" name="Text Box 6">
            <a:extLst>
              <a:ext uri="{FF2B5EF4-FFF2-40B4-BE49-F238E27FC236}">
                <a16:creationId xmlns:a16="http://schemas.microsoft.com/office/drawing/2014/main" id="{6A9A1A83-23FF-C24F-911F-A9ECEC285CC0}"/>
              </a:ext>
            </a:extLst>
          </p:cNvPr>
          <p:cNvSpPr txBox="1">
            <a:spLocks noChangeArrowheads="1"/>
          </p:cNvSpPr>
          <p:nvPr/>
        </p:nvSpPr>
        <p:spPr bwMode="auto">
          <a:xfrm>
            <a:off x="6007768" y="1443573"/>
            <a:ext cx="4957010" cy="4451684"/>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500" dirty="0">
                <a:solidFill>
                  <a:srgbClr val="414042"/>
                </a:solidFill>
                <a:latin typeface="Comic Sans MS" panose="030F0702030302020204" pitchFamily="66" charset="0"/>
              </a:rPr>
              <a:t>Dear Charlie Tanner,</a:t>
            </a:r>
          </a:p>
          <a:p>
            <a:pPr>
              <a:spcBef>
                <a:spcPts val="1300"/>
              </a:spcBef>
            </a:pPr>
            <a:r>
              <a:rPr lang="en-GB" altLang="en-US" sz="1500" dirty="0">
                <a:solidFill>
                  <a:srgbClr val="414042"/>
                </a:solidFill>
                <a:latin typeface="Comic Sans MS" panose="030F0702030302020204" pitchFamily="66" charset="0"/>
              </a:rPr>
              <a:t>The Apollo 11 astronauts, like all astronauts, ate specially prepared space food. The food had to be lightweight and eaten out of tubes and packets.   </a:t>
            </a:r>
          </a:p>
          <a:p>
            <a:pPr>
              <a:spcBef>
                <a:spcPts val="1300"/>
              </a:spcBef>
            </a:pPr>
            <a:r>
              <a:rPr lang="en-GB" altLang="en-US" sz="1500" dirty="0">
                <a:solidFill>
                  <a:srgbClr val="414042"/>
                </a:solidFill>
                <a:latin typeface="Comic Sans MS" panose="030F0702030302020204" pitchFamily="66" charset="0"/>
              </a:rPr>
              <a:t>Unless the food was packed tightly and securely, hotdogs might float around the capsule. In microgravity, any food floating around could have been dangerous.</a:t>
            </a:r>
          </a:p>
          <a:p>
            <a:pPr>
              <a:spcBef>
                <a:spcPts val="1300"/>
              </a:spcBef>
            </a:pPr>
            <a:r>
              <a:rPr lang="en-GB" altLang="en-US" sz="1500" dirty="0">
                <a:solidFill>
                  <a:srgbClr val="414042"/>
                </a:solidFill>
                <a:latin typeface="Comic Sans MS" panose="030F0702030302020204" pitchFamily="66" charset="0"/>
              </a:rPr>
              <a:t>Bread was banned in case crumbs floated about. Even drops of tomato sauce could interfere with the workings of the spacecraft.</a:t>
            </a:r>
          </a:p>
          <a:p>
            <a:pPr>
              <a:spcBef>
                <a:spcPts val="1300"/>
              </a:spcBef>
            </a:pPr>
            <a:r>
              <a:rPr lang="en-GB" altLang="en-US" sz="1500" dirty="0">
                <a:solidFill>
                  <a:srgbClr val="414042"/>
                </a:solidFill>
                <a:latin typeface="Comic Sans MS" panose="030F0702030302020204" pitchFamily="66" charset="0"/>
              </a:rPr>
              <a:t>A lot of the food for space travel had to be preserved to stop it turning mouldy. This was done by freeze-drying which is a way to make sure it is still tasty. Before it was packed, the food was freeze-dried to make sure all the moisture was removed.</a:t>
            </a:r>
          </a:p>
        </p:txBody>
      </p:sp>
      <p:sp>
        <p:nvSpPr>
          <p:cNvPr id="2" name="Rectangle 1">
            <a:extLst>
              <a:ext uri="{FF2B5EF4-FFF2-40B4-BE49-F238E27FC236}">
                <a16:creationId xmlns:a16="http://schemas.microsoft.com/office/drawing/2014/main" id="{7442ADBB-F652-C848-9AFF-7293DF4614B0}"/>
              </a:ext>
            </a:extLst>
          </p:cNvPr>
          <p:cNvSpPr/>
          <p:nvPr/>
        </p:nvSpPr>
        <p:spPr>
          <a:xfrm>
            <a:off x="5598695" y="1227221"/>
            <a:ext cx="5561677" cy="4884388"/>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0">
            <a:extLst>
              <a:ext uri="{FF2B5EF4-FFF2-40B4-BE49-F238E27FC236}">
                <a16:creationId xmlns:a16="http://schemas.microsoft.com/office/drawing/2014/main" id="{0FBC85A6-8C9E-5B4D-BBA9-7D101BF9E006}"/>
              </a:ext>
            </a:extLst>
          </p:cNvPr>
          <p:cNvSpPr>
            <a:spLocks noChangeArrowheads="1"/>
          </p:cNvSpPr>
          <p:nvPr/>
        </p:nvSpPr>
        <p:spPr bwMode="auto">
          <a:xfrm>
            <a:off x="945991" y="2605831"/>
            <a:ext cx="39555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1800" dirty="0">
                <a:solidFill>
                  <a:srgbClr val="414042"/>
                </a:solidFill>
              </a:rPr>
              <a:t>Look out for new words you have been introduced to.</a:t>
            </a:r>
          </a:p>
        </p:txBody>
      </p:sp>
      <p:sp>
        <p:nvSpPr>
          <p:cNvPr id="10" name="Text Box 6">
            <a:extLst>
              <a:ext uri="{FF2B5EF4-FFF2-40B4-BE49-F238E27FC236}">
                <a16:creationId xmlns:a16="http://schemas.microsoft.com/office/drawing/2014/main" id="{255AB361-CBF6-1146-8D5A-EFC4686D7A7C}"/>
              </a:ext>
            </a:extLst>
          </p:cNvPr>
          <p:cNvSpPr txBox="1">
            <a:spLocks noChangeArrowheads="1"/>
          </p:cNvSpPr>
          <p:nvPr/>
        </p:nvSpPr>
        <p:spPr bwMode="auto">
          <a:xfrm>
            <a:off x="6007768" y="1443573"/>
            <a:ext cx="4957010" cy="4451684"/>
          </a:xfrm>
          <a:prstGeom prst="rect">
            <a:avLst/>
          </a:prstGeom>
          <a:noFill/>
          <a:ln w="63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300"/>
              </a:spcBef>
            </a:pPr>
            <a:r>
              <a:rPr lang="en-GB" altLang="en-US" sz="1500" dirty="0">
                <a:solidFill>
                  <a:srgbClr val="414042"/>
                </a:solidFill>
                <a:latin typeface="Comic Sans MS" panose="030F0702030302020204" pitchFamily="66" charset="0"/>
              </a:rPr>
              <a:t>Dear Charlie Tanner,</a:t>
            </a:r>
          </a:p>
          <a:p>
            <a:pPr>
              <a:spcBef>
                <a:spcPts val="1300"/>
              </a:spcBef>
            </a:pPr>
            <a:r>
              <a:rPr lang="en-GB" altLang="en-US" sz="1500" dirty="0">
                <a:solidFill>
                  <a:srgbClr val="414042"/>
                </a:solidFill>
                <a:latin typeface="Comic Sans MS" panose="030F0702030302020204" pitchFamily="66" charset="0"/>
              </a:rPr>
              <a:t>The Apollo 11 astronauts, like all astronauts, ate specially prepared space food. The food had to be </a:t>
            </a:r>
            <a:r>
              <a:rPr lang="en-GB" altLang="en-US" sz="1500" dirty="0">
                <a:solidFill>
                  <a:srgbClr val="414042"/>
                </a:solidFill>
                <a:highlight>
                  <a:srgbClr val="FFFF00"/>
                </a:highlight>
                <a:latin typeface="Comic Sans MS" panose="030F0702030302020204" pitchFamily="66" charset="0"/>
              </a:rPr>
              <a:t>lightweight</a:t>
            </a:r>
            <a:r>
              <a:rPr lang="en-GB" altLang="en-US" sz="1500" dirty="0">
                <a:solidFill>
                  <a:srgbClr val="414042"/>
                </a:solidFill>
                <a:latin typeface="Comic Sans MS" panose="030F0702030302020204" pitchFamily="66" charset="0"/>
              </a:rPr>
              <a:t> and eaten out of tubes and packets.   </a:t>
            </a:r>
          </a:p>
          <a:p>
            <a:pPr>
              <a:spcBef>
                <a:spcPts val="1300"/>
              </a:spcBef>
            </a:pPr>
            <a:r>
              <a:rPr lang="en-GB" altLang="en-US" sz="1500" dirty="0">
                <a:solidFill>
                  <a:srgbClr val="414042"/>
                </a:solidFill>
                <a:latin typeface="Comic Sans MS" panose="030F0702030302020204" pitchFamily="66" charset="0"/>
              </a:rPr>
              <a:t>Unless the food was packed tightly and </a:t>
            </a:r>
            <a:r>
              <a:rPr lang="en-GB" altLang="en-US" sz="1500" dirty="0">
                <a:solidFill>
                  <a:srgbClr val="414042"/>
                </a:solidFill>
                <a:highlight>
                  <a:srgbClr val="FFFF00"/>
                </a:highlight>
                <a:latin typeface="Comic Sans MS" panose="030F0702030302020204" pitchFamily="66" charset="0"/>
              </a:rPr>
              <a:t>securely</a:t>
            </a:r>
            <a:r>
              <a:rPr lang="en-GB" altLang="en-US" sz="1500" dirty="0">
                <a:solidFill>
                  <a:srgbClr val="414042"/>
                </a:solidFill>
                <a:latin typeface="Comic Sans MS" panose="030F0702030302020204" pitchFamily="66" charset="0"/>
              </a:rPr>
              <a:t>, hotdogs might float around the capsule. In microgravity, any food floating around could have been dangerous.</a:t>
            </a:r>
          </a:p>
          <a:p>
            <a:pPr>
              <a:spcBef>
                <a:spcPts val="1300"/>
              </a:spcBef>
            </a:pPr>
            <a:r>
              <a:rPr lang="en-GB" altLang="en-US" sz="1500" dirty="0">
                <a:solidFill>
                  <a:srgbClr val="414042"/>
                </a:solidFill>
                <a:latin typeface="Comic Sans MS" panose="030F0702030302020204" pitchFamily="66" charset="0"/>
              </a:rPr>
              <a:t>Bread was </a:t>
            </a:r>
            <a:r>
              <a:rPr lang="en-GB" altLang="en-US" sz="1500" dirty="0">
                <a:solidFill>
                  <a:srgbClr val="414042"/>
                </a:solidFill>
                <a:highlight>
                  <a:srgbClr val="FFFF00"/>
                </a:highlight>
                <a:latin typeface="Comic Sans MS" panose="030F0702030302020204" pitchFamily="66" charset="0"/>
              </a:rPr>
              <a:t>banned</a:t>
            </a:r>
            <a:r>
              <a:rPr lang="en-GB" altLang="en-US" sz="1500" dirty="0">
                <a:solidFill>
                  <a:srgbClr val="414042"/>
                </a:solidFill>
                <a:latin typeface="Comic Sans MS" panose="030F0702030302020204" pitchFamily="66" charset="0"/>
              </a:rPr>
              <a:t> in case crumbs floated about. Even drops of tomato sauce could </a:t>
            </a:r>
            <a:r>
              <a:rPr lang="en-GB" altLang="en-US" sz="1500" dirty="0">
                <a:solidFill>
                  <a:srgbClr val="414042"/>
                </a:solidFill>
                <a:highlight>
                  <a:srgbClr val="FFFF00"/>
                </a:highlight>
                <a:latin typeface="Comic Sans MS" panose="030F0702030302020204" pitchFamily="66" charset="0"/>
              </a:rPr>
              <a:t>interfere</a:t>
            </a:r>
            <a:r>
              <a:rPr lang="en-GB" altLang="en-US" sz="1500" dirty="0">
                <a:solidFill>
                  <a:srgbClr val="414042"/>
                </a:solidFill>
                <a:latin typeface="Comic Sans MS" panose="030F0702030302020204" pitchFamily="66" charset="0"/>
              </a:rPr>
              <a:t> with the workings of the spacecraft.</a:t>
            </a:r>
          </a:p>
          <a:p>
            <a:pPr>
              <a:spcBef>
                <a:spcPts val="1300"/>
              </a:spcBef>
            </a:pPr>
            <a:r>
              <a:rPr lang="en-GB" altLang="en-US" sz="1500" dirty="0">
                <a:solidFill>
                  <a:srgbClr val="414042"/>
                </a:solidFill>
                <a:latin typeface="Comic Sans MS" panose="030F0702030302020204" pitchFamily="66" charset="0"/>
              </a:rPr>
              <a:t>A lot of the food for space travel had to be preserved to stop it turning mouldy. This was done by freeze-drying which is a way to make sure it is still tasty. Before it was packed, the food was freeze-dried to make sure all the </a:t>
            </a:r>
            <a:r>
              <a:rPr lang="en-GB" altLang="en-US" sz="1500" dirty="0">
                <a:solidFill>
                  <a:srgbClr val="414042"/>
                </a:solidFill>
                <a:highlight>
                  <a:srgbClr val="FFFF00"/>
                </a:highlight>
                <a:latin typeface="Comic Sans MS" panose="030F0702030302020204" pitchFamily="66" charset="0"/>
              </a:rPr>
              <a:t>moisture</a:t>
            </a:r>
            <a:r>
              <a:rPr lang="en-GB" altLang="en-US" sz="1500" dirty="0">
                <a:solidFill>
                  <a:srgbClr val="414042"/>
                </a:solidFill>
                <a:latin typeface="Comic Sans MS" panose="030F0702030302020204" pitchFamily="66" charset="0"/>
              </a:rPr>
              <a:t> was </a:t>
            </a:r>
            <a:r>
              <a:rPr lang="en-GB" altLang="en-US" sz="1500" dirty="0">
                <a:solidFill>
                  <a:srgbClr val="414042"/>
                </a:solidFill>
                <a:highlight>
                  <a:srgbClr val="FFFF00"/>
                </a:highlight>
                <a:latin typeface="Comic Sans MS" panose="030F0702030302020204" pitchFamily="66" charset="0"/>
              </a:rPr>
              <a:t>removed</a:t>
            </a:r>
            <a:r>
              <a:rPr lang="en-GB" altLang="en-US" sz="1500" dirty="0">
                <a:solidFill>
                  <a:srgbClr val="414042"/>
                </a:solidFill>
                <a:latin typeface="Comic Sans MS" panose="030F0702030302020204" pitchFamily="66" charset="0"/>
              </a:rPr>
              <a:t>.</a:t>
            </a:r>
          </a:p>
        </p:txBody>
      </p:sp>
      <p:sp>
        <p:nvSpPr>
          <p:cNvPr id="4" name="TextBox 3">
            <a:extLst>
              <a:ext uri="{FF2B5EF4-FFF2-40B4-BE49-F238E27FC236}">
                <a16:creationId xmlns:a16="http://schemas.microsoft.com/office/drawing/2014/main" id="{BAB5D84E-C478-EA33-F808-645535E41EFB}"/>
              </a:ext>
            </a:extLst>
          </p:cNvPr>
          <p:cNvSpPr txBox="1"/>
          <p:nvPr/>
        </p:nvSpPr>
        <p:spPr>
          <a:xfrm>
            <a:off x="945991" y="1807810"/>
            <a:ext cx="4204017" cy="646331"/>
          </a:xfrm>
          <a:prstGeom prst="rect">
            <a:avLst/>
          </a:prstGeom>
          <a:noFill/>
        </p:spPr>
        <p:txBody>
          <a:bodyPr wrap="square">
            <a:spAutoFit/>
          </a:bodyPr>
          <a:lstStyle/>
          <a:p>
            <a:pPr eaLnBrk="1" hangingPunct="1">
              <a:spcBef>
                <a:spcPts val="1500"/>
              </a:spcBef>
            </a:pPr>
            <a:r>
              <a:rPr lang="en-GB" altLang="en-US" sz="1800" dirty="0">
                <a:solidFill>
                  <a:srgbClr val="414042"/>
                </a:solidFill>
                <a:latin typeface="Comic Sans MS" panose="030F0702030302020204" pitchFamily="66" charset="0"/>
              </a:rPr>
              <a:t>Read this reply from Dr Isabella Starr, a rocket scientist.</a:t>
            </a:r>
          </a:p>
        </p:txBody>
      </p:sp>
    </p:spTree>
    <p:extLst>
      <p:ext uri="{BB962C8B-B14F-4D97-AF65-F5344CB8AC3E}">
        <p14:creationId xmlns:p14="http://schemas.microsoft.com/office/powerpoint/2010/main" val="1675183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bg/>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2" grpId="0" animBg="1"/>
      <p:bldP spid="10" grpId="0" build="p"/>
      <p:bldP spid="10"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73852"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looking for clues</a:t>
            </a:r>
          </a:p>
        </p:txBody>
      </p:sp>
      <p:sp>
        <p:nvSpPr>
          <p:cNvPr id="8" name="Rectangle 4">
            <a:extLst>
              <a:ext uri="{FF2B5EF4-FFF2-40B4-BE49-F238E27FC236}">
                <a16:creationId xmlns:a16="http://schemas.microsoft.com/office/drawing/2014/main" id="{837B14B2-888E-0548-B4F3-42C36E8DC87C}"/>
              </a:ext>
            </a:extLst>
          </p:cNvPr>
          <p:cNvSpPr>
            <a:spLocks noChangeArrowheads="1"/>
          </p:cNvSpPr>
          <p:nvPr/>
        </p:nvSpPr>
        <p:spPr bwMode="auto">
          <a:xfrm>
            <a:off x="1053329" y="2198022"/>
            <a:ext cx="3145948" cy="269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spcBef>
                <a:spcPts val="1500"/>
              </a:spcBef>
            </a:pPr>
            <a:r>
              <a:rPr lang="en-GB" altLang="en-US" sz="1800" dirty="0">
                <a:solidFill>
                  <a:srgbClr val="414042"/>
                </a:solidFill>
                <a:latin typeface="Comic Sans MS" panose="030F0902030302020204" pitchFamily="66" charset="0"/>
              </a:rPr>
              <a:t>Find 3 clues in the text that tell you what kind of character Isabella Starr is.</a:t>
            </a:r>
          </a:p>
          <a:p>
            <a:pPr eaLnBrk="1" hangingPunct="1">
              <a:spcBef>
                <a:spcPts val="1500"/>
              </a:spcBef>
            </a:pPr>
            <a:r>
              <a:rPr lang="en-GB" altLang="en-US" sz="1800" dirty="0">
                <a:solidFill>
                  <a:srgbClr val="414042"/>
                </a:solidFill>
                <a:latin typeface="Comic Sans MS" panose="030F0902030302020204" pitchFamily="66" charset="0"/>
              </a:rPr>
              <a:t>Look at the words on the next slide and place them on the target board.</a:t>
            </a:r>
          </a:p>
          <a:p>
            <a:pPr eaLnBrk="1" hangingPunct="1">
              <a:spcBef>
                <a:spcPts val="1500"/>
              </a:spcBef>
            </a:pPr>
            <a:r>
              <a:rPr lang="en-GB" altLang="en-US" sz="1800" dirty="0">
                <a:solidFill>
                  <a:srgbClr val="414042"/>
                </a:solidFill>
                <a:latin typeface="Comic Sans MS" panose="030F0902030302020204" pitchFamily="66" charset="0"/>
              </a:rPr>
              <a:t>Which are the best ones to describe Isabella and why?</a:t>
            </a:r>
          </a:p>
        </p:txBody>
      </p:sp>
      <p:pic>
        <p:nvPicPr>
          <p:cNvPr id="11" name="Picture 5">
            <a:extLst>
              <a:ext uri="{FF2B5EF4-FFF2-40B4-BE49-F238E27FC236}">
                <a16:creationId xmlns:a16="http://schemas.microsoft.com/office/drawing/2014/main" id="{47598638-1DD4-FA4F-8768-598272ED3E6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14328" y="2198022"/>
            <a:ext cx="2092047" cy="278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7">
            <a:extLst>
              <a:ext uri="{FF2B5EF4-FFF2-40B4-BE49-F238E27FC236}">
                <a16:creationId xmlns:a16="http://schemas.microsoft.com/office/drawing/2014/main" id="{19C326F4-3083-974D-BA7F-3F3896BD555F}"/>
              </a:ext>
            </a:extLst>
          </p:cNvPr>
          <p:cNvGrpSpPr>
            <a:grpSpLocks/>
          </p:cNvGrpSpPr>
          <p:nvPr/>
        </p:nvGrpSpPr>
        <p:grpSpPr bwMode="auto">
          <a:xfrm>
            <a:off x="6568128" y="1399632"/>
            <a:ext cx="4760687" cy="4555138"/>
            <a:chOff x="3438" y="333"/>
            <a:chExt cx="3845" cy="3594"/>
          </a:xfrm>
        </p:grpSpPr>
        <p:grpSp>
          <p:nvGrpSpPr>
            <p:cNvPr id="13" name="Group 11">
              <a:extLst>
                <a:ext uri="{FF2B5EF4-FFF2-40B4-BE49-F238E27FC236}">
                  <a16:creationId xmlns:a16="http://schemas.microsoft.com/office/drawing/2014/main" id="{01CFE1BE-5C0E-DC47-969E-2CA37B36E932}"/>
                </a:ext>
              </a:extLst>
            </p:cNvPr>
            <p:cNvGrpSpPr>
              <a:grpSpLocks/>
            </p:cNvGrpSpPr>
            <p:nvPr/>
          </p:nvGrpSpPr>
          <p:grpSpPr bwMode="auto">
            <a:xfrm>
              <a:off x="3438" y="333"/>
              <a:ext cx="3845" cy="3594"/>
              <a:chOff x="3172" y="260"/>
              <a:chExt cx="4312" cy="4060"/>
            </a:xfrm>
          </p:grpSpPr>
          <p:sp>
            <p:nvSpPr>
              <p:cNvPr id="19" name="AutoShape 10">
                <a:extLst>
                  <a:ext uri="{FF2B5EF4-FFF2-40B4-BE49-F238E27FC236}">
                    <a16:creationId xmlns:a16="http://schemas.microsoft.com/office/drawing/2014/main" id="{3E1E6ECD-8697-0149-8499-0A21E6E25FF6}"/>
                  </a:ext>
                </a:extLst>
              </p:cNvPr>
              <p:cNvSpPr>
                <a:spLocks noChangeArrowheads="1"/>
              </p:cNvSpPr>
              <p:nvPr/>
            </p:nvSpPr>
            <p:spPr bwMode="auto">
              <a:xfrm>
                <a:off x="3172" y="260"/>
                <a:ext cx="4312" cy="4060"/>
              </a:xfrm>
              <a:prstGeom prst="roundRect">
                <a:avLst>
                  <a:gd name="adj" fmla="val 16667"/>
                </a:avLst>
              </a:prstGeom>
              <a:solidFill>
                <a:schemeClr val="bg1"/>
              </a:solidFill>
              <a:ln w="9525">
                <a:solidFill>
                  <a:schemeClr val="tx1"/>
                </a:solidFill>
                <a:prstDash val="dash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0" name="AutoShape 9">
                <a:extLst>
                  <a:ext uri="{FF2B5EF4-FFF2-40B4-BE49-F238E27FC236}">
                    <a16:creationId xmlns:a16="http://schemas.microsoft.com/office/drawing/2014/main" id="{D0662099-BC39-0149-9AF4-E4A09C411889}"/>
                  </a:ext>
                </a:extLst>
              </p:cNvPr>
              <p:cNvSpPr>
                <a:spLocks noChangeArrowheads="1"/>
              </p:cNvSpPr>
              <p:nvPr/>
            </p:nvSpPr>
            <p:spPr bwMode="auto">
              <a:xfrm>
                <a:off x="3492" y="580"/>
                <a:ext cx="3672" cy="3420"/>
              </a:xfrm>
              <a:prstGeom prst="roundRect">
                <a:avLst>
                  <a:gd name="adj" fmla="val 16667"/>
                </a:avLst>
              </a:prstGeom>
              <a:solidFill>
                <a:srgbClr val="00B0F0">
                  <a:alpha val="27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1" name="AutoShape 8">
                <a:extLst>
                  <a:ext uri="{FF2B5EF4-FFF2-40B4-BE49-F238E27FC236}">
                    <a16:creationId xmlns:a16="http://schemas.microsoft.com/office/drawing/2014/main" id="{879805B3-16E2-DF4B-9CA9-E415F4513893}"/>
                  </a:ext>
                </a:extLst>
              </p:cNvPr>
              <p:cNvSpPr>
                <a:spLocks noChangeArrowheads="1"/>
              </p:cNvSpPr>
              <p:nvPr/>
            </p:nvSpPr>
            <p:spPr bwMode="auto">
              <a:xfrm>
                <a:off x="4076" y="1129"/>
                <a:ext cx="2505" cy="2322"/>
              </a:xfrm>
              <a:prstGeom prst="roundRect">
                <a:avLst>
                  <a:gd name="adj" fmla="val 16667"/>
                </a:avLst>
              </a:prstGeom>
              <a:solidFill>
                <a:srgbClr val="00B0F0">
                  <a:alpha val="6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2" name="AutoShape 7">
                <a:extLst>
                  <a:ext uri="{FF2B5EF4-FFF2-40B4-BE49-F238E27FC236}">
                    <a16:creationId xmlns:a16="http://schemas.microsoft.com/office/drawing/2014/main" id="{892CCF7B-D213-5C4A-AC8D-05B8C5368496}"/>
                  </a:ext>
                </a:extLst>
              </p:cNvPr>
              <p:cNvSpPr>
                <a:spLocks noChangeArrowheads="1"/>
              </p:cNvSpPr>
              <p:nvPr/>
            </p:nvSpPr>
            <p:spPr bwMode="auto">
              <a:xfrm>
                <a:off x="4693" y="1706"/>
                <a:ext cx="1271" cy="1168"/>
              </a:xfrm>
              <a:prstGeom prst="roundRect">
                <a:avLst>
                  <a:gd name="adj" fmla="val 16667"/>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grpSp>
        <p:sp>
          <p:nvSpPr>
            <p:cNvPr id="14" name="Text Box 12">
              <a:extLst>
                <a:ext uri="{FF2B5EF4-FFF2-40B4-BE49-F238E27FC236}">
                  <a16:creationId xmlns:a16="http://schemas.microsoft.com/office/drawing/2014/main" id="{A8B172BF-E95C-CB45-ABCD-DFCAA8EB72C7}"/>
                </a:ext>
              </a:extLst>
            </p:cNvPr>
            <p:cNvSpPr txBox="1">
              <a:spLocks noChangeArrowheads="1"/>
            </p:cNvSpPr>
            <p:nvPr/>
          </p:nvSpPr>
          <p:spPr bwMode="auto">
            <a:xfrm>
              <a:off x="4794" y="1773"/>
              <a:ext cx="1125" cy="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chemeClr val="bg1"/>
                  </a:solidFill>
                </a:rPr>
                <a:t>Most relevant</a:t>
              </a:r>
            </a:p>
          </p:txBody>
        </p:sp>
        <p:sp>
          <p:nvSpPr>
            <p:cNvPr id="16" name="Text Box 13">
              <a:extLst>
                <a:ext uri="{FF2B5EF4-FFF2-40B4-BE49-F238E27FC236}">
                  <a16:creationId xmlns:a16="http://schemas.microsoft.com/office/drawing/2014/main" id="{919A90B2-3E58-5F41-8648-A9DEFBE86C87}"/>
                </a:ext>
              </a:extLst>
            </p:cNvPr>
            <p:cNvSpPr txBox="1">
              <a:spLocks noChangeArrowheads="1"/>
            </p:cNvSpPr>
            <p:nvPr/>
          </p:nvSpPr>
          <p:spPr bwMode="auto">
            <a:xfrm>
              <a:off x="4244" y="1211"/>
              <a:ext cx="2234"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Quite relevant</a:t>
              </a:r>
            </a:p>
          </p:txBody>
        </p:sp>
        <p:sp>
          <p:nvSpPr>
            <p:cNvPr id="17" name="Text Box 14">
              <a:extLst>
                <a:ext uri="{FF2B5EF4-FFF2-40B4-BE49-F238E27FC236}">
                  <a16:creationId xmlns:a16="http://schemas.microsoft.com/office/drawing/2014/main" id="{DC0ED3C6-F7D9-A946-977D-B940638D5C56}"/>
                </a:ext>
              </a:extLst>
            </p:cNvPr>
            <p:cNvSpPr txBox="1">
              <a:spLocks noChangeArrowheads="1"/>
            </p:cNvSpPr>
            <p:nvPr/>
          </p:nvSpPr>
          <p:spPr bwMode="auto">
            <a:xfrm>
              <a:off x="3723" y="716"/>
              <a:ext cx="3275"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Not very relevant</a:t>
              </a:r>
            </a:p>
          </p:txBody>
        </p:sp>
        <p:sp>
          <p:nvSpPr>
            <p:cNvPr id="18" name="Text Box 15">
              <a:extLst>
                <a:ext uri="{FF2B5EF4-FFF2-40B4-BE49-F238E27FC236}">
                  <a16:creationId xmlns:a16="http://schemas.microsoft.com/office/drawing/2014/main" id="{60FC3C7D-CCB4-0545-A6F4-42F017D5FB55}"/>
                </a:ext>
              </a:extLst>
            </p:cNvPr>
            <p:cNvSpPr txBox="1">
              <a:spLocks noChangeArrowheads="1"/>
            </p:cNvSpPr>
            <p:nvPr/>
          </p:nvSpPr>
          <p:spPr bwMode="auto">
            <a:xfrm>
              <a:off x="3438" y="346"/>
              <a:ext cx="3845"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Not at all relevant</a:t>
              </a:r>
            </a:p>
          </p:txBody>
        </p:sp>
      </p:grpSp>
    </p:spTree>
    <p:extLst>
      <p:ext uri="{BB962C8B-B14F-4D97-AF65-F5344CB8AC3E}">
        <p14:creationId xmlns:p14="http://schemas.microsoft.com/office/powerpoint/2010/main" val="3327426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7096" y="593990"/>
            <a:ext cx="11339475"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zone of relevance</a:t>
            </a:r>
          </a:p>
        </p:txBody>
      </p:sp>
      <p:grpSp>
        <p:nvGrpSpPr>
          <p:cNvPr id="12" name="Group 17">
            <a:extLst>
              <a:ext uri="{FF2B5EF4-FFF2-40B4-BE49-F238E27FC236}">
                <a16:creationId xmlns:a16="http://schemas.microsoft.com/office/drawing/2014/main" id="{19C326F4-3083-974D-BA7F-3F3896BD555F}"/>
              </a:ext>
            </a:extLst>
          </p:cNvPr>
          <p:cNvGrpSpPr>
            <a:grpSpLocks/>
          </p:cNvGrpSpPr>
          <p:nvPr/>
        </p:nvGrpSpPr>
        <p:grpSpPr bwMode="auto">
          <a:xfrm>
            <a:off x="6568128" y="1399632"/>
            <a:ext cx="4760687" cy="4555138"/>
            <a:chOff x="3438" y="333"/>
            <a:chExt cx="3845" cy="3594"/>
          </a:xfrm>
        </p:grpSpPr>
        <p:grpSp>
          <p:nvGrpSpPr>
            <p:cNvPr id="13" name="Group 11">
              <a:extLst>
                <a:ext uri="{FF2B5EF4-FFF2-40B4-BE49-F238E27FC236}">
                  <a16:creationId xmlns:a16="http://schemas.microsoft.com/office/drawing/2014/main" id="{01CFE1BE-5C0E-DC47-969E-2CA37B36E932}"/>
                </a:ext>
              </a:extLst>
            </p:cNvPr>
            <p:cNvGrpSpPr>
              <a:grpSpLocks/>
            </p:cNvGrpSpPr>
            <p:nvPr/>
          </p:nvGrpSpPr>
          <p:grpSpPr bwMode="auto">
            <a:xfrm>
              <a:off x="3438" y="333"/>
              <a:ext cx="3845" cy="3594"/>
              <a:chOff x="3172" y="260"/>
              <a:chExt cx="4312" cy="4060"/>
            </a:xfrm>
          </p:grpSpPr>
          <p:sp>
            <p:nvSpPr>
              <p:cNvPr id="19" name="AutoShape 10">
                <a:extLst>
                  <a:ext uri="{FF2B5EF4-FFF2-40B4-BE49-F238E27FC236}">
                    <a16:creationId xmlns:a16="http://schemas.microsoft.com/office/drawing/2014/main" id="{3E1E6ECD-8697-0149-8499-0A21E6E25FF6}"/>
                  </a:ext>
                </a:extLst>
              </p:cNvPr>
              <p:cNvSpPr>
                <a:spLocks noChangeArrowheads="1"/>
              </p:cNvSpPr>
              <p:nvPr/>
            </p:nvSpPr>
            <p:spPr bwMode="auto">
              <a:xfrm>
                <a:off x="3172" y="260"/>
                <a:ext cx="4312" cy="4060"/>
              </a:xfrm>
              <a:prstGeom prst="roundRect">
                <a:avLst>
                  <a:gd name="adj" fmla="val 16667"/>
                </a:avLst>
              </a:prstGeom>
              <a:solidFill>
                <a:schemeClr val="bg1"/>
              </a:solidFill>
              <a:ln w="9525">
                <a:solidFill>
                  <a:schemeClr val="tx1"/>
                </a:solidFill>
                <a:prstDash val="dash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0" name="AutoShape 9">
                <a:extLst>
                  <a:ext uri="{FF2B5EF4-FFF2-40B4-BE49-F238E27FC236}">
                    <a16:creationId xmlns:a16="http://schemas.microsoft.com/office/drawing/2014/main" id="{D0662099-BC39-0149-9AF4-E4A09C411889}"/>
                  </a:ext>
                </a:extLst>
              </p:cNvPr>
              <p:cNvSpPr>
                <a:spLocks noChangeArrowheads="1"/>
              </p:cNvSpPr>
              <p:nvPr/>
            </p:nvSpPr>
            <p:spPr bwMode="auto">
              <a:xfrm>
                <a:off x="3492" y="580"/>
                <a:ext cx="3672" cy="3420"/>
              </a:xfrm>
              <a:prstGeom prst="roundRect">
                <a:avLst>
                  <a:gd name="adj" fmla="val 16667"/>
                </a:avLst>
              </a:prstGeom>
              <a:solidFill>
                <a:srgbClr val="00B0F0">
                  <a:alpha val="27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1" name="AutoShape 8">
                <a:extLst>
                  <a:ext uri="{FF2B5EF4-FFF2-40B4-BE49-F238E27FC236}">
                    <a16:creationId xmlns:a16="http://schemas.microsoft.com/office/drawing/2014/main" id="{879805B3-16E2-DF4B-9CA9-E415F4513893}"/>
                  </a:ext>
                </a:extLst>
              </p:cNvPr>
              <p:cNvSpPr>
                <a:spLocks noChangeArrowheads="1"/>
              </p:cNvSpPr>
              <p:nvPr/>
            </p:nvSpPr>
            <p:spPr bwMode="auto">
              <a:xfrm>
                <a:off x="4076" y="1129"/>
                <a:ext cx="2505" cy="2322"/>
              </a:xfrm>
              <a:prstGeom prst="roundRect">
                <a:avLst>
                  <a:gd name="adj" fmla="val 16667"/>
                </a:avLst>
              </a:prstGeom>
              <a:solidFill>
                <a:srgbClr val="00B0F0">
                  <a:alpha val="6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22" name="AutoShape 7">
                <a:extLst>
                  <a:ext uri="{FF2B5EF4-FFF2-40B4-BE49-F238E27FC236}">
                    <a16:creationId xmlns:a16="http://schemas.microsoft.com/office/drawing/2014/main" id="{892CCF7B-D213-5C4A-AC8D-05B8C5368496}"/>
                  </a:ext>
                </a:extLst>
              </p:cNvPr>
              <p:cNvSpPr>
                <a:spLocks noChangeArrowheads="1"/>
              </p:cNvSpPr>
              <p:nvPr/>
            </p:nvSpPr>
            <p:spPr bwMode="auto">
              <a:xfrm>
                <a:off x="4693" y="1706"/>
                <a:ext cx="1271" cy="1168"/>
              </a:xfrm>
              <a:prstGeom prst="roundRect">
                <a:avLst>
                  <a:gd name="adj" fmla="val 16667"/>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grpSp>
        <p:sp>
          <p:nvSpPr>
            <p:cNvPr id="14" name="Text Box 12">
              <a:extLst>
                <a:ext uri="{FF2B5EF4-FFF2-40B4-BE49-F238E27FC236}">
                  <a16:creationId xmlns:a16="http://schemas.microsoft.com/office/drawing/2014/main" id="{A8B172BF-E95C-CB45-ABCD-DFCAA8EB72C7}"/>
                </a:ext>
              </a:extLst>
            </p:cNvPr>
            <p:cNvSpPr txBox="1">
              <a:spLocks noChangeArrowheads="1"/>
            </p:cNvSpPr>
            <p:nvPr/>
          </p:nvSpPr>
          <p:spPr bwMode="auto">
            <a:xfrm>
              <a:off x="4794" y="1773"/>
              <a:ext cx="1125" cy="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chemeClr val="bg1"/>
                  </a:solidFill>
                </a:rPr>
                <a:t>Most relevant</a:t>
              </a:r>
            </a:p>
          </p:txBody>
        </p:sp>
        <p:sp>
          <p:nvSpPr>
            <p:cNvPr id="16" name="Text Box 13">
              <a:extLst>
                <a:ext uri="{FF2B5EF4-FFF2-40B4-BE49-F238E27FC236}">
                  <a16:creationId xmlns:a16="http://schemas.microsoft.com/office/drawing/2014/main" id="{919A90B2-3E58-5F41-8648-A9DEFBE86C87}"/>
                </a:ext>
              </a:extLst>
            </p:cNvPr>
            <p:cNvSpPr txBox="1">
              <a:spLocks noChangeArrowheads="1"/>
            </p:cNvSpPr>
            <p:nvPr/>
          </p:nvSpPr>
          <p:spPr bwMode="auto">
            <a:xfrm>
              <a:off x="4244" y="1211"/>
              <a:ext cx="2234"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Quite relevant</a:t>
              </a:r>
            </a:p>
          </p:txBody>
        </p:sp>
        <p:sp>
          <p:nvSpPr>
            <p:cNvPr id="17" name="Text Box 14">
              <a:extLst>
                <a:ext uri="{FF2B5EF4-FFF2-40B4-BE49-F238E27FC236}">
                  <a16:creationId xmlns:a16="http://schemas.microsoft.com/office/drawing/2014/main" id="{DC0ED3C6-F7D9-A946-977D-B940638D5C56}"/>
                </a:ext>
              </a:extLst>
            </p:cNvPr>
            <p:cNvSpPr txBox="1">
              <a:spLocks noChangeArrowheads="1"/>
            </p:cNvSpPr>
            <p:nvPr/>
          </p:nvSpPr>
          <p:spPr bwMode="auto">
            <a:xfrm>
              <a:off x="3723" y="716"/>
              <a:ext cx="3275"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Not very relevant</a:t>
              </a:r>
            </a:p>
          </p:txBody>
        </p:sp>
        <p:sp>
          <p:nvSpPr>
            <p:cNvPr id="18" name="Text Box 15">
              <a:extLst>
                <a:ext uri="{FF2B5EF4-FFF2-40B4-BE49-F238E27FC236}">
                  <a16:creationId xmlns:a16="http://schemas.microsoft.com/office/drawing/2014/main" id="{60FC3C7D-CCB4-0545-A6F4-42F017D5FB55}"/>
                </a:ext>
              </a:extLst>
            </p:cNvPr>
            <p:cNvSpPr txBox="1">
              <a:spLocks noChangeArrowheads="1"/>
            </p:cNvSpPr>
            <p:nvPr/>
          </p:nvSpPr>
          <p:spPr bwMode="auto">
            <a:xfrm>
              <a:off x="3438" y="346"/>
              <a:ext cx="3845"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700" dirty="0">
                  <a:solidFill>
                    <a:srgbClr val="414042"/>
                  </a:solidFill>
                </a:rPr>
                <a:t>Not at all relevant</a:t>
              </a:r>
            </a:p>
          </p:txBody>
        </p:sp>
      </p:grpSp>
      <p:sp>
        <p:nvSpPr>
          <p:cNvPr id="15" name="Text Box 16">
            <a:extLst>
              <a:ext uri="{FF2B5EF4-FFF2-40B4-BE49-F238E27FC236}">
                <a16:creationId xmlns:a16="http://schemas.microsoft.com/office/drawing/2014/main" id="{8E434BD6-FC1B-2943-B707-5809145D715B}"/>
              </a:ext>
            </a:extLst>
          </p:cNvPr>
          <p:cNvSpPr txBox="1">
            <a:spLocks noChangeArrowheads="1"/>
          </p:cNvSpPr>
          <p:nvPr/>
        </p:nvSpPr>
        <p:spPr bwMode="auto">
          <a:xfrm>
            <a:off x="863185" y="1216054"/>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clever</a:t>
            </a:r>
          </a:p>
        </p:txBody>
      </p:sp>
      <p:sp>
        <p:nvSpPr>
          <p:cNvPr id="23" name="Text Box 17">
            <a:extLst>
              <a:ext uri="{FF2B5EF4-FFF2-40B4-BE49-F238E27FC236}">
                <a16:creationId xmlns:a16="http://schemas.microsoft.com/office/drawing/2014/main" id="{CB3C4022-5054-6041-AE14-7CF6DED59AF8}"/>
              </a:ext>
            </a:extLst>
          </p:cNvPr>
          <p:cNvSpPr txBox="1">
            <a:spLocks noChangeArrowheads="1"/>
          </p:cNvSpPr>
          <p:nvPr/>
        </p:nvSpPr>
        <p:spPr bwMode="auto">
          <a:xfrm>
            <a:off x="863185" y="1657281"/>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smart</a:t>
            </a:r>
          </a:p>
        </p:txBody>
      </p:sp>
      <p:sp>
        <p:nvSpPr>
          <p:cNvPr id="24" name="Text Box 18">
            <a:extLst>
              <a:ext uri="{FF2B5EF4-FFF2-40B4-BE49-F238E27FC236}">
                <a16:creationId xmlns:a16="http://schemas.microsoft.com/office/drawing/2014/main" id="{3D4570EF-DB9C-9248-8900-01D579C3B660}"/>
              </a:ext>
            </a:extLst>
          </p:cNvPr>
          <p:cNvSpPr txBox="1">
            <a:spLocks noChangeArrowheads="1"/>
          </p:cNvSpPr>
          <p:nvPr/>
        </p:nvSpPr>
        <p:spPr bwMode="auto">
          <a:xfrm>
            <a:off x="863185" y="2098508"/>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knows a lot</a:t>
            </a:r>
          </a:p>
        </p:txBody>
      </p:sp>
      <p:sp>
        <p:nvSpPr>
          <p:cNvPr id="25" name="Text Box 19">
            <a:extLst>
              <a:ext uri="{FF2B5EF4-FFF2-40B4-BE49-F238E27FC236}">
                <a16:creationId xmlns:a16="http://schemas.microsoft.com/office/drawing/2014/main" id="{47774858-7C37-A849-BB16-0F5DA1A60A22}"/>
              </a:ext>
            </a:extLst>
          </p:cNvPr>
          <p:cNvSpPr txBox="1">
            <a:spLocks noChangeArrowheads="1"/>
          </p:cNvSpPr>
          <p:nvPr/>
        </p:nvSpPr>
        <p:spPr bwMode="auto">
          <a:xfrm>
            <a:off x="863185" y="2539735"/>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good at explaining</a:t>
            </a:r>
          </a:p>
        </p:txBody>
      </p:sp>
      <p:sp>
        <p:nvSpPr>
          <p:cNvPr id="26" name="Text Box 20">
            <a:extLst>
              <a:ext uri="{FF2B5EF4-FFF2-40B4-BE49-F238E27FC236}">
                <a16:creationId xmlns:a16="http://schemas.microsoft.com/office/drawing/2014/main" id="{D51FAB63-F144-3C42-A6B3-89D7000ED857}"/>
              </a:ext>
            </a:extLst>
          </p:cNvPr>
          <p:cNvSpPr txBox="1">
            <a:spLocks noChangeArrowheads="1"/>
          </p:cNvSpPr>
          <p:nvPr/>
        </p:nvSpPr>
        <p:spPr bwMode="auto">
          <a:xfrm>
            <a:off x="863185" y="3422189"/>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expert</a:t>
            </a:r>
          </a:p>
        </p:txBody>
      </p:sp>
      <p:sp>
        <p:nvSpPr>
          <p:cNvPr id="27" name="Text Box 21">
            <a:extLst>
              <a:ext uri="{FF2B5EF4-FFF2-40B4-BE49-F238E27FC236}">
                <a16:creationId xmlns:a16="http://schemas.microsoft.com/office/drawing/2014/main" id="{5E3B5FB5-C310-C449-A71F-4D69C9A78281}"/>
              </a:ext>
            </a:extLst>
          </p:cNvPr>
          <p:cNvSpPr txBox="1">
            <a:spLocks noChangeArrowheads="1"/>
          </p:cNvSpPr>
          <p:nvPr/>
        </p:nvSpPr>
        <p:spPr bwMode="auto">
          <a:xfrm>
            <a:off x="863185" y="3863416"/>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very clear</a:t>
            </a:r>
          </a:p>
        </p:txBody>
      </p:sp>
      <p:sp>
        <p:nvSpPr>
          <p:cNvPr id="28" name="Text Box 22">
            <a:extLst>
              <a:ext uri="{FF2B5EF4-FFF2-40B4-BE49-F238E27FC236}">
                <a16:creationId xmlns:a16="http://schemas.microsoft.com/office/drawing/2014/main" id="{D2FD4EDA-AAD1-284B-940B-0C567448F181}"/>
              </a:ext>
            </a:extLst>
          </p:cNvPr>
          <p:cNvSpPr txBox="1">
            <a:spLocks noChangeArrowheads="1"/>
          </p:cNvSpPr>
          <p:nvPr/>
        </p:nvSpPr>
        <p:spPr bwMode="auto">
          <a:xfrm>
            <a:off x="863185" y="4304643"/>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scientific</a:t>
            </a:r>
          </a:p>
        </p:txBody>
      </p:sp>
      <p:sp>
        <p:nvSpPr>
          <p:cNvPr id="29" name="Text Box 23">
            <a:extLst>
              <a:ext uri="{FF2B5EF4-FFF2-40B4-BE49-F238E27FC236}">
                <a16:creationId xmlns:a16="http://schemas.microsoft.com/office/drawing/2014/main" id="{BE2E70E5-8B2A-224E-8EE4-8A63B397FD67}"/>
              </a:ext>
            </a:extLst>
          </p:cNvPr>
          <p:cNvSpPr txBox="1">
            <a:spLocks noChangeArrowheads="1"/>
          </p:cNvSpPr>
          <p:nvPr/>
        </p:nvSpPr>
        <p:spPr bwMode="auto">
          <a:xfrm>
            <a:off x="863185" y="4745870"/>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factual</a:t>
            </a:r>
          </a:p>
        </p:txBody>
      </p:sp>
      <p:sp>
        <p:nvSpPr>
          <p:cNvPr id="30" name="Text Box 24">
            <a:extLst>
              <a:ext uri="{FF2B5EF4-FFF2-40B4-BE49-F238E27FC236}">
                <a16:creationId xmlns:a16="http://schemas.microsoft.com/office/drawing/2014/main" id="{2952C5BA-469A-DB48-9BE6-2850F1E29F64}"/>
              </a:ext>
            </a:extLst>
          </p:cNvPr>
          <p:cNvSpPr txBox="1">
            <a:spLocks noChangeArrowheads="1"/>
          </p:cNvSpPr>
          <p:nvPr/>
        </p:nvSpPr>
        <p:spPr bwMode="auto">
          <a:xfrm>
            <a:off x="863185" y="5187097"/>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patient</a:t>
            </a:r>
          </a:p>
        </p:txBody>
      </p:sp>
      <p:sp>
        <p:nvSpPr>
          <p:cNvPr id="31" name="Text Box 25">
            <a:extLst>
              <a:ext uri="{FF2B5EF4-FFF2-40B4-BE49-F238E27FC236}">
                <a16:creationId xmlns:a16="http://schemas.microsoft.com/office/drawing/2014/main" id="{C2AE15E4-A9F2-C448-AA5F-EBAF19B4BAA1}"/>
              </a:ext>
            </a:extLst>
          </p:cNvPr>
          <p:cNvSpPr txBox="1">
            <a:spLocks noChangeArrowheads="1"/>
          </p:cNvSpPr>
          <p:nvPr/>
        </p:nvSpPr>
        <p:spPr bwMode="auto">
          <a:xfrm>
            <a:off x="863185" y="2980962"/>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understanding</a:t>
            </a:r>
          </a:p>
        </p:txBody>
      </p:sp>
      <p:sp>
        <p:nvSpPr>
          <p:cNvPr id="32" name="Text Box 26">
            <a:extLst>
              <a:ext uri="{FF2B5EF4-FFF2-40B4-BE49-F238E27FC236}">
                <a16:creationId xmlns:a16="http://schemas.microsoft.com/office/drawing/2014/main" id="{DEB145C8-C908-A444-8445-CCBC22B957A4}"/>
              </a:ext>
            </a:extLst>
          </p:cNvPr>
          <p:cNvSpPr txBox="1">
            <a:spLocks noChangeArrowheads="1"/>
          </p:cNvSpPr>
          <p:nvPr/>
        </p:nvSpPr>
        <p:spPr bwMode="auto">
          <a:xfrm>
            <a:off x="863185" y="5628322"/>
            <a:ext cx="53516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0070C0"/>
                </a:solidFill>
              </a:rPr>
              <a:t>calm</a:t>
            </a:r>
          </a:p>
        </p:txBody>
      </p:sp>
    </p:spTree>
    <p:extLst>
      <p:ext uri="{BB962C8B-B14F-4D97-AF65-F5344CB8AC3E}">
        <p14:creationId xmlns:p14="http://schemas.microsoft.com/office/powerpoint/2010/main" val="3702176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CAC76BB9-2CF2-544F-8535-7E5FDB5B8BB1}"/>
              </a:ext>
            </a:extLst>
          </p:cNvPr>
          <p:cNvSpPr>
            <a:spLocks noChangeArrowheads="1"/>
          </p:cNvSpPr>
          <p:nvPr/>
        </p:nvSpPr>
        <p:spPr bwMode="auto">
          <a:xfrm>
            <a:off x="3817257" y="1437417"/>
            <a:ext cx="7325225"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8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understanding what you read.</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a:t>
            </a:r>
          </a:p>
          <a:p>
            <a:pPr marL="269875" indent="-182563">
              <a:spcBef>
                <a:spcPts val="8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cs typeface="Arial" panose="020B0604020202020204" pitchFamily="34" charset="0"/>
              </a:rPr>
              <a:t>Model working out the meaning of unfamiliar words and phrases by re-reading, pointing out the context, making analogies to known words, and linking new meanings to those already known.</a:t>
            </a:r>
            <a:r>
              <a:rPr lang="en-GB" altLang="en-US" sz="1600" dirty="0">
                <a:solidFill>
                  <a:srgbClr val="414042"/>
                </a:solidFill>
              </a:rPr>
              <a:t> </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629013"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261160" y="4954385"/>
            <a:ext cx="2915927"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are the characters introduced?</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261116" y="1818594"/>
            <a:ext cx="2915981" cy="132480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has the text been organised and what effect does</a:t>
            </a:r>
            <a:br>
              <a:rPr lang="en-GB" altLang="en-US" sz="1600" dirty="0">
                <a:solidFill>
                  <a:srgbClr val="414042"/>
                </a:solidFill>
              </a:rPr>
            </a:br>
            <a:r>
              <a:rPr lang="en-GB" altLang="en-US" sz="1600" dirty="0">
                <a:solidFill>
                  <a:srgbClr val="414042"/>
                </a:solidFill>
              </a:rPr>
              <a:t>this have?</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261116" y="3429000"/>
            <a:ext cx="2915981" cy="123978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What clues has the writer included to</a:t>
            </a:r>
            <a:br>
              <a:rPr lang="en-GB" altLang="en-US" sz="1600" dirty="0">
                <a:solidFill>
                  <a:srgbClr val="414042"/>
                </a:solidFill>
              </a:rPr>
            </a:br>
            <a:r>
              <a:rPr lang="en-GB" altLang="en-US" sz="1600" dirty="0">
                <a:solidFill>
                  <a:srgbClr val="414042"/>
                </a:solidFill>
              </a:rPr>
              <a:t>reveal the characters?</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013276" y="3063977"/>
            <a:ext cx="2915981" cy="138855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has the writer</a:t>
            </a:r>
            <a:br>
              <a:rPr lang="en-GB" altLang="en-US" sz="1600" dirty="0">
                <a:solidFill>
                  <a:srgbClr val="414042"/>
                </a:solidFill>
              </a:rPr>
            </a:br>
            <a:r>
              <a:rPr lang="en-GB" altLang="en-US" sz="1600" dirty="0">
                <a:solidFill>
                  <a:srgbClr val="414042"/>
                </a:solidFill>
              </a:rPr>
              <a:t>used different</a:t>
            </a:r>
            <a:br>
              <a:rPr lang="en-GB" altLang="en-US" sz="1600" dirty="0">
                <a:solidFill>
                  <a:srgbClr val="414042"/>
                </a:solidFill>
              </a:rPr>
            </a:br>
            <a:r>
              <a:rPr lang="en-GB" altLang="en-US" sz="1600" dirty="0">
                <a:solidFill>
                  <a:srgbClr val="414042"/>
                </a:solidFill>
              </a:rPr>
              <a:t>sentence structures?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013276" y="1829864"/>
            <a:ext cx="2915981"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 words and phrases</a:t>
            </a:r>
            <a:br>
              <a:rPr lang="en-GB" altLang="en-US" sz="1600" dirty="0">
                <a:solidFill>
                  <a:srgbClr val="414042"/>
                </a:solidFill>
              </a:rPr>
            </a:br>
            <a:r>
              <a:rPr lang="en-GB" altLang="en-US" sz="1600" dirty="0">
                <a:solidFill>
                  <a:srgbClr val="414042"/>
                </a:solidFill>
              </a:rPr>
              <a:t>has the writer chosen to create the effects?</a:t>
            </a:r>
          </a:p>
        </p:txBody>
      </p:sp>
      <p:sp>
        <p:nvSpPr>
          <p:cNvPr id="61" name="Text Box 6">
            <a:extLst>
              <a:ext uri="{FF2B5EF4-FFF2-40B4-BE49-F238E27FC236}">
                <a16:creationId xmlns:a16="http://schemas.microsoft.com/office/drawing/2014/main" id="{11060439-C07D-7D4C-9D7F-E3E9E5863EE0}"/>
              </a:ext>
            </a:extLst>
          </p:cNvPr>
          <p:cNvSpPr txBox="1">
            <a:spLocks noChangeArrowheads="1"/>
          </p:cNvSpPr>
          <p:nvPr/>
        </p:nvSpPr>
        <p:spPr bwMode="auto">
          <a:xfrm>
            <a:off x="8013276" y="4731657"/>
            <a:ext cx="2915981" cy="128120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word endings to show past tense or plurals?</a:t>
            </a:r>
          </a:p>
        </p:txBody>
      </p:sp>
    </p:spTree>
    <p:extLst>
      <p:ext uri="{BB962C8B-B14F-4D97-AF65-F5344CB8AC3E}">
        <p14:creationId xmlns:p14="http://schemas.microsoft.com/office/powerpoint/2010/main" val="3500804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7E4722CC-AA53-9643-88AA-E3CB11FF6D61}"/>
              </a:ext>
            </a:extLst>
          </p:cNvPr>
          <p:cNvSpPr txBox="1"/>
          <p:nvPr/>
        </p:nvSpPr>
        <p:spPr>
          <a:xfrm>
            <a:off x="-1284051" y="11420272"/>
            <a:ext cx="184731" cy="369332"/>
          </a:xfrm>
          <a:prstGeom prst="rect">
            <a:avLst/>
          </a:prstGeom>
          <a:noFill/>
        </p:spPr>
        <p:txBody>
          <a:bodyPr wrap="none" rtlCol="0">
            <a:spAutoFit/>
          </a:bodyPr>
          <a:lstStyle/>
          <a:p>
            <a:endParaRPr lang="en-US" dirty="0"/>
          </a:p>
        </p:txBody>
      </p:sp>
      <p:sp>
        <p:nvSpPr>
          <p:cNvPr id="12" name="Subtitle 2">
            <a:extLst>
              <a:ext uri="{FF2B5EF4-FFF2-40B4-BE49-F238E27FC236}">
                <a16:creationId xmlns:a16="http://schemas.microsoft.com/office/drawing/2014/main" id="{AE2BF792-0E4D-434F-821D-36793E35CC94}"/>
              </a:ext>
            </a:extLst>
          </p:cNvPr>
          <p:cNvSpPr txBox="1">
            <a:spLocks/>
          </p:cNvSpPr>
          <p:nvPr/>
        </p:nvSpPr>
        <p:spPr>
          <a:xfrm>
            <a:off x="406400" y="593990"/>
            <a:ext cx="11371943"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writer – I wonder why?</a:t>
            </a:r>
          </a:p>
        </p:txBody>
      </p:sp>
      <p:sp>
        <p:nvSpPr>
          <p:cNvPr id="13" name="AutoShape 11">
            <a:extLst>
              <a:ext uri="{FF2B5EF4-FFF2-40B4-BE49-F238E27FC236}">
                <a16:creationId xmlns:a16="http://schemas.microsoft.com/office/drawing/2014/main" id="{924C502E-C66E-2047-B69A-3B0CD0C84640}"/>
              </a:ext>
            </a:extLst>
          </p:cNvPr>
          <p:cNvSpPr>
            <a:spLocks noChangeArrowheads="1"/>
          </p:cNvSpPr>
          <p:nvPr/>
        </p:nvSpPr>
        <p:spPr bwMode="auto">
          <a:xfrm>
            <a:off x="1296288" y="1453542"/>
            <a:ext cx="4489286" cy="1181620"/>
          </a:xfrm>
          <a:prstGeom prst="wedgeRectCallout">
            <a:avLst>
              <a:gd name="adj1" fmla="val -40861"/>
              <a:gd name="adj2" fmla="val 102778"/>
            </a:avLst>
          </a:prstGeom>
          <a:solidFill>
            <a:srgbClr val="00B0F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chemeClr val="bg1"/>
                </a:solidFill>
              </a:rPr>
              <a:t>I wonder why the writer decided to write this as letters between Charlie and Jasper, and Isabella?</a:t>
            </a:r>
          </a:p>
        </p:txBody>
      </p:sp>
      <p:sp>
        <p:nvSpPr>
          <p:cNvPr id="14" name="AutoShape 12">
            <a:extLst>
              <a:ext uri="{FF2B5EF4-FFF2-40B4-BE49-F238E27FC236}">
                <a16:creationId xmlns:a16="http://schemas.microsoft.com/office/drawing/2014/main" id="{3F02C732-2669-0A46-A996-274C4717AB7B}"/>
              </a:ext>
            </a:extLst>
          </p:cNvPr>
          <p:cNvSpPr>
            <a:spLocks noChangeArrowheads="1"/>
          </p:cNvSpPr>
          <p:nvPr/>
        </p:nvSpPr>
        <p:spPr bwMode="auto">
          <a:xfrm>
            <a:off x="6589487" y="1453542"/>
            <a:ext cx="4306226" cy="1181620"/>
          </a:xfrm>
          <a:prstGeom prst="wedgeRectCallout">
            <a:avLst>
              <a:gd name="adj1" fmla="val 45933"/>
              <a:gd name="adj2" fmla="val 97147"/>
            </a:avLst>
          </a:prstGeom>
          <a:solidFill>
            <a:srgbClr val="00B05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chemeClr val="bg1"/>
                </a:solidFill>
              </a:rPr>
              <a:t>I wonder why the writer has included all the facts about the moon landing?</a:t>
            </a:r>
          </a:p>
        </p:txBody>
      </p:sp>
      <p:sp>
        <p:nvSpPr>
          <p:cNvPr id="15" name="AutoShape 13">
            <a:extLst>
              <a:ext uri="{FF2B5EF4-FFF2-40B4-BE49-F238E27FC236}">
                <a16:creationId xmlns:a16="http://schemas.microsoft.com/office/drawing/2014/main" id="{0C6787B3-14EB-5442-A67A-29FFC13D9637}"/>
              </a:ext>
            </a:extLst>
          </p:cNvPr>
          <p:cNvSpPr>
            <a:spLocks noChangeArrowheads="1"/>
          </p:cNvSpPr>
          <p:nvPr/>
        </p:nvSpPr>
        <p:spPr bwMode="auto">
          <a:xfrm>
            <a:off x="1296288" y="3461834"/>
            <a:ext cx="4489286" cy="1181620"/>
          </a:xfrm>
          <a:prstGeom prst="wedgeRectCallout">
            <a:avLst>
              <a:gd name="adj1" fmla="val 43600"/>
              <a:gd name="adj2" fmla="val 95608"/>
            </a:avLst>
          </a:prstGeom>
          <a:solidFill>
            <a:srgbClr val="EC7206"/>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chemeClr val="bg1"/>
                </a:solidFill>
              </a:rPr>
              <a:t>I wonder how the illustrator came up with the images for Jasper</a:t>
            </a:r>
            <a:br>
              <a:rPr lang="en-GB" altLang="en-US" sz="2000" dirty="0">
                <a:solidFill>
                  <a:schemeClr val="bg1"/>
                </a:solidFill>
              </a:rPr>
            </a:br>
            <a:r>
              <a:rPr lang="en-GB" altLang="en-US" sz="2000" dirty="0">
                <a:solidFill>
                  <a:schemeClr val="bg1"/>
                </a:solidFill>
              </a:rPr>
              <a:t>and Charlie?</a:t>
            </a:r>
          </a:p>
        </p:txBody>
      </p:sp>
      <p:sp>
        <p:nvSpPr>
          <p:cNvPr id="16" name="AutoShape 14">
            <a:extLst>
              <a:ext uri="{FF2B5EF4-FFF2-40B4-BE49-F238E27FC236}">
                <a16:creationId xmlns:a16="http://schemas.microsoft.com/office/drawing/2014/main" id="{8229C7F0-5B65-664E-9816-0A41E0725853}"/>
              </a:ext>
            </a:extLst>
          </p:cNvPr>
          <p:cNvSpPr>
            <a:spLocks noChangeArrowheads="1"/>
          </p:cNvSpPr>
          <p:nvPr/>
        </p:nvSpPr>
        <p:spPr bwMode="auto">
          <a:xfrm flipH="1">
            <a:off x="6589485" y="3632856"/>
            <a:ext cx="4306225" cy="947738"/>
          </a:xfrm>
          <a:prstGeom prst="wedgeRectCallout">
            <a:avLst>
              <a:gd name="adj1" fmla="val 35695"/>
              <a:gd name="adj2" fmla="val 108599"/>
            </a:avLst>
          </a:prstGeom>
          <a:solidFill>
            <a:srgbClr val="CC0099"/>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chemeClr val="bg1"/>
                </a:solidFill>
              </a:rPr>
              <a:t>I wonder which came first </a:t>
            </a:r>
            <a:r>
              <a:rPr lang="en-GB" altLang="en-US" sz="2000" dirty="0">
                <a:solidFill>
                  <a:schemeClr val="bg1"/>
                </a:solidFill>
                <a:latin typeface="VTKS BEAUTY" pitchFamily="2" charset="0"/>
              </a:rPr>
              <a:t>–</a:t>
            </a:r>
            <a:r>
              <a:rPr lang="en-GB" altLang="en-US" sz="2000" dirty="0">
                <a:solidFill>
                  <a:schemeClr val="bg1"/>
                </a:solidFill>
              </a:rPr>
              <a:t> the book or the pictures?</a:t>
            </a:r>
          </a:p>
        </p:txBody>
      </p:sp>
      <p:sp>
        <p:nvSpPr>
          <p:cNvPr id="17" name="Text Box 15">
            <a:extLst>
              <a:ext uri="{FF2B5EF4-FFF2-40B4-BE49-F238E27FC236}">
                <a16:creationId xmlns:a16="http://schemas.microsoft.com/office/drawing/2014/main" id="{9B1E5BC9-FE61-9741-AB21-366E15FAA6A2}"/>
              </a:ext>
            </a:extLst>
          </p:cNvPr>
          <p:cNvSpPr txBox="1">
            <a:spLocks noChangeArrowheads="1"/>
          </p:cNvSpPr>
          <p:nvPr/>
        </p:nvSpPr>
        <p:spPr bwMode="auto">
          <a:xfrm>
            <a:off x="1118075" y="5438630"/>
            <a:ext cx="85629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rPr>
              <a:t>Talk to your partner and think of your own </a:t>
            </a:r>
            <a:r>
              <a:rPr lang="en-GB" altLang="en-US" sz="2000" dirty="0">
                <a:solidFill>
                  <a:srgbClr val="414042"/>
                </a:solidFill>
                <a:latin typeface="VTKS BEAUTY" pitchFamily="2" charset="0"/>
              </a:rPr>
              <a:t>‘</a:t>
            </a:r>
            <a:r>
              <a:rPr lang="en-GB" altLang="en-US" sz="2000" dirty="0">
                <a:solidFill>
                  <a:srgbClr val="414042"/>
                </a:solidFill>
              </a:rPr>
              <a:t>I wonder why</a:t>
            </a:r>
            <a:r>
              <a:rPr lang="en-GB" altLang="en-US" sz="2000" dirty="0">
                <a:solidFill>
                  <a:srgbClr val="414042"/>
                </a:solidFill>
                <a:latin typeface="VTKS BEAUTY" pitchFamily="2" charset="0"/>
              </a:rPr>
              <a:t>…’</a:t>
            </a:r>
            <a:r>
              <a:rPr lang="en-GB" altLang="en-US" sz="2000" dirty="0">
                <a:solidFill>
                  <a:srgbClr val="414042"/>
                </a:solidFill>
              </a:rPr>
              <a:t> questions.</a:t>
            </a:r>
            <a:br>
              <a:rPr lang="en-GB" altLang="en-US" sz="2000" dirty="0">
                <a:solidFill>
                  <a:srgbClr val="414042"/>
                </a:solidFill>
              </a:rPr>
            </a:br>
            <a:r>
              <a:rPr lang="en-GB" altLang="en-US" sz="2000" dirty="0">
                <a:solidFill>
                  <a:srgbClr val="414042"/>
                </a:solidFill>
              </a:rPr>
              <a:t>Write them down.</a:t>
            </a:r>
          </a:p>
        </p:txBody>
      </p:sp>
    </p:spTree>
    <p:extLst>
      <p:ext uri="{BB962C8B-B14F-4D97-AF65-F5344CB8AC3E}">
        <p14:creationId xmlns:p14="http://schemas.microsoft.com/office/powerpoint/2010/main" val="10660585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AE2BF792-0E4D-434F-821D-36793E35CC94}"/>
              </a:ext>
            </a:extLst>
          </p:cNvPr>
          <p:cNvSpPr txBox="1">
            <a:spLocks/>
          </p:cNvSpPr>
          <p:nvPr/>
        </p:nvSpPr>
        <p:spPr>
          <a:xfrm>
            <a:off x="406400" y="593990"/>
            <a:ext cx="11371943"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writer – can you see the join?</a:t>
            </a:r>
          </a:p>
        </p:txBody>
      </p:sp>
      <p:graphicFrame>
        <p:nvGraphicFramePr>
          <p:cNvPr id="9" name="Group 46">
            <a:extLst>
              <a:ext uri="{FF2B5EF4-FFF2-40B4-BE49-F238E27FC236}">
                <a16:creationId xmlns:a16="http://schemas.microsoft.com/office/drawing/2014/main" id="{56A5856B-30E8-4A4D-85D6-A6A7325640CA}"/>
              </a:ext>
            </a:extLst>
          </p:cNvPr>
          <p:cNvGraphicFramePr>
            <a:graphicFrameLocks noGrp="1"/>
          </p:cNvGraphicFramePr>
          <p:nvPr>
            <p:extLst>
              <p:ext uri="{D42A27DB-BD31-4B8C-83A1-F6EECF244321}">
                <p14:modId xmlns:p14="http://schemas.microsoft.com/office/powerpoint/2010/main" val="1206771437"/>
              </p:ext>
            </p:extLst>
          </p:nvPr>
        </p:nvGraphicFramePr>
        <p:xfrm>
          <a:off x="959938" y="1329050"/>
          <a:ext cx="10264865" cy="4563609"/>
        </p:xfrm>
        <a:graphic>
          <a:graphicData uri="http://schemas.openxmlformats.org/drawingml/2006/table">
            <a:tbl>
              <a:tblPr/>
              <a:tblGrid>
                <a:gridCol w="10264865">
                  <a:extLst>
                    <a:ext uri="{9D8B030D-6E8A-4147-A177-3AD203B41FA5}">
                      <a16:colId xmlns:a16="http://schemas.microsoft.com/office/drawing/2014/main" val="20000"/>
                    </a:ext>
                  </a:extLst>
                </a:gridCol>
              </a:tblGrid>
              <a:tr h="456207">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Jasper wears space boots when he goes to </a:t>
                      </a:r>
                      <a:r>
                        <a:rPr kumimoji="0" lang="en-GB" altLang="en-US" sz="1900" b="0" i="0" u="none" strike="noStrike" cap="none" normalizeH="0" baseline="0" dirty="0" err="1">
                          <a:ln>
                            <a:noFill/>
                          </a:ln>
                          <a:solidFill>
                            <a:srgbClr val="414042"/>
                          </a:solidFill>
                          <a:effectLst/>
                          <a:latin typeface="Comic Sans MS" panose="030F0902030302020204" pitchFamily="66" charset="0"/>
                        </a:rPr>
                        <a:t>Bogna</a:t>
                      </a:r>
                      <a:r>
                        <a:rPr kumimoji="0" lang="en-GB" altLang="en-US" sz="1900" b="0" i="0" u="none" strike="noStrike" cap="none" normalizeH="0" baseline="0" dirty="0">
                          <a:ln>
                            <a:noFill/>
                          </a:ln>
                          <a:solidFill>
                            <a:srgbClr val="414042"/>
                          </a:solidFill>
                          <a:effectLst/>
                          <a:latin typeface="Comic Sans MS" panose="030F0902030302020204" pitchFamily="66" charset="0"/>
                        </a:rPr>
                        <a:t> Park.</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0"/>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There might be moon-cows because cheese is made from milk.</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1"/>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Jasper would like to try moon cheese even though he is not a cheese fan.</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2"/>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Much work was done before the astronauts left earth so they could be safe.</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3"/>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Jasper doesn’t like onions because he says it makes his breath smell.</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4"/>
                  </a:ext>
                </a:extLst>
              </a:tr>
              <a:tr h="457388">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The food had to be lightweight so The food was freeze-dried before it was packed.</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5"/>
                  </a:ext>
                </a:extLst>
              </a:tr>
              <a:tr h="44994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After the food was rehydrated with water, the astronauts squeezed it into their mouths.</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6"/>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Jasper wears space boots when he goes to </a:t>
                      </a:r>
                      <a:r>
                        <a:rPr kumimoji="0" lang="en-GB" altLang="en-US" sz="1900" b="0" i="0" u="none" strike="noStrike" cap="none" normalizeH="0" baseline="0" dirty="0" err="1">
                          <a:ln>
                            <a:noFill/>
                          </a:ln>
                          <a:solidFill>
                            <a:srgbClr val="414042"/>
                          </a:solidFill>
                          <a:effectLst/>
                          <a:latin typeface="Comic Sans MS" panose="030F0902030302020204" pitchFamily="66" charset="0"/>
                        </a:rPr>
                        <a:t>Bogna</a:t>
                      </a:r>
                      <a:r>
                        <a:rPr kumimoji="0" lang="en-GB" altLang="en-US" sz="1900" b="0" i="0" u="none" strike="noStrike" cap="none" normalizeH="0" baseline="0" dirty="0">
                          <a:ln>
                            <a:noFill/>
                          </a:ln>
                          <a:solidFill>
                            <a:srgbClr val="414042"/>
                          </a:solidFill>
                          <a:effectLst/>
                          <a:latin typeface="Comic Sans MS" panose="030F0902030302020204" pitchFamily="66" charset="0"/>
                        </a:rPr>
                        <a:t> Park.</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7"/>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There might be moon-cows because cheese is made from milk.</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8"/>
                  </a:ext>
                </a:extLst>
              </a:tr>
              <a:tr h="457153">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GB" altLang="en-US" sz="1900" b="0" i="0" u="none" strike="noStrike" cap="none" normalizeH="0" baseline="0" dirty="0">
                          <a:ln>
                            <a:noFill/>
                          </a:ln>
                          <a:solidFill>
                            <a:srgbClr val="414042"/>
                          </a:solidFill>
                          <a:effectLst/>
                          <a:latin typeface="Comic Sans MS" panose="030F0902030302020204" pitchFamily="66" charset="0"/>
                        </a:rPr>
                        <a:t>Jasper would like to try moon cheese even though he is not a cheese fan.</a:t>
                      </a:r>
                    </a:p>
                  </a:txBody>
                  <a:tcPr marL="90000" marR="90000" marT="46797" marB="467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alpha val="50195"/>
                      </a:scheme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3495763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AE2BF792-0E4D-434F-821D-36793E35CC94}"/>
              </a:ext>
            </a:extLst>
          </p:cNvPr>
          <p:cNvSpPr txBox="1">
            <a:spLocks/>
          </p:cNvSpPr>
          <p:nvPr/>
        </p:nvSpPr>
        <p:spPr>
          <a:xfrm>
            <a:off x="406400" y="593990"/>
            <a:ext cx="11371943"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writer – spot the subordinates</a:t>
            </a:r>
          </a:p>
        </p:txBody>
      </p:sp>
      <p:sp>
        <p:nvSpPr>
          <p:cNvPr id="4" name="Text Box 3">
            <a:extLst>
              <a:ext uri="{FF2B5EF4-FFF2-40B4-BE49-F238E27FC236}">
                <a16:creationId xmlns:a16="http://schemas.microsoft.com/office/drawing/2014/main" id="{EFD83BD2-2490-7C4F-A0F0-3F49C88A754C}"/>
              </a:ext>
            </a:extLst>
          </p:cNvPr>
          <p:cNvSpPr txBox="1">
            <a:spLocks noChangeArrowheads="1"/>
          </p:cNvSpPr>
          <p:nvPr/>
        </p:nvSpPr>
        <p:spPr bwMode="auto">
          <a:xfrm>
            <a:off x="1621228" y="1574646"/>
            <a:ext cx="10926372" cy="3708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2000" dirty="0">
                <a:solidFill>
                  <a:srgbClr val="414042"/>
                </a:solidFill>
              </a:rPr>
              <a:t>Jasper wears space boots </a:t>
            </a:r>
            <a:r>
              <a:rPr lang="en-GB" altLang="en-US" sz="2000" b="1" dirty="0">
                <a:solidFill>
                  <a:schemeClr val="hlink"/>
                </a:solidFill>
              </a:rPr>
              <a:t>when</a:t>
            </a:r>
            <a:r>
              <a:rPr lang="en-GB" altLang="en-US" sz="2000" dirty="0"/>
              <a:t> </a:t>
            </a:r>
            <a:r>
              <a:rPr lang="en-GB" altLang="en-US" sz="2000" dirty="0">
                <a:solidFill>
                  <a:srgbClr val="414042"/>
                </a:solidFill>
              </a:rPr>
              <a:t>he goes to </a:t>
            </a:r>
            <a:r>
              <a:rPr lang="en-GB" altLang="en-US" sz="2000" dirty="0" err="1">
                <a:solidFill>
                  <a:srgbClr val="414042"/>
                </a:solidFill>
              </a:rPr>
              <a:t>Bogna</a:t>
            </a:r>
            <a:r>
              <a:rPr lang="en-GB" altLang="en-US" sz="2000" dirty="0">
                <a:solidFill>
                  <a:srgbClr val="414042"/>
                </a:solidFill>
              </a:rPr>
              <a:t> Park.</a:t>
            </a:r>
          </a:p>
          <a:p>
            <a:pPr eaLnBrk="1" hangingPunct="1">
              <a:spcBef>
                <a:spcPts val="1500"/>
              </a:spcBef>
            </a:pPr>
            <a:r>
              <a:rPr lang="en-GB" altLang="en-US" sz="2000" dirty="0">
                <a:solidFill>
                  <a:srgbClr val="414042"/>
                </a:solidFill>
              </a:rPr>
              <a:t>There might be moon-cows </a:t>
            </a:r>
            <a:r>
              <a:rPr lang="en-GB" altLang="en-US" sz="2000" b="1" dirty="0">
                <a:solidFill>
                  <a:schemeClr val="hlink"/>
                </a:solidFill>
              </a:rPr>
              <a:t>because</a:t>
            </a:r>
            <a:r>
              <a:rPr lang="en-GB" altLang="en-US" sz="2000" dirty="0"/>
              <a:t> </a:t>
            </a:r>
            <a:r>
              <a:rPr lang="en-GB" altLang="en-US" sz="2000" dirty="0">
                <a:solidFill>
                  <a:srgbClr val="414042"/>
                </a:solidFill>
              </a:rPr>
              <a:t>cheese is made from milk.</a:t>
            </a:r>
          </a:p>
          <a:p>
            <a:pPr eaLnBrk="1" hangingPunct="1">
              <a:spcBef>
                <a:spcPts val="1500"/>
              </a:spcBef>
            </a:pPr>
            <a:r>
              <a:rPr lang="en-GB" altLang="en-US" sz="2000" dirty="0">
                <a:solidFill>
                  <a:srgbClr val="414042"/>
                </a:solidFill>
              </a:rPr>
              <a:t>Jasper would like to try moon cheese </a:t>
            </a:r>
            <a:r>
              <a:rPr lang="en-GB" altLang="en-US" sz="2000" b="1" dirty="0">
                <a:solidFill>
                  <a:schemeClr val="hlink"/>
                </a:solidFill>
              </a:rPr>
              <a:t>even though</a:t>
            </a:r>
            <a:r>
              <a:rPr lang="en-GB" altLang="en-US" sz="2000" dirty="0"/>
              <a:t> </a:t>
            </a:r>
            <a:r>
              <a:rPr lang="en-GB" altLang="en-US" sz="2000" dirty="0">
                <a:solidFill>
                  <a:srgbClr val="414042"/>
                </a:solidFill>
              </a:rPr>
              <a:t>he is not a cheese fan.</a:t>
            </a:r>
          </a:p>
          <a:p>
            <a:pPr eaLnBrk="1" hangingPunct="1">
              <a:spcBef>
                <a:spcPts val="1500"/>
              </a:spcBef>
            </a:pPr>
            <a:r>
              <a:rPr lang="en-GB" altLang="en-US" sz="2000" dirty="0">
                <a:solidFill>
                  <a:srgbClr val="414042"/>
                </a:solidFill>
              </a:rPr>
              <a:t>Much work was done </a:t>
            </a:r>
            <a:r>
              <a:rPr lang="en-GB" altLang="en-US" sz="2000" b="1" dirty="0">
                <a:solidFill>
                  <a:schemeClr val="hlink"/>
                </a:solidFill>
              </a:rPr>
              <a:t>before</a:t>
            </a:r>
            <a:r>
              <a:rPr lang="en-GB" altLang="en-US" sz="2000" dirty="0"/>
              <a:t> </a:t>
            </a:r>
            <a:r>
              <a:rPr lang="en-GB" altLang="en-US" sz="2000" dirty="0">
                <a:solidFill>
                  <a:srgbClr val="414042"/>
                </a:solidFill>
              </a:rPr>
              <a:t>the astronauts left earth so they could be safe.</a:t>
            </a:r>
          </a:p>
          <a:p>
            <a:pPr eaLnBrk="1" hangingPunct="1">
              <a:spcBef>
                <a:spcPts val="1500"/>
              </a:spcBef>
            </a:pPr>
            <a:r>
              <a:rPr lang="en-GB" altLang="en-US" sz="2000" dirty="0">
                <a:solidFill>
                  <a:srgbClr val="414042"/>
                </a:solidFill>
              </a:rPr>
              <a:t>Jasper doesn</a:t>
            </a:r>
            <a:r>
              <a:rPr lang="en-GB" altLang="en-US" sz="2000" dirty="0">
                <a:solidFill>
                  <a:srgbClr val="414042"/>
                </a:solidFill>
                <a:latin typeface="VTKS BEAUTY" pitchFamily="2" charset="0"/>
              </a:rPr>
              <a:t>’</a:t>
            </a:r>
            <a:r>
              <a:rPr lang="en-GB" altLang="en-US" sz="2000" dirty="0">
                <a:solidFill>
                  <a:srgbClr val="414042"/>
                </a:solidFill>
              </a:rPr>
              <a:t>t like onions </a:t>
            </a:r>
            <a:r>
              <a:rPr lang="en-GB" altLang="en-US" sz="2000" b="1" dirty="0">
                <a:solidFill>
                  <a:schemeClr val="hlink"/>
                </a:solidFill>
              </a:rPr>
              <a:t>because</a:t>
            </a:r>
            <a:r>
              <a:rPr lang="en-GB" altLang="en-US" sz="2000" dirty="0"/>
              <a:t> </a:t>
            </a:r>
            <a:r>
              <a:rPr lang="en-GB" altLang="en-US" sz="2000" dirty="0">
                <a:solidFill>
                  <a:srgbClr val="414042"/>
                </a:solidFill>
              </a:rPr>
              <a:t>he says it makes his breath smell.</a:t>
            </a:r>
          </a:p>
          <a:p>
            <a:pPr eaLnBrk="1" hangingPunct="1">
              <a:spcBef>
                <a:spcPts val="1500"/>
              </a:spcBef>
            </a:pPr>
            <a:r>
              <a:rPr lang="en-GB" altLang="en-US" sz="2000" dirty="0">
                <a:solidFill>
                  <a:srgbClr val="414042"/>
                </a:solidFill>
              </a:rPr>
              <a:t>The food had to be lightweight </a:t>
            </a:r>
            <a:r>
              <a:rPr lang="en-GB" altLang="en-US" sz="2000" b="1" dirty="0">
                <a:solidFill>
                  <a:schemeClr val="hlink"/>
                </a:solidFill>
              </a:rPr>
              <a:t>so</a:t>
            </a:r>
            <a:r>
              <a:rPr lang="en-GB" altLang="en-US" sz="2000" dirty="0"/>
              <a:t> </a:t>
            </a:r>
            <a:r>
              <a:rPr lang="en-GB" altLang="en-US" sz="2000" dirty="0">
                <a:solidFill>
                  <a:srgbClr val="414042"/>
                </a:solidFill>
              </a:rPr>
              <a:t>it was freeze-dried before it was packed.</a:t>
            </a:r>
          </a:p>
          <a:p>
            <a:pPr eaLnBrk="1" hangingPunct="1">
              <a:spcBef>
                <a:spcPts val="1500"/>
              </a:spcBef>
            </a:pPr>
            <a:r>
              <a:rPr lang="en-GB" altLang="en-US" sz="2000" b="1" dirty="0">
                <a:solidFill>
                  <a:schemeClr val="hlink"/>
                </a:solidFill>
              </a:rPr>
              <a:t>After</a:t>
            </a:r>
            <a:r>
              <a:rPr lang="en-GB" altLang="en-US" sz="2000" dirty="0"/>
              <a:t> </a:t>
            </a:r>
            <a:r>
              <a:rPr lang="en-GB" altLang="en-US" sz="2000" dirty="0">
                <a:solidFill>
                  <a:srgbClr val="414042"/>
                </a:solidFill>
              </a:rPr>
              <a:t>the food was rehydrated with water, the astronauts</a:t>
            </a:r>
            <a:br>
              <a:rPr lang="en-GB" altLang="en-US" sz="2000" dirty="0">
                <a:solidFill>
                  <a:srgbClr val="414042"/>
                </a:solidFill>
              </a:rPr>
            </a:br>
            <a:r>
              <a:rPr lang="en-GB" altLang="en-US" sz="2000" dirty="0">
                <a:solidFill>
                  <a:srgbClr val="414042"/>
                </a:solidFill>
              </a:rPr>
              <a:t>squeezed it into their mouths.</a:t>
            </a:r>
          </a:p>
        </p:txBody>
      </p:sp>
    </p:spTree>
    <p:extLst>
      <p:ext uri="{BB962C8B-B14F-4D97-AF65-F5344CB8AC3E}">
        <p14:creationId xmlns:p14="http://schemas.microsoft.com/office/powerpoint/2010/main" val="2029515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6">
            <a:extLst>
              <a:ext uri="{FF2B5EF4-FFF2-40B4-BE49-F238E27FC236}">
                <a16:creationId xmlns:a16="http://schemas.microsoft.com/office/drawing/2014/main" id="{B1181B2B-8E93-9F4F-A3C4-C2E50C5A3EB6}"/>
              </a:ext>
            </a:extLst>
          </p:cNvPr>
          <p:cNvSpPr txBox="1">
            <a:spLocks noChangeArrowheads="1"/>
          </p:cNvSpPr>
          <p:nvPr/>
        </p:nvSpPr>
        <p:spPr bwMode="auto">
          <a:xfrm>
            <a:off x="1247067" y="1623786"/>
            <a:ext cx="10301740" cy="436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3500"/>
              </a:spcBef>
            </a:pPr>
            <a:r>
              <a:rPr lang="en-GB" altLang="en-US" sz="2200" dirty="0">
                <a:solidFill>
                  <a:srgbClr val="414042"/>
                </a:solidFill>
              </a:rPr>
              <a:t>We would love to have </a:t>
            </a:r>
            <a:r>
              <a:rPr lang="en-GB" altLang="en-US" sz="2200" u="sng" dirty="0">
                <a:solidFill>
                  <a:schemeClr val="bg1"/>
                </a:solidFill>
              </a:rPr>
              <a:t>received</a:t>
            </a:r>
            <a:r>
              <a:rPr lang="en-GB" altLang="en-US" sz="2200" dirty="0">
                <a:solidFill>
                  <a:srgbClr val="414042"/>
                </a:solidFill>
              </a:rPr>
              <a:t> a piece of </a:t>
            </a:r>
            <a:r>
              <a:rPr lang="en-GB" altLang="en-US" sz="2200" dirty="0">
                <a:solidFill>
                  <a:srgbClr val="414042"/>
                </a:solidFill>
                <a:latin typeface="VTKS BEAUTY" pitchFamily="2" charset="0"/>
              </a:rPr>
              <a:t>‘</a:t>
            </a:r>
            <a:r>
              <a:rPr lang="en-GB" altLang="en-US" sz="2200" dirty="0">
                <a:solidFill>
                  <a:srgbClr val="414042"/>
                </a:solidFill>
              </a:rPr>
              <a:t>goodwill moon rock</a:t>
            </a:r>
            <a:r>
              <a:rPr lang="en-GB" altLang="en-US" sz="2200" dirty="0">
                <a:solidFill>
                  <a:srgbClr val="414042"/>
                </a:solidFill>
                <a:latin typeface="VTKS BEAUTY" pitchFamily="2" charset="0"/>
              </a:rPr>
              <a:t>’</a:t>
            </a:r>
            <a:r>
              <a:rPr lang="en-GB" altLang="en-US" sz="2200" dirty="0">
                <a:solidFill>
                  <a:srgbClr val="414042"/>
                </a:solidFill>
              </a:rPr>
              <a:t> in the post!</a:t>
            </a:r>
          </a:p>
          <a:p>
            <a:pPr eaLnBrk="1" hangingPunct="1">
              <a:spcBef>
                <a:spcPts val="3500"/>
              </a:spcBef>
            </a:pPr>
            <a:r>
              <a:rPr lang="en-GB" altLang="en-US" sz="2200" dirty="0">
                <a:solidFill>
                  <a:srgbClr val="414042"/>
                </a:solidFill>
              </a:rPr>
              <a:t>The food had to be</a:t>
            </a:r>
            <a:r>
              <a:rPr lang="en-GB" altLang="en-US" sz="2200" dirty="0"/>
              <a:t> </a:t>
            </a:r>
            <a:r>
              <a:rPr lang="en-GB" altLang="en-US" sz="2200" u="sng" dirty="0">
                <a:solidFill>
                  <a:schemeClr val="bg1"/>
                </a:solidFill>
              </a:rPr>
              <a:t>preserved</a:t>
            </a:r>
            <a:r>
              <a:rPr lang="en-GB" altLang="en-US" sz="2200" dirty="0"/>
              <a:t> </a:t>
            </a:r>
            <a:r>
              <a:rPr lang="en-GB" altLang="en-US" sz="2200" dirty="0">
                <a:solidFill>
                  <a:srgbClr val="414042"/>
                </a:solidFill>
              </a:rPr>
              <a:t>to stop it going mouldy.</a:t>
            </a:r>
          </a:p>
          <a:p>
            <a:pPr eaLnBrk="1" hangingPunct="1">
              <a:spcBef>
                <a:spcPts val="3500"/>
              </a:spcBef>
            </a:pPr>
            <a:r>
              <a:rPr lang="en-GB" altLang="en-US" sz="2200" dirty="0">
                <a:solidFill>
                  <a:srgbClr val="414042"/>
                </a:solidFill>
              </a:rPr>
              <a:t>Jasper now wants his food to be freeze- </a:t>
            </a:r>
            <a:r>
              <a:rPr lang="en-GB" altLang="en-US" sz="2200" u="sng" dirty="0">
                <a:solidFill>
                  <a:schemeClr val="bg1"/>
                </a:solidFill>
              </a:rPr>
              <a:t>dried</a:t>
            </a:r>
            <a:r>
              <a:rPr lang="en-GB" altLang="en-US" sz="2200" dirty="0">
                <a:solidFill>
                  <a:srgbClr val="414042"/>
                </a:solidFill>
              </a:rPr>
              <a:t>.</a:t>
            </a:r>
          </a:p>
          <a:p>
            <a:pPr eaLnBrk="1" hangingPunct="1">
              <a:spcBef>
                <a:spcPts val="3500"/>
              </a:spcBef>
            </a:pPr>
            <a:r>
              <a:rPr lang="en-GB" altLang="en-US" sz="2200" dirty="0">
                <a:solidFill>
                  <a:srgbClr val="414042"/>
                </a:solidFill>
              </a:rPr>
              <a:t>Humans might look through their </a:t>
            </a:r>
            <a:r>
              <a:rPr lang="en-GB" altLang="en-US" sz="2200" u="sng" dirty="0">
                <a:solidFill>
                  <a:schemeClr val="bg1"/>
                </a:solidFill>
              </a:rPr>
              <a:t>telescopes</a:t>
            </a:r>
            <a:r>
              <a:rPr lang="en-GB" altLang="en-US" sz="2200" dirty="0"/>
              <a:t> </a:t>
            </a:r>
            <a:r>
              <a:rPr lang="en-GB" altLang="en-US" sz="2200" dirty="0">
                <a:solidFill>
                  <a:srgbClr val="414042"/>
                </a:solidFill>
              </a:rPr>
              <a:t>at the aliens.</a:t>
            </a:r>
          </a:p>
          <a:p>
            <a:pPr eaLnBrk="1" hangingPunct="1">
              <a:spcBef>
                <a:spcPts val="3500"/>
              </a:spcBef>
            </a:pPr>
            <a:r>
              <a:rPr lang="en-GB" altLang="en-US" sz="2200" dirty="0">
                <a:solidFill>
                  <a:srgbClr val="414042"/>
                </a:solidFill>
              </a:rPr>
              <a:t>Jasper has been</a:t>
            </a:r>
            <a:r>
              <a:rPr lang="en-GB" altLang="en-US" sz="2200" dirty="0"/>
              <a:t> </a:t>
            </a:r>
            <a:r>
              <a:rPr lang="en-GB" altLang="en-US" sz="2200" u="sng" dirty="0">
                <a:solidFill>
                  <a:schemeClr val="bg1"/>
                </a:solidFill>
              </a:rPr>
              <a:t>thinking</a:t>
            </a:r>
            <a:r>
              <a:rPr lang="en-GB" altLang="en-US" sz="2200" dirty="0"/>
              <a:t> </a:t>
            </a:r>
            <a:r>
              <a:rPr lang="en-GB" altLang="en-US" sz="2200" dirty="0">
                <a:solidFill>
                  <a:srgbClr val="414042"/>
                </a:solidFill>
              </a:rPr>
              <a:t>about Michael Collins</a:t>
            </a:r>
            <a:r>
              <a:rPr lang="en-GB" altLang="en-US" sz="2200" dirty="0"/>
              <a:t> </a:t>
            </a:r>
            <a:r>
              <a:rPr lang="en-GB" altLang="en-US" sz="2200" u="sng" dirty="0">
                <a:solidFill>
                  <a:schemeClr val="bg1"/>
                </a:solidFill>
              </a:rPr>
              <a:t>flying</a:t>
            </a:r>
            <a:r>
              <a:rPr lang="en-GB" altLang="en-US" sz="2200" dirty="0"/>
              <a:t> </a:t>
            </a:r>
            <a:r>
              <a:rPr lang="en-GB" altLang="en-US" sz="2200" dirty="0">
                <a:solidFill>
                  <a:srgbClr val="414042"/>
                </a:solidFill>
              </a:rPr>
              <a:t>around on his own.</a:t>
            </a:r>
          </a:p>
          <a:p>
            <a:pPr eaLnBrk="1" hangingPunct="1">
              <a:spcBef>
                <a:spcPts val="3500"/>
              </a:spcBef>
            </a:pPr>
            <a:r>
              <a:rPr lang="en-GB" altLang="en-US" sz="2200" dirty="0">
                <a:solidFill>
                  <a:srgbClr val="414042"/>
                </a:solidFill>
              </a:rPr>
              <a:t>Aliens could deliver</a:t>
            </a:r>
            <a:r>
              <a:rPr lang="en-GB" altLang="en-US" sz="2200" dirty="0"/>
              <a:t> </a:t>
            </a:r>
            <a:r>
              <a:rPr lang="en-GB" altLang="en-US" sz="2200" u="sng" dirty="0">
                <a:solidFill>
                  <a:schemeClr val="bg1"/>
                </a:solidFill>
              </a:rPr>
              <a:t>pizzas</a:t>
            </a:r>
            <a:r>
              <a:rPr lang="en-GB" altLang="en-US" sz="2200" dirty="0"/>
              <a:t> </a:t>
            </a:r>
            <a:r>
              <a:rPr lang="en-GB" altLang="en-US" sz="2200" dirty="0">
                <a:solidFill>
                  <a:srgbClr val="414042"/>
                </a:solidFill>
              </a:rPr>
              <a:t>to anyone</a:t>
            </a:r>
            <a:r>
              <a:rPr lang="en-GB" altLang="en-US" sz="2200" dirty="0"/>
              <a:t> </a:t>
            </a:r>
            <a:r>
              <a:rPr lang="en-GB" altLang="en-US" sz="2200" u="sng" dirty="0">
                <a:solidFill>
                  <a:schemeClr val="bg1"/>
                </a:solidFill>
              </a:rPr>
              <a:t>walking</a:t>
            </a:r>
            <a:r>
              <a:rPr lang="en-GB" altLang="en-US" sz="2200" dirty="0">
                <a:solidFill>
                  <a:schemeClr val="bg1"/>
                </a:solidFill>
              </a:rPr>
              <a:t> </a:t>
            </a:r>
            <a:r>
              <a:rPr lang="en-GB" altLang="en-US" sz="2200" dirty="0">
                <a:solidFill>
                  <a:srgbClr val="414042"/>
                </a:solidFill>
              </a:rPr>
              <a:t>on the moon.</a:t>
            </a:r>
          </a:p>
        </p:txBody>
      </p:sp>
      <p:cxnSp>
        <p:nvCxnSpPr>
          <p:cNvPr id="3" name="Straight Connector 2">
            <a:extLst>
              <a:ext uri="{FF2B5EF4-FFF2-40B4-BE49-F238E27FC236}">
                <a16:creationId xmlns:a16="http://schemas.microsoft.com/office/drawing/2014/main" id="{7DB0759F-C6AC-DE49-BA0E-1C1FD6CCF040}"/>
              </a:ext>
            </a:extLst>
          </p:cNvPr>
          <p:cNvCxnSpPr>
            <a:cxnSpLocks/>
          </p:cNvCxnSpPr>
          <p:nvPr/>
        </p:nvCxnSpPr>
        <p:spPr>
          <a:xfrm>
            <a:off x="4325257" y="1981200"/>
            <a:ext cx="1088572"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344CC0A-02D4-A44F-9DF0-75E66B336652}"/>
              </a:ext>
            </a:extLst>
          </p:cNvPr>
          <p:cNvCxnSpPr>
            <a:cxnSpLocks/>
          </p:cNvCxnSpPr>
          <p:nvPr/>
        </p:nvCxnSpPr>
        <p:spPr>
          <a:xfrm>
            <a:off x="3940629" y="2757714"/>
            <a:ext cx="1328057"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0A8F333-3272-3941-A57C-98ED1E6AEABB}"/>
              </a:ext>
            </a:extLst>
          </p:cNvPr>
          <p:cNvCxnSpPr>
            <a:cxnSpLocks/>
          </p:cNvCxnSpPr>
          <p:nvPr/>
        </p:nvCxnSpPr>
        <p:spPr>
          <a:xfrm>
            <a:off x="6720114" y="3534229"/>
            <a:ext cx="728778"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FB41AB-5BBC-944C-97C1-A69D4A8A61FA}"/>
              </a:ext>
            </a:extLst>
          </p:cNvPr>
          <p:cNvCxnSpPr>
            <a:cxnSpLocks/>
          </p:cNvCxnSpPr>
          <p:nvPr/>
        </p:nvCxnSpPr>
        <p:spPr>
          <a:xfrm>
            <a:off x="3563257" y="5094515"/>
            <a:ext cx="1023255"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64F3D76-4ECC-F848-8526-6E99FA3C248B}"/>
              </a:ext>
            </a:extLst>
          </p:cNvPr>
          <p:cNvCxnSpPr>
            <a:cxnSpLocks/>
          </p:cNvCxnSpPr>
          <p:nvPr/>
        </p:nvCxnSpPr>
        <p:spPr>
          <a:xfrm>
            <a:off x="7496628" y="5094515"/>
            <a:ext cx="732972"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E1224A1-2D1B-9F49-A3FB-C3DBE79D3AE8}"/>
              </a:ext>
            </a:extLst>
          </p:cNvPr>
          <p:cNvCxnSpPr>
            <a:cxnSpLocks/>
          </p:cNvCxnSpPr>
          <p:nvPr/>
        </p:nvCxnSpPr>
        <p:spPr>
          <a:xfrm>
            <a:off x="3969657" y="5878287"/>
            <a:ext cx="77651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B6ABC5A-F7A6-3848-BFF8-91FE233D15B1}"/>
              </a:ext>
            </a:extLst>
          </p:cNvPr>
          <p:cNvCxnSpPr>
            <a:cxnSpLocks/>
          </p:cNvCxnSpPr>
          <p:nvPr/>
        </p:nvCxnSpPr>
        <p:spPr>
          <a:xfrm>
            <a:off x="6183086" y="5878287"/>
            <a:ext cx="90289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E1B4C40-AB3A-AD47-818D-022527E517D2}"/>
              </a:ext>
            </a:extLst>
          </p:cNvPr>
          <p:cNvCxnSpPr>
            <a:cxnSpLocks/>
          </p:cNvCxnSpPr>
          <p:nvPr/>
        </p:nvCxnSpPr>
        <p:spPr>
          <a:xfrm>
            <a:off x="5711372" y="4318000"/>
            <a:ext cx="1373131"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Subtitle 2">
            <a:extLst>
              <a:ext uri="{FF2B5EF4-FFF2-40B4-BE49-F238E27FC236}">
                <a16:creationId xmlns:a16="http://schemas.microsoft.com/office/drawing/2014/main" id="{AE2BF792-0E4D-434F-821D-36793E35CC94}"/>
              </a:ext>
            </a:extLst>
          </p:cNvPr>
          <p:cNvSpPr txBox="1">
            <a:spLocks/>
          </p:cNvSpPr>
          <p:nvPr/>
        </p:nvSpPr>
        <p:spPr>
          <a:xfrm>
            <a:off x="406400" y="593990"/>
            <a:ext cx="11371943" cy="5598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writer – the missing words round</a:t>
            </a:r>
          </a:p>
        </p:txBody>
      </p:sp>
      <p:sp>
        <p:nvSpPr>
          <p:cNvPr id="7" name="Text Box 8">
            <a:extLst>
              <a:ext uri="{FF2B5EF4-FFF2-40B4-BE49-F238E27FC236}">
                <a16:creationId xmlns:a16="http://schemas.microsoft.com/office/drawing/2014/main" id="{9CCFD69A-BE2A-0541-BB1A-29F3F328F9B4}"/>
              </a:ext>
            </a:extLst>
          </p:cNvPr>
          <p:cNvSpPr txBox="1">
            <a:spLocks noChangeArrowheads="1"/>
          </p:cNvSpPr>
          <p:nvPr/>
        </p:nvSpPr>
        <p:spPr bwMode="auto">
          <a:xfrm>
            <a:off x="5719026" y="3653515"/>
            <a:ext cx="1366950" cy="36671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telescope</a:t>
            </a:r>
          </a:p>
        </p:txBody>
      </p:sp>
      <p:sp>
        <p:nvSpPr>
          <p:cNvPr id="8" name="Text Box 8">
            <a:extLst>
              <a:ext uri="{FF2B5EF4-FFF2-40B4-BE49-F238E27FC236}">
                <a16:creationId xmlns:a16="http://schemas.microsoft.com/office/drawing/2014/main" id="{561F0807-C65E-BB42-9A89-223F8550232F}"/>
              </a:ext>
            </a:extLst>
          </p:cNvPr>
          <p:cNvSpPr txBox="1">
            <a:spLocks noChangeArrowheads="1"/>
          </p:cNvSpPr>
          <p:nvPr/>
        </p:nvSpPr>
        <p:spPr bwMode="auto">
          <a:xfrm>
            <a:off x="4274118" y="1311730"/>
            <a:ext cx="1204912" cy="366712"/>
          </a:xfrm>
          <a:prstGeom prst="rect">
            <a:avLst/>
          </a:prstGeom>
          <a:solidFill>
            <a:srgbClr val="FFFF00"/>
          </a:solidFill>
          <a:ln>
            <a:noFill/>
          </a:ln>
          <a:effec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receive</a:t>
            </a:r>
          </a:p>
        </p:txBody>
      </p:sp>
      <p:sp>
        <p:nvSpPr>
          <p:cNvPr id="9" name="Text Box 8">
            <a:extLst>
              <a:ext uri="{FF2B5EF4-FFF2-40B4-BE49-F238E27FC236}">
                <a16:creationId xmlns:a16="http://schemas.microsoft.com/office/drawing/2014/main" id="{79EF9593-4803-604A-8B03-CEC2B3E9DFF4}"/>
              </a:ext>
            </a:extLst>
          </p:cNvPr>
          <p:cNvSpPr txBox="1">
            <a:spLocks noChangeArrowheads="1"/>
          </p:cNvSpPr>
          <p:nvPr/>
        </p:nvSpPr>
        <p:spPr bwMode="auto">
          <a:xfrm>
            <a:off x="3553051" y="4438280"/>
            <a:ext cx="1033461" cy="36933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think</a:t>
            </a:r>
          </a:p>
        </p:txBody>
      </p:sp>
      <p:sp>
        <p:nvSpPr>
          <p:cNvPr id="10" name="Text Box 8">
            <a:extLst>
              <a:ext uri="{FF2B5EF4-FFF2-40B4-BE49-F238E27FC236}">
                <a16:creationId xmlns:a16="http://schemas.microsoft.com/office/drawing/2014/main" id="{372ED0B4-45AC-6A4F-8212-35DE22E48B4F}"/>
              </a:ext>
            </a:extLst>
          </p:cNvPr>
          <p:cNvSpPr txBox="1">
            <a:spLocks noChangeArrowheads="1"/>
          </p:cNvSpPr>
          <p:nvPr/>
        </p:nvSpPr>
        <p:spPr bwMode="auto">
          <a:xfrm>
            <a:off x="7448892" y="4438280"/>
            <a:ext cx="780708" cy="36933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fly</a:t>
            </a:r>
          </a:p>
        </p:txBody>
      </p:sp>
      <p:sp>
        <p:nvSpPr>
          <p:cNvPr id="11" name="Text Box 8">
            <a:extLst>
              <a:ext uri="{FF2B5EF4-FFF2-40B4-BE49-F238E27FC236}">
                <a16:creationId xmlns:a16="http://schemas.microsoft.com/office/drawing/2014/main" id="{70149EAC-0E2C-014C-8F22-43D89C23A4DB}"/>
              </a:ext>
            </a:extLst>
          </p:cNvPr>
          <p:cNvSpPr txBox="1">
            <a:spLocks noChangeArrowheads="1"/>
          </p:cNvSpPr>
          <p:nvPr/>
        </p:nvSpPr>
        <p:spPr bwMode="auto">
          <a:xfrm>
            <a:off x="6136142" y="5220381"/>
            <a:ext cx="914400" cy="36671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walk</a:t>
            </a:r>
          </a:p>
        </p:txBody>
      </p:sp>
      <p:sp>
        <p:nvSpPr>
          <p:cNvPr id="13" name="Text Box 8">
            <a:extLst>
              <a:ext uri="{FF2B5EF4-FFF2-40B4-BE49-F238E27FC236}">
                <a16:creationId xmlns:a16="http://schemas.microsoft.com/office/drawing/2014/main" id="{2D27004E-337A-F445-8977-1A82E1F257EE}"/>
              </a:ext>
            </a:extLst>
          </p:cNvPr>
          <p:cNvSpPr txBox="1">
            <a:spLocks noChangeArrowheads="1"/>
          </p:cNvSpPr>
          <p:nvPr/>
        </p:nvSpPr>
        <p:spPr bwMode="auto">
          <a:xfrm>
            <a:off x="3904343" y="2099171"/>
            <a:ext cx="1364343" cy="36671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preserve</a:t>
            </a:r>
          </a:p>
        </p:txBody>
      </p:sp>
      <p:sp>
        <p:nvSpPr>
          <p:cNvPr id="14" name="Text Box 8">
            <a:extLst>
              <a:ext uri="{FF2B5EF4-FFF2-40B4-BE49-F238E27FC236}">
                <a16:creationId xmlns:a16="http://schemas.microsoft.com/office/drawing/2014/main" id="{3BA96828-31FA-564E-90BE-022313582605}"/>
              </a:ext>
            </a:extLst>
          </p:cNvPr>
          <p:cNvSpPr txBox="1">
            <a:spLocks noChangeArrowheads="1"/>
          </p:cNvSpPr>
          <p:nvPr/>
        </p:nvSpPr>
        <p:spPr bwMode="auto">
          <a:xfrm>
            <a:off x="6725331" y="2874960"/>
            <a:ext cx="582612" cy="36671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dry</a:t>
            </a:r>
          </a:p>
        </p:txBody>
      </p:sp>
      <p:sp>
        <p:nvSpPr>
          <p:cNvPr id="16" name="Text Box 8">
            <a:extLst>
              <a:ext uri="{FF2B5EF4-FFF2-40B4-BE49-F238E27FC236}">
                <a16:creationId xmlns:a16="http://schemas.microsoft.com/office/drawing/2014/main" id="{0871E85B-2FCA-3F49-A8D4-8A967539F494}"/>
              </a:ext>
            </a:extLst>
          </p:cNvPr>
          <p:cNvSpPr txBox="1">
            <a:spLocks noChangeArrowheads="1"/>
          </p:cNvSpPr>
          <p:nvPr/>
        </p:nvSpPr>
        <p:spPr bwMode="auto">
          <a:xfrm>
            <a:off x="3962399" y="5222424"/>
            <a:ext cx="783772" cy="366712"/>
          </a:xfrm>
          <a:prstGeom prst="rect">
            <a:avLst/>
          </a:prstGeom>
          <a:solidFill>
            <a:srgbClr val="FFFF0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pizza</a:t>
            </a:r>
          </a:p>
        </p:txBody>
      </p:sp>
      <p:sp>
        <p:nvSpPr>
          <p:cNvPr id="35" name="Text Box 16">
            <a:extLst>
              <a:ext uri="{FF2B5EF4-FFF2-40B4-BE49-F238E27FC236}">
                <a16:creationId xmlns:a16="http://schemas.microsoft.com/office/drawing/2014/main" id="{00C0D04E-B01E-9F41-B0F5-27680DF9F69B}"/>
              </a:ext>
            </a:extLst>
          </p:cNvPr>
          <p:cNvSpPr txBox="1">
            <a:spLocks noChangeArrowheads="1"/>
          </p:cNvSpPr>
          <p:nvPr/>
        </p:nvSpPr>
        <p:spPr bwMode="auto">
          <a:xfrm>
            <a:off x="1247067" y="1623786"/>
            <a:ext cx="10301740" cy="436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3500"/>
              </a:spcBef>
            </a:pPr>
            <a:r>
              <a:rPr lang="en-GB" altLang="en-US" sz="2200" dirty="0">
                <a:solidFill>
                  <a:srgbClr val="414042"/>
                </a:solidFill>
              </a:rPr>
              <a:t>We would love to have </a:t>
            </a:r>
            <a:r>
              <a:rPr lang="en-GB" altLang="en-US" sz="2200" u="sng" dirty="0">
                <a:solidFill>
                  <a:srgbClr val="0070C0"/>
                </a:solidFill>
              </a:rPr>
              <a:t>received</a:t>
            </a:r>
            <a:r>
              <a:rPr lang="en-GB" altLang="en-US" sz="2200" dirty="0">
                <a:solidFill>
                  <a:srgbClr val="414042"/>
                </a:solidFill>
              </a:rPr>
              <a:t> a piece of </a:t>
            </a:r>
            <a:r>
              <a:rPr lang="en-GB" altLang="en-US" sz="2200" dirty="0">
                <a:solidFill>
                  <a:srgbClr val="414042"/>
                </a:solidFill>
                <a:latin typeface="VTKS BEAUTY" pitchFamily="2" charset="0"/>
              </a:rPr>
              <a:t>‘</a:t>
            </a:r>
            <a:r>
              <a:rPr lang="en-GB" altLang="en-US" sz="2200" dirty="0">
                <a:solidFill>
                  <a:srgbClr val="414042"/>
                </a:solidFill>
              </a:rPr>
              <a:t>goodwill moon rock</a:t>
            </a:r>
            <a:r>
              <a:rPr lang="en-GB" altLang="en-US" sz="2200" dirty="0">
                <a:solidFill>
                  <a:srgbClr val="414042"/>
                </a:solidFill>
                <a:latin typeface="VTKS BEAUTY" pitchFamily="2" charset="0"/>
              </a:rPr>
              <a:t>’</a:t>
            </a:r>
            <a:r>
              <a:rPr lang="en-GB" altLang="en-US" sz="2200" dirty="0">
                <a:solidFill>
                  <a:srgbClr val="414042"/>
                </a:solidFill>
              </a:rPr>
              <a:t> in the post!</a:t>
            </a:r>
          </a:p>
          <a:p>
            <a:pPr eaLnBrk="1" hangingPunct="1">
              <a:spcBef>
                <a:spcPts val="3500"/>
              </a:spcBef>
            </a:pPr>
            <a:r>
              <a:rPr lang="en-GB" altLang="en-US" sz="2200" dirty="0">
                <a:solidFill>
                  <a:srgbClr val="414042"/>
                </a:solidFill>
              </a:rPr>
              <a:t>The food had to be</a:t>
            </a:r>
            <a:r>
              <a:rPr lang="en-GB" altLang="en-US" sz="2200" dirty="0"/>
              <a:t> </a:t>
            </a:r>
            <a:r>
              <a:rPr lang="en-GB" altLang="en-US" sz="2200" u="sng" dirty="0">
                <a:solidFill>
                  <a:srgbClr val="0070C0"/>
                </a:solidFill>
              </a:rPr>
              <a:t>preserved</a:t>
            </a:r>
            <a:r>
              <a:rPr lang="en-GB" altLang="en-US" sz="2200" dirty="0"/>
              <a:t> </a:t>
            </a:r>
            <a:r>
              <a:rPr lang="en-GB" altLang="en-US" sz="2200" dirty="0">
                <a:solidFill>
                  <a:srgbClr val="414042"/>
                </a:solidFill>
              </a:rPr>
              <a:t>to stop it going mouldy.</a:t>
            </a:r>
          </a:p>
          <a:p>
            <a:pPr eaLnBrk="1" hangingPunct="1">
              <a:spcBef>
                <a:spcPts val="3500"/>
              </a:spcBef>
            </a:pPr>
            <a:r>
              <a:rPr lang="en-GB" altLang="en-US" sz="2200" dirty="0">
                <a:solidFill>
                  <a:srgbClr val="414042"/>
                </a:solidFill>
              </a:rPr>
              <a:t>Jasper now wants his food to be freeze- </a:t>
            </a:r>
            <a:r>
              <a:rPr lang="en-GB" altLang="en-US" sz="2200" u="sng" dirty="0">
                <a:solidFill>
                  <a:srgbClr val="0070C0"/>
                </a:solidFill>
              </a:rPr>
              <a:t>dried</a:t>
            </a:r>
            <a:r>
              <a:rPr lang="en-GB" altLang="en-US" sz="2200" dirty="0">
                <a:solidFill>
                  <a:srgbClr val="414042"/>
                </a:solidFill>
              </a:rPr>
              <a:t>.</a:t>
            </a:r>
          </a:p>
          <a:p>
            <a:pPr eaLnBrk="1" hangingPunct="1">
              <a:spcBef>
                <a:spcPts val="3500"/>
              </a:spcBef>
            </a:pPr>
            <a:r>
              <a:rPr lang="en-GB" altLang="en-US" sz="2200" dirty="0">
                <a:solidFill>
                  <a:srgbClr val="414042"/>
                </a:solidFill>
              </a:rPr>
              <a:t>Humans might look through their </a:t>
            </a:r>
            <a:r>
              <a:rPr lang="en-GB" altLang="en-US" sz="2200" u="sng" dirty="0">
                <a:solidFill>
                  <a:srgbClr val="0070C0"/>
                </a:solidFill>
              </a:rPr>
              <a:t>telescopes</a:t>
            </a:r>
            <a:r>
              <a:rPr lang="en-GB" altLang="en-US" sz="2200" dirty="0"/>
              <a:t> </a:t>
            </a:r>
            <a:r>
              <a:rPr lang="en-GB" altLang="en-US" sz="2200" dirty="0">
                <a:solidFill>
                  <a:srgbClr val="414042"/>
                </a:solidFill>
              </a:rPr>
              <a:t>at the aliens.</a:t>
            </a:r>
          </a:p>
          <a:p>
            <a:pPr eaLnBrk="1" hangingPunct="1">
              <a:spcBef>
                <a:spcPts val="3500"/>
              </a:spcBef>
            </a:pPr>
            <a:r>
              <a:rPr lang="en-GB" altLang="en-US" sz="2200" dirty="0">
                <a:solidFill>
                  <a:srgbClr val="414042"/>
                </a:solidFill>
              </a:rPr>
              <a:t>Jasper has been</a:t>
            </a:r>
            <a:r>
              <a:rPr lang="en-GB" altLang="en-US" sz="2200" dirty="0"/>
              <a:t> </a:t>
            </a:r>
            <a:r>
              <a:rPr lang="en-GB" altLang="en-US" sz="2200" u="sng" dirty="0">
                <a:solidFill>
                  <a:srgbClr val="0070C0"/>
                </a:solidFill>
              </a:rPr>
              <a:t>thinking</a:t>
            </a:r>
            <a:r>
              <a:rPr lang="en-GB" altLang="en-US" sz="2200" dirty="0"/>
              <a:t> </a:t>
            </a:r>
            <a:r>
              <a:rPr lang="en-GB" altLang="en-US" sz="2200" dirty="0">
                <a:solidFill>
                  <a:srgbClr val="414042"/>
                </a:solidFill>
              </a:rPr>
              <a:t>about Michael Collins</a:t>
            </a:r>
            <a:r>
              <a:rPr lang="en-GB" altLang="en-US" sz="2200" dirty="0"/>
              <a:t> </a:t>
            </a:r>
            <a:r>
              <a:rPr lang="en-GB" altLang="en-US" sz="2200" u="sng" dirty="0">
                <a:solidFill>
                  <a:srgbClr val="0070C0"/>
                </a:solidFill>
              </a:rPr>
              <a:t>flying</a:t>
            </a:r>
            <a:r>
              <a:rPr lang="en-GB" altLang="en-US" sz="2200" dirty="0"/>
              <a:t> </a:t>
            </a:r>
            <a:r>
              <a:rPr lang="en-GB" altLang="en-US" sz="2200" dirty="0">
                <a:solidFill>
                  <a:srgbClr val="414042"/>
                </a:solidFill>
              </a:rPr>
              <a:t>around on his own.</a:t>
            </a:r>
          </a:p>
          <a:p>
            <a:pPr eaLnBrk="1" hangingPunct="1">
              <a:spcBef>
                <a:spcPts val="3500"/>
              </a:spcBef>
            </a:pPr>
            <a:r>
              <a:rPr lang="en-GB" altLang="en-US" sz="2200" dirty="0">
                <a:solidFill>
                  <a:srgbClr val="414042"/>
                </a:solidFill>
              </a:rPr>
              <a:t>Aliens could deliver</a:t>
            </a:r>
            <a:r>
              <a:rPr lang="en-GB" altLang="en-US" sz="2200" dirty="0"/>
              <a:t> </a:t>
            </a:r>
            <a:r>
              <a:rPr lang="en-GB" altLang="en-US" sz="2200" u="sng" dirty="0">
                <a:solidFill>
                  <a:srgbClr val="0070C0"/>
                </a:solidFill>
              </a:rPr>
              <a:t>pizzas</a:t>
            </a:r>
            <a:r>
              <a:rPr lang="en-GB" altLang="en-US" sz="2200" dirty="0"/>
              <a:t> </a:t>
            </a:r>
            <a:r>
              <a:rPr lang="en-GB" altLang="en-US" sz="2200" dirty="0">
                <a:solidFill>
                  <a:srgbClr val="414042"/>
                </a:solidFill>
              </a:rPr>
              <a:t>to anyone</a:t>
            </a:r>
            <a:r>
              <a:rPr lang="en-GB" altLang="en-US" sz="2200" dirty="0"/>
              <a:t> </a:t>
            </a:r>
            <a:r>
              <a:rPr lang="en-GB" altLang="en-US" sz="2200" u="sng" dirty="0">
                <a:solidFill>
                  <a:srgbClr val="0070C0"/>
                </a:solidFill>
              </a:rPr>
              <a:t>walking</a:t>
            </a:r>
            <a:r>
              <a:rPr lang="en-GB" altLang="en-US" sz="2200" dirty="0"/>
              <a:t> </a:t>
            </a:r>
            <a:r>
              <a:rPr lang="en-GB" altLang="en-US" sz="2200" dirty="0">
                <a:solidFill>
                  <a:srgbClr val="414042"/>
                </a:solidFill>
              </a:rPr>
              <a:t>on the moon.</a:t>
            </a:r>
          </a:p>
        </p:txBody>
      </p:sp>
    </p:spTree>
    <p:extLst>
      <p:ext uri="{BB962C8B-B14F-4D97-AF65-F5344CB8AC3E}">
        <p14:creationId xmlns:p14="http://schemas.microsoft.com/office/powerpoint/2010/main" val="205227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4"/>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0"/>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34"/>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8"/>
                                        </p:tgtEl>
                                        <p:attrNameLst>
                                          <p:attrName>style.visibility</p:attrName>
                                        </p:attrNameLst>
                                      </p:cBhvr>
                                      <p:to>
                                        <p:strVal val="hidden"/>
                                      </p:to>
                                    </p:set>
                                  </p:childTnLst>
                                </p:cTn>
                              </p:par>
                            </p:childTnLst>
                          </p:cTn>
                        </p:par>
                        <p:par>
                          <p:cTn id="23" fill="hold">
                            <p:stCondLst>
                              <p:cond delay="0"/>
                            </p:stCondLst>
                            <p:childTnLst>
                              <p:par>
                                <p:cTn id="24" presetID="1" presetClass="entr" presetSubtype="0" fill="hold" grpId="1" nodeType="afterEffect">
                                  <p:stCondLst>
                                    <p:cond delay="0"/>
                                  </p:stCondLst>
                                  <p:childTnLst>
                                    <p:set>
                                      <p:cBhvr>
                                        <p:cTn id="25" dur="1" fill="hold">
                                          <p:stCondLst>
                                            <p:cond delay="0"/>
                                          </p:stCondLst>
                                        </p:cTn>
                                        <p:tgtEl>
                                          <p:spTgt spid="3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1" nodeType="click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1" nodeType="click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1"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1" nodeType="click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1" nodeType="clickEffect">
                                  <p:stCondLst>
                                    <p:cond delay="0"/>
                                  </p:stCondLst>
                                  <p:childTnLst>
                                    <p:set>
                                      <p:cBhvr>
                                        <p:cTn id="45" dur="1" fill="hold">
                                          <p:stCondLst>
                                            <p:cond delay="0"/>
                                          </p:stCondLst>
                                        </p:cTn>
                                        <p:tgtEl>
                                          <p:spTgt spid="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1" nodeType="click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1" nodeType="click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1" nodeType="clickEffect">
                                  <p:stCondLst>
                                    <p:cond delay="0"/>
                                  </p:stCondLst>
                                  <p:childTnLst>
                                    <p:set>
                                      <p:cBhvr>
                                        <p:cTn id="5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3" grpId="0" animBg="1"/>
      <p:bldP spid="13" grpId="1" animBg="1"/>
      <p:bldP spid="14" grpId="0" animBg="1"/>
      <p:bldP spid="14" grpId="1" animBg="1"/>
      <p:bldP spid="16" grpId="0" animBg="1"/>
      <p:bldP spid="16" grpId="1" animBg="1"/>
      <p:bldP spid="35" grpId="0"/>
      <p:bldP spid="3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B322A51C-1E51-554F-911D-4961888CB904}"/>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49" name="Subtitle 2">
            <a:extLst>
              <a:ext uri="{FF2B5EF4-FFF2-40B4-BE49-F238E27FC236}">
                <a16:creationId xmlns:a16="http://schemas.microsoft.com/office/drawing/2014/main" id="{90E514B8-9001-454C-A31B-F2681479FC5B}"/>
              </a:ext>
            </a:extLst>
          </p:cNvPr>
          <p:cNvSpPr txBox="1">
            <a:spLocks/>
          </p:cNvSpPr>
          <p:nvPr/>
        </p:nvSpPr>
        <p:spPr>
          <a:xfrm>
            <a:off x="2360815" y="714864"/>
            <a:ext cx="9407116"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expanded noun phrases</a:t>
            </a:r>
          </a:p>
        </p:txBody>
      </p:sp>
      <p:sp>
        <p:nvSpPr>
          <p:cNvPr id="9" name="Text Box 3">
            <a:extLst>
              <a:ext uri="{FF2B5EF4-FFF2-40B4-BE49-F238E27FC236}">
                <a16:creationId xmlns:a16="http://schemas.microsoft.com/office/drawing/2014/main" id="{EF144CD1-CB85-8540-BA66-E93BCB370134}"/>
              </a:ext>
            </a:extLst>
          </p:cNvPr>
          <p:cNvSpPr txBox="1">
            <a:spLocks noChangeArrowheads="1"/>
          </p:cNvSpPr>
          <p:nvPr/>
        </p:nvSpPr>
        <p:spPr bwMode="auto">
          <a:xfrm>
            <a:off x="2803186" y="1380411"/>
            <a:ext cx="799904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2667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indent="0" eaLnBrk="1" hangingPunct="1">
              <a:spcBef>
                <a:spcPts val="0"/>
              </a:spcBef>
              <a:buFontTx/>
              <a:buNone/>
            </a:pPr>
            <a:r>
              <a:rPr lang="en-GB" altLang="en-US" sz="2000" dirty="0">
                <a:solidFill>
                  <a:srgbClr val="414042"/>
                </a:solidFill>
                <a:cs typeface="Arial" panose="020B0604020202020204" pitchFamily="34" charset="0"/>
              </a:rPr>
              <a:t>Using expanded noun phrases in writing adds information and interest to nouns to make your writing more exciting for your reader, but you need to make sure you choose your words carefully. You are trying to get a picture from your mind into your reader’s mind by using just the right words.</a:t>
            </a:r>
            <a:endParaRPr lang="en-GB" altLang="en-US" sz="2400" dirty="0">
              <a:cs typeface="Arial" panose="020B0604020202020204" pitchFamily="34" charset="0"/>
            </a:endParaRPr>
          </a:p>
        </p:txBody>
      </p:sp>
      <p:grpSp>
        <p:nvGrpSpPr>
          <p:cNvPr id="10" name="Group 5">
            <a:extLst>
              <a:ext uri="{FF2B5EF4-FFF2-40B4-BE49-F238E27FC236}">
                <a16:creationId xmlns:a16="http://schemas.microsoft.com/office/drawing/2014/main" id="{708266EC-FB29-DF4F-8F6A-D2FC7F054CE4}"/>
              </a:ext>
            </a:extLst>
          </p:cNvPr>
          <p:cNvGrpSpPr>
            <a:grpSpLocks/>
          </p:cNvGrpSpPr>
          <p:nvPr/>
        </p:nvGrpSpPr>
        <p:grpSpPr bwMode="auto">
          <a:xfrm>
            <a:off x="4631871" y="4826531"/>
            <a:ext cx="938213" cy="1517650"/>
            <a:chOff x="2872" y="3261"/>
            <a:chExt cx="423" cy="693"/>
          </a:xfrm>
        </p:grpSpPr>
        <p:sp>
          <p:nvSpPr>
            <p:cNvPr id="11" name="AutoShape 6">
              <a:extLst>
                <a:ext uri="{FF2B5EF4-FFF2-40B4-BE49-F238E27FC236}">
                  <a16:creationId xmlns:a16="http://schemas.microsoft.com/office/drawing/2014/main" id="{33D88A09-9D9F-A043-A7EB-267CE983BB19}"/>
                </a:ext>
              </a:extLst>
            </p:cNvPr>
            <p:cNvSpPr>
              <a:spLocks noChangeArrowheads="1"/>
            </p:cNvSpPr>
            <p:nvPr/>
          </p:nvSpPr>
          <p:spPr bwMode="auto">
            <a:xfrm>
              <a:off x="2872" y="3279"/>
              <a:ext cx="423" cy="583"/>
            </a:xfrm>
            <a:prstGeom prst="upArrow">
              <a:avLst>
                <a:gd name="adj1" fmla="val 50000"/>
                <a:gd name="adj2" fmla="val 34456"/>
              </a:avLst>
            </a:prstGeom>
            <a:solidFill>
              <a:srgbClr val="FF000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endParaRPr lang="en-US" altLang="en-US">
                <a:solidFill>
                  <a:srgbClr val="00A29E"/>
                </a:solidFill>
              </a:endParaRPr>
            </a:p>
          </p:txBody>
        </p:sp>
        <p:sp>
          <p:nvSpPr>
            <p:cNvPr id="12" name="Text Box 7">
              <a:extLst>
                <a:ext uri="{FF2B5EF4-FFF2-40B4-BE49-F238E27FC236}">
                  <a16:creationId xmlns:a16="http://schemas.microsoft.com/office/drawing/2014/main" id="{9D26E84E-FF78-104A-8959-3ED0A6103590}"/>
                </a:ext>
              </a:extLst>
            </p:cNvPr>
            <p:cNvSpPr txBox="1">
              <a:spLocks noChangeArrowheads="1"/>
            </p:cNvSpPr>
            <p:nvPr/>
          </p:nvSpPr>
          <p:spPr bwMode="auto">
            <a:xfrm rot="10800000">
              <a:off x="2895" y="3261"/>
              <a:ext cx="305" cy="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3200" dirty="0">
                  <a:solidFill>
                    <a:schemeClr val="bg1"/>
                  </a:solidFill>
                  <a:cs typeface="Arial" panose="020B0604020202020204" pitchFamily="34" charset="0"/>
                </a:rPr>
                <a:t>noun</a:t>
              </a:r>
            </a:p>
          </p:txBody>
        </p:sp>
      </p:grpSp>
      <p:sp>
        <p:nvSpPr>
          <p:cNvPr id="13" name="Rectangle 8">
            <a:extLst>
              <a:ext uri="{FF2B5EF4-FFF2-40B4-BE49-F238E27FC236}">
                <a16:creationId xmlns:a16="http://schemas.microsoft.com/office/drawing/2014/main" id="{E95CDD23-76A3-3748-89A9-51C24CA98835}"/>
              </a:ext>
            </a:extLst>
          </p:cNvPr>
          <p:cNvSpPr>
            <a:spLocks noChangeArrowheads="1"/>
          </p:cNvSpPr>
          <p:nvPr/>
        </p:nvSpPr>
        <p:spPr bwMode="auto">
          <a:xfrm>
            <a:off x="2957967" y="4314969"/>
            <a:ext cx="1643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dirty="0">
                <a:solidFill>
                  <a:srgbClr val="414042"/>
                </a:solidFill>
                <a:cs typeface="Arial" panose="020B0604020202020204" pitchFamily="34" charset="0"/>
              </a:rPr>
              <a:t>a scruffy</a:t>
            </a:r>
          </a:p>
        </p:txBody>
      </p:sp>
      <p:sp>
        <p:nvSpPr>
          <p:cNvPr id="14" name="Rectangle 9">
            <a:extLst>
              <a:ext uri="{FF2B5EF4-FFF2-40B4-BE49-F238E27FC236}">
                <a16:creationId xmlns:a16="http://schemas.microsoft.com/office/drawing/2014/main" id="{711D2E83-9A13-DA44-9129-E86EEECE4F5E}"/>
              </a:ext>
            </a:extLst>
          </p:cNvPr>
          <p:cNvSpPr>
            <a:spLocks noChangeArrowheads="1"/>
          </p:cNvSpPr>
          <p:nvPr/>
        </p:nvSpPr>
        <p:spPr bwMode="auto">
          <a:xfrm>
            <a:off x="5756844" y="4321999"/>
            <a:ext cx="357935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dirty="0">
                <a:solidFill>
                  <a:srgbClr val="414042"/>
                </a:solidFill>
                <a:cs typeface="Arial" panose="020B0604020202020204" pitchFamily="34" charset="0"/>
              </a:rPr>
              <a:t>with smart space boots</a:t>
            </a:r>
          </a:p>
        </p:txBody>
      </p:sp>
      <p:sp>
        <p:nvSpPr>
          <p:cNvPr id="15" name="Rectangle 4">
            <a:extLst>
              <a:ext uri="{FF2B5EF4-FFF2-40B4-BE49-F238E27FC236}">
                <a16:creationId xmlns:a16="http://schemas.microsoft.com/office/drawing/2014/main" id="{2D8D0417-8E15-224E-87F7-85AF04C06DA1}"/>
              </a:ext>
            </a:extLst>
          </p:cNvPr>
          <p:cNvSpPr>
            <a:spLocks noChangeArrowheads="1"/>
          </p:cNvSpPr>
          <p:nvPr/>
        </p:nvSpPr>
        <p:spPr bwMode="auto">
          <a:xfrm>
            <a:off x="4034972" y="4268932"/>
            <a:ext cx="21320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800" dirty="0">
                <a:solidFill>
                  <a:srgbClr val="0070C0"/>
                </a:solidFill>
                <a:cs typeface="Arial" panose="020B0604020202020204" pitchFamily="34" charset="0"/>
              </a:rPr>
              <a:t>dog</a:t>
            </a:r>
          </a:p>
        </p:txBody>
      </p:sp>
      <p:sp>
        <p:nvSpPr>
          <p:cNvPr id="16" name="Text Box 3">
            <a:extLst>
              <a:ext uri="{FF2B5EF4-FFF2-40B4-BE49-F238E27FC236}">
                <a16:creationId xmlns:a16="http://schemas.microsoft.com/office/drawing/2014/main" id="{224C183F-C693-4640-B7A5-1D691C5F8F58}"/>
              </a:ext>
            </a:extLst>
          </p:cNvPr>
          <p:cNvSpPr txBox="1">
            <a:spLocks noChangeArrowheads="1"/>
          </p:cNvSpPr>
          <p:nvPr/>
        </p:nvSpPr>
        <p:spPr bwMode="auto">
          <a:xfrm>
            <a:off x="413657" y="3197319"/>
            <a:ext cx="1135427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2667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eaLnBrk="1" hangingPunct="1">
              <a:spcBef>
                <a:spcPct val="50000"/>
              </a:spcBef>
              <a:buFontTx/>
              <a:buNone/>
            </a:pPr>
            <a:r>
              <a:rPr lang="en-GB" altLang="en-US" sz="3000" dirty="0">
                <a:solidFill>
                  <a:srgbClr val="414042"/>
                </a:solidFill>
                <a:cs typeface="Arial" panose="020B0604020202020204" pitchFamily="34" charset="0"/>
              </a:rPr>
              <a:t>What are </a:t>
            </a:r>
            <a:r>
              <a:rPr lang="en-GB" altLang="en-US" sz="3000" dirty="0">
                <a:solidFill>
                  <a:srgbClr val="0070C0"/>
                </a:solidFill>
                <a:cs typeface="Arial" panose="020B0604020202020204" pitchFamily="34" charset="0"/>
              </a:rPr>
              <a:t>nouns</a:t>
            </a:r>
            <a:r>
              <a:rPr lang="en-GB" altLang="en-US" sz="3000" dirty="0">
                <a:solidFill>
                  <a:srgbClr val="414042"/>
                </a:solidFill>
                <a:cs typeface="Arial" panose="020B0604020202020204" pitchFamily="34" charset="0"/>
              </a:rPr>
              <a:t>?</a:t>
            </a:r>
          </a:p>
        </p:txBody>
      </p:sp>
      <p:sp>
        <p:nvSpPr>
          <p:cNvPr id="17" name="Text Box 3">
            <a:extLst>
              <a:ext uri="{FF2B5EF4-FFF2-40B4-BE49-F238E27FC236}">
                <a16:creationId xmlns:a16="http://schemas.microsoft.com/office/drawing/2014/main" id="{06AB129B-D271-A84B-86BE-DFB8767BBEA7}"/>
              </a:ext>
            </a:extLst>
          </p:cNvPr>
          <p:cNvSpPr txBox="1">
            <a:spLocks noChangeArrowheads="1"/>
          </p:cNvSpPr>
          <p:nvPr/>
        </p:nvSpPr>
        <p:spPr bwMode="auto">
          <a:xfrm>
            <a:off x="413657" y="3768780"/>
            <a:ext cx="113542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2667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indent="0" algn="ctr" eaLnBrk="1" hangingPunct="1">
              <a:spcBef>
                <a:spcPct val="50000"/>
              </a:spcBef>
              <a:buFontTx/>
              <a:buNone/>
            </a:pPr>
            <a:r>
              <a:rPr lang="en-GB" altLang="en-US" sz="2400" dirty="0">
                <a:solidFill>
                  <a:srgbClr val="414042"/>
                </a:solidFill>
                <a:cs typeface="Arial" panose="020B0604020202020204" pitchFamily="34" charset="0"/>
              </a:rPr>
              <a:t>Nouns are naming words like dog, cheese, moon, hotdogs, food, aliens</a:t>
            </a:r>
          </a:p>
        </p:txBody>
      </p:sp>
    </p:spTree>
    <p:extLst>
      <p:ext uri="{BB962C8B-B14F-4D97-AF65-F5344CB8AC3E}">
        <p14:creationId xmlns:p14="http://schemas.microsoft.com/office/powerpoint/2010/main" val="5696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expanded noun phrases</a:t>
            </a:r>
          </a:p>
        </p:txBody>
      </p:sp>
      <p:grpSp>
        <p:nvGrpSpPr>
          <p:cNvPr id="10" name="Group 5">
            <a:extLst>
              <a:ext uri="{FF2B5EF4-FFF2-40B4-BE49-F238E27FC236}">
                <a16:creationId xmlns:a16="http://schemas.microsoft.com/office/drawing/2014/main" id="{708266EC-FB29-DF4F-8F6A-D2FC7F054CE4}"/>
              </a:ext>
            </a:extLst>
          </p:cNvPr>
          <p:cNvGrpSpPr>
            <a:grpSpLocks/>
          </p:cNvGrpSpPr>
          <p:nvPr/>
        </p:nvGrpSpPr>
        <p:grpSpPr bwMode="auto">
          <a:xfrm>
            <a:off x="5235538" y="1731903"/>
            <a:ext cx="938213" cy="1517650"/>
            <a:chOff x="2872" y="3261"/>
            <a:chExt cx="423" cy="693"/>
          </a:xfrm>
        </p:grpSpPr>
        <p:sp>
          <p:nvSpPr>
            <p:cNvPr id="11" name="AutoShape 6">
              <a:extLst>
                <a:ext uri="{FF2B5EF4-FFF2-40B4-BE49-F238E27FC236}">
                  <a16:creationId xmlns:a16="http://schemas.microsoft.com/office/drawing/2014/main" id="{33D88A09-9D9F-A043-A7EB-267CE983BB19}"/>
                </a:ext>
              </a:extLst>
            </p:cNvPr>
            <p:cNvSpPr>
              <a:spLocks noChangeArrowheads="1"/>
            </p:cNvSpPr>
            <p:nvPr/>
          </p:nvSpPr>
          <p:spPr bwMode="auto">
            <a:xfrm>
              <a:off x="2872" y="3279"/>
              <a:ext cx="423" cy="583"/>
            </a:xfrm>
            <a:prstGeom prst="upArrow">
              <a:avLst>
                <a:gd name="adj1" fmla="val 50000"/>
                <a:gd name="adj2" fmla="val 34456"/>
              </a:avLst>
            </a:prstGeom>
            <a:solidFill>
              <a:srgbClr val="FF000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endParaRPr lang="en-US" altLang="en-US">
                <a:solidFill>
                  <a:srgbClr val="00A29E"/>
                </a:solidFill>
              </a:endParaRPr>
            </a:p>
          </p:txBody>
        </p:sp>
        <p:sp>
          <p:nvSpPr>
            <p:cNvPr id="12" name="Text Box 7">
              <a:extLst>
                <a:ext uri="{FF2B5EF4-FFF2-40B4-BE49-F238E27FC236}">
                  <a16:creationId xmlns:a16="http://schemas.microsoft.com/office/drawing/2014/main" id="{9D26E84E-FF78-104A-8959-3ED0A6103590}"/>
                </a:ext>
              </a:extLst>
            </p:cNvPr>
            <p:cNvSpPr txBox="1">
              <a:spLocks noChangeArrowheads="1"/>
            </p:cNvSpPr>
            <p:nvPr/>
          </p:nvSpPr>
          <p:spPr bwMode="auto">
            <a:xfrm rot="10800000">
              <a:off x="2895" y="3261"/>
              <a:ext cx="305" cy="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3200" dirty="0">
                  <a:solidFill>
                    <a:schemeClr val="bg1"/>
                  </a:solidFill>
                  <a:cs typeface="Arial" panose="020B0604020202020204" pitchFamily="34" charset="0"/>
                </a:rPr>
                <a:t>noun</a:t>
              </a:r>
            </a:p>
          </p:txBody>
        </p:sp>
      </p:grpSp>
      <p:sp>
        <p:nvSpPr>
          <p:cNvPr id="20" name="Rectangle 2">
            <a:extLst>
              <a:ext uri="{FF2B5EF4-FFF2-40B4-BE49-F238E27FC236}">
                <a16:creationId xmlns:a16="http://schemas.microsoft.com/office/drawing/2014/main" id="{B308F385-0BD3-2246-9D8A-CEC11AFF64CD}"/>
              </a:ext>
            </a:extLst>
          </p:cNvPr>
          <p:cNvSpPr>
            <a:spLocks noChangeArrowheads="1"/>
          </p:cNvSpPr>
          <p:nvPr/>
        </p:nvSpPr>
        <p:spPr bwMode="auto">
          <a:xfrm>
            <a:off x="4606888" y="1382821"/>
            <a:ext cx="21955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cheese</a:t>
            </a:r>
          </a:p>
        </p:txBody>
      </p:sp>
      <p:sp>
        <p:nvSpPr>
          <p:cNvPr id="21" name="Rectangle 3">
            <a:extLst>
              <a:ext uri="{FF2B5EF4-FFF2-40B4-BE49-F238E27FC236}">
                <a16:creationId xmlns:a16="http://schemas.microsoft.com/office/drawing/2014/main" id="{9FA97C4D-987C-8A45-BE2A-A9C9B879D712}"/>
              </a:ext>
            </a:extLst>
          </p:cNvPr>
          <p:cNvSpPr>
            <a:spLocks noChangeArrowheads="1"/>
          </p:cNvSpPr>
          <p:nvPr/>
        </p:nvSpPr>
        <p:spPr bwMode="auto">
          <a:xfrm>
            <a:off x="2918442" y="1383912"/>
            <a:ext cx="17589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smelly blue</a:t>
            </a:r>
          </a:p>
        </p:txBody>
      </p:sp>
      <p:sp>
        <p:nvSpPr>
          <p:cNvPr id="22" name="Rectangle 5">
            <a:extLst>
              <a:ext uri="{FF2B5EF4-FFF2-40B4-BE49-F238E27FC236}">
                <a16:creationId xmlns:a16="http://schemas.microsoft.com/office/drawing/2014/main" id="{F102C681-37C9-2844-996C-F1B16D82850D}"/>
              </a:ext>
            </a:extLst>
          </p:cNvPr>
          <p:cNvSpPr>
            <a:spLocks noChangeArrowheads="1"/>
          </p:cNvSpPr>
          <p:nvPr/>
        </p:nvSpPr>
        <p:spPr bwMode="auto">
          <a:xfrm>
            <a:off x="4996068" y="3696343"/>
            <a:ext cx="14171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moon</a:t>
            </a:r>
          </a:p>
        </p:txBody>
      </p:sp>
      <p:sp>
        <p:nvSpPr>
          <p:cNvPr id="23" name="Rectangle 6">
            <a:extLst>
              <a:ext uri="{FF2B5EF4-FFF2-40B4-BE49-F238E27FC236}">
                <a16:creationId xmlns:a16="http://schemas.microsoft.com/office/drawing/2014/main" id="{4EBF0200-7023-DC44-BEBB-158F96FE1F85}"/>
              </a:ext>
            </a:extLst>
          </p:cNvPr>
          <p:cNvSpPr>
            <a:spLocks noChangeArrowheads="1"/>
          </p:cNvSpPr>
          <p:nvPr/>
        </p:nvSpPr>
        <p:spPr bwMode="auto">
          <a:xfrm>
            <a:off x="2001715" y="3694244"/>
            <a:ext cx="30675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a bright yellow </a:t>
            </a:r>
          </a:p>
        </p:txBody>
      </p:sp>
      <p:sp>
        <p:nvSpPr>
          <p:cNvPr id="24" name="Text Box 8">
            <a:extLst>
              <a:ext uri="{FF2B5EF4-FFF2-40B4-BE49-F238E27FC236}">
                <a16:creationId xmlns:a16="http://schemas.microsoft.com/office/drawing/2014/main" id="{F36CDBDF-73B5-6E48-BA53-17BB8046F424}"/>
              </a:ext>
            </a:extLst>
          </p:cNvPr>
          <p:cNvSpPr txBox="1">
            <a:spLocks noChangeArrowheads="1"/>
          </p:cNvSpPr>
          <p:nvPr/>
        </p:nvSpPr>
        <p:spPr bwMode="auto">
          <a:xfrm>
            <a:off x="413657" y="3064007"/>
            <a:ext cx="113542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414042"/>
                </a:solidFill>
                <a:cs typeface="Arial" panose="020B0604020202020204" pitchFamily="34" charset="0"/>
              </a:rPr>
              <a:t>Add information to the following nouns to make them more interesting for your reader:</a:t>
            </a:r>
          </a:p>
        </p:txBody>
      </p:sp>
      <p:sp>
        <p:nvSpPr>
          <p:cNvPr id="25" name="Rectangle 9">
            <a:extLst>
              <a:ext uri="{FF2B5EF4-FFF2-40B4-BE49-F238E27FC236}">
                <a16:creationId xmlns:a16="http://schemas.microsoft.com/office/drawing/2014/main" id="{19061C16-6556-234C-B1E9-0A99973F90A4}"/>
              </a:ext>
            </a:extLst>
          </p:cNvPr>
          <p:cNvSpPr>
            <a:spLocks noChangeArrowheads="1"/>
          </p:cNvSpPr>
          <p:nvPr/>
        </p:nvSpPr>
        <p:spPr bwMode="auto">
          <a:xfrm>
            <a:off x="4996068" y="4170955"/>
            <a:ext cx="14171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rocket</a:t>
            </a:r>
          </a:p>
        </p:txBody>
      </p:sp>
      <p:sp>
        <p:nvSpPr>
          <p:cNvPr id="26" name="Rectangle 10">
            <a:extLst>
              <a:ext uri="{FF2B5EF4-FFF2-40B4-BE49-F238E27FC236}">
                <a16:creationId xmlns:a16="http://schemas.microsoft.com/office/drawing/2014/main" id="{E5517CBA-8522-534B-B9EA-C5EC5C158BD4}"/>
              </a:ext>
            </a:extLst>
          </p:cNvPr>
          <p:cNvSpPr>
            <a:spLocks noChangeArrowheads="1"/>
          </p:cNvSpPr>
          <p:nvPr/>
        </p:nvSpPr>
        <p:spPr bwMode="auto">
          <a:xfrm>
            <a:off x="1506928" y="4174830"/>
            <a:ext cx="35623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the powerful </a:t>
            </a:r>
          </a:p>
        </p:txBody>
      </p:sp>
      <p:sp>
        <p:nvSpPr>
          <p:cNvPr id="27" name="Rectangle 12">
            <a:extLst>
              <a:ext uri="{FF2B5EF4-FFF2-40B4-BE49-F238E27FC236}">
                <a16:creationId xmlns:a16="http://schemas.microsoft.com/office/drawing/2014/main" id="{23505408-B225-0440-9934-CA4CC8A62214}"/>
              </a:ext>
            </a:extLst>
          </p:cNvPr>
          <p:cNvSpPr>
            <a:spLocks noChangeArrowheads="1"/>
          </p:cNvSpPr>
          <p:nvPr/>
        </p:nvSpPr>
        <p:spPr bwMode="auto">
          <a:xfrm>
            <a:off x="5129295" y="4655416"/>
            <a:ext cx="11506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aliens</a:t>
            </a:r>
          </a:p>
        </p:txBody>
      </p:sp>
      <p:sp>
        <p:nvSpPr>
          <p:cNvPr id="28" name="Rectangle 13">
            <a:extLst>
              <a:ext uri="{FF2B5EF4-FFF2-40B4-BE49-F238E27FC236}">
                <a16:creationId xmlns:a16="http://schemas.microsoft.com/office/drawing/2014/main" id="{1258506E-5DB0-5A41-8EB5-DE6BB40A08BA}"/>
              </a:ext>
            </a:extLst>
          </p:cNvPr>
          <p:cNvSpPr>
            <a:spLocks noChangeArrowheads="1"/>
          </p:cNvSpPr>
          <p:nvPr/>
        </p:nvSpPr>
        <p:spPr bwMode="auto">
          <a:xfrm>
            <a:off x="1506928" y="4655416"/>
            <a:ext cx="35623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some small green</a:t>
            </a:r>
          </a:p>
        </p:txBody>
      </p:sp>
      <p:sp>
        <p:nvSpPr>
          <p:cNvPr id="29" name="Rectangle 14">
            <a:extLst>
              <a:ext uri="{FF2B5EF4-FFF2-40B4-BE49-F238E27FC236}">
                <a16:creationId xmlns:a16="http://schemas.microsoft.com/office/drawing/2014/main" id="{8CB543C5-3E9D-9743-9DF3-287A223DF6EA}"/>
              </a:ext>
            </a:extLst>
          </p:cNvPr>
          <p:cNvSpPr>
            <a:spLocks noChangeArrowheads="1"/>
          </p:cNvSpPr>
          <p:nvPr/>
        </p:nvSpPr>
        <p:spPr bwMode="auto">
          <a:xfrm>
            <a:off x="5129295" y="5130028"/>
            <a:ext cx="11506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food</a:t>
            </a:r>
          </a:p>
        </p:txBody>
      </p:sp>
      <p:sp>
        <p:nvSpPr>
          <p:cNvPr id="30" name="Rectangle 15">
            <a:extLst>
              <a:ext uri="{FF2B5EF4-FFF2-40B4-BE49-F238E27FC236}">
                <a16:creationId xmlns:a16="http://schemas.microsoft.com/office/drawing/2014/main" id="{86A6CE87-B5C4-5746-AE95-497AF62DEDD9}"/>
              </a:ext>
            </a:extLst>
          </p:cNvPr>
          <p:cNvSpPr>
            <a:spLocks noChangeArrowheads="1"/>
          </p:cNvSpPr>
          <p:nvPr/>
        </p:nvSpPr>
        <p:spPr bwMode="auto">
          <a:xfrm>
            <a:off x="819540" y="5136002"/>
            <a:ext cx="42497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lightweight freeze-dried</a:t>
            </a:r>
          </a:p>
        </p:txBody>
      </p:sp>
      <p:sp>
        <p:nvSpPr>
          <p:cNvPr id="31" name="Rectangle 17">
            <a:extLst>
              <a:ext uri="{FF2B5EF4-FFF2-40B4-BE49-F238E27FC236}">
                <a16:creationId xmlns:a16="http://schemas.microsoft.com/office/drawing/2014/main" id="{00122F89-DF06-FD49-93F3-98EDD307814A}"/>
              </a:ext>
            </a:extLst>
          </p:cNvPr>
          <p:cNvSpPr>
            <a:spLocks noChangeArrowheads="1"/>
          </p:cNvSpPr>
          <p:nvPr/>
        </p:nvSpPr>
        <p:spPr bwMode="auto">
          <a:xfrm>
            <a:off x="5051163" y="5616589"/>
            <a:ext cx="13069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0070C0"/>
                </a:solidFill>
                <a:cs typeface="Arial" panose="020B0604020202020204" pitchFamily="34" charset="0"/>
              </a:rPr>
              <a:t>hotdogs</a:t>
            </a:r>
          </a:p>
        </p:txBody>
      </p:sp>
      <p:sp>
        <p:nvSpPr>
          <p:cNvPr id="32" name="Rectangle 18">
            <a:extLst>
              <a:ext uri="{FF2B5EF4-FFF2-40B4-BE49-F238E27FC236}">
                <a16:creationId xmlns:a16="http://schemas.microsoft.com/office/drawing/2014/main" id="{FF12EA8D-D799-7447-A66B-E2F082A98214}"/>
              </a:ext>
            </a:extLst>
          </p:cNvPr>
          <p:cNvSpPr>
            <a:spLocks noChangeArrowheads="1"/>
          </p:cNvSpPr>
          <p:nvPr/>
        </p:nvSpPr>
        <p:spPr bwMode="auto">
          <a:xfrm>
            <a:off x="1815376" y="5616589"/>
            <a:ext cx="32539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r>
              <a:rPr lang="en-GB" altLang="en-US" sz="2000" dirty="0">
                <a:solidFill>
                  <a:srgbClr val="414042"/>
                </a:solidFill>
                <a:cs typeface="Arial" panose="020B0604020202020204" pitchFamily="34" charset="0"/>
              </a:rPr>
              <a:t>tasty</a:t>
            </a:r>
          </a:p>
        </p:txBody>
      </p:sp>
      <p:sp>
        <p:nvSpPr>
          <p:cNvPr id="33" name="Rectangle 19">
            <a:extLst>
              <a:ext uri="{FF2B5EF4-FFF2-40B4-BE49-F238E27FC236}">
                <a16:creationId xmlns:a16="http://schemas.microsoft.com/office/drawing/2014/main" id="{0D7779B9-F83C-D24B-AAA1-66EB7FD2D44A}"/>
              </a:ext>
            </a:extLst>
          </p:cNvPr>
          <p:cNvSpPr>
            <a:spLocks noChangeArrowheads="1"/>
          </p:cNvSpPr>
          <p:nvPr/>
        </p:nvSpPr>
        <p:spPr bwMode="auto">
          <a:xfrm>
            <a:off x="6394709" y="5639906"/>
            <a:ext cx="31760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with tomatoes and onions</a:t>
            </a:r>
          </a:p>
        </p:txBody>
      </p:sp>
      <p:sp>
        <p:nvSpPr>
          <p:cNvPr id="37" name="Rectangle 28">
            <a:extLst>
              <a:ext uri="{FF2B5EF4-FFF2-40B4-BE49-F238E27FC236}">
                <a16:creationId xmlns:a16="http://schemas.microsoft.com/office/drawing/2014/main" id="{4BA76378-EBF8-1A4A-9270-F28CEFBB7989}"/>
              </a:ext>
            </a:extLst>
          </p:cNvPr>
          <p:cNvSpPr>
            <a:spLocks noChangeArrowheads="1"/>
          </p:cNvSpPr>
          <p:nvPr/>
        </p:nvSpPr>
        <p:spPr bwMode="auto">
          <a:xfrm>
            <a:off x="6394708" y="5139877"/>
            <a:ext cx="25229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in special packaging</a:t>
            </a:r>
          </a:p>
        </p:txBody>
      </p:sp>
    </p:spTree>
    <p:extLst>
      <p:ext uri="{BB962C8B-B14F-4D97-AF65-F5344CB8AC3E}">
        <p14:creationId xmlns:p14="http://schemas.microsoft.com/office/powerpoint/2010/main" val="93872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P spid="28" grpId="0"/>
      <p:bldP spid="30" grpId="0"/>
      <p:bldP spid="3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2CE60847-6EEB-FD4E-BB6A-D8B6EF8EE5DF}"/>
              </a:ext>
            </a:extLst>
          </p:cNvPr>
          <p:cNvSpPr/>
          <p:nvPr/>
        </p:nvSpPr>
        <p:spPr>
          <a:xfrm>
            <a:off x="1980052" y="3750310"/>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extLst>
              <a:ext uri="{FF2B5EF4-FFF2-40B4-BE49-F238E27FC236}">
                <a16:creationId xmlns:a16="http://schemas.microsoft.com/office/drawing/2014/main" id="{485988F7-EF66-7F4E-93A8-F6675DCBA78E}"/>
              </a:ext>
            </a:extLst>
          </p:cNvPr>
          <p:cNvSpPr/>
          <p:nvPr/>
        </p:nvSpPr>
        <p:spPr>
          <a:xfrm>
            <a:off x="4812629" y="3750310"/>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extLst>
              <a:ext uri="{FF2B5EF4-FFF2-40B4-BE49-F238E27FC236}">
                <a16:creationId xmlns:a16="http://schemas.microsoft.com/office/drawing/2014/main" id="{1163C4DD-094A-FD4B-A7D6-B59006CEFADE}"/>
              </a:ext>
            </a:extLst>
          </p:cNvPr>
          <p:cNvSpPr/>
          <p:nvPr/>
        </p:nvSpPr>
        <p:spPr>
          <a:xfrm>
            <a:off x="7672707" y="3750310"/>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extLst>
              <a:ext uri="{FF2B5EF4-FFF2-40B4-BE49-F238E27FC236}">
                <a16:creationId xmlns:a16="http://schemas.microsoft.com/office/drawing/2014/main" id="{6371C046-BCD0-0346-B7FC-136BC9731AB4}"/>
              </a:ext>
            </a:extLst>
          </p:cNvPr>
          <p:cNvSpPr/>
          <p:nvPr/>
        </p:nvSpPr>
        <p:spPr>
          <a:xfrm>
            <a:off x="1980052" y="4829714"/>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57">
            <a:extLst>
              <a:ext uri="{FF2B5EF4-FFF2-40B4-BE49-F238E27FC236}">
                <a16:creationId xmlns:a16="http://schemas.microsoft.com/office/drawing/2014/main" id="{9855A31D-3D44-7942-AAC7-9AD07F0BAF57}"/>
              </a:ext>
            </a:extLst>
          </p:cNvPr>
          <p:cNvSpPr/>
          <p:nvPr/>
        </p:nvSpPr>
        <p:spPr>
          <a:xfrm>
            <a:off x="4812629" y="4829714"/>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extLst>
              <a:ext uri="{FF2B5EF4-FFF2-40B4-BE49-F238E27FC236}">
                <a16:creationId xmlns:a16="http://schemas.microsoft.com/office/drawing/2014/main" id="{C336BA46-4CD7-1D4F-A0AA-D4032A0C5374}"/>
              </a:ext>
            </a:extLst>
          </p:cNvPr>
          <p:cNvSpPr/>
          <p:nvPr/>
        </p:nvSpPr>
        <p:spPr>
          <a:xfrm>
            <a:off x="7672707" y="4829714"/>
            <a:ext cx="2523194" cy="834438"/>
          </a:xfrm>
          <a:prstGeom prst="roundRect">
            <a:avLst/>
          </a:prstGeom>
          <a:solidFill>
            <a:srgbClr val="0070C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expanded noun phrases</a:t>
            </a:r>
          </a:p>
        </p:txBody>
      </p:sp>
      <p:sp>
        <p:nvSpPr>
          <p:cNvPr id="34" name="Text Box 2">
            <a:extLst>
              <a:ext uri="{FF2B5EF4-FFF2-40B4-BE49-F238E27FC236}">
                <a16:creationId xmlns:a16="http://schemas.microsoft.com/office/drawing/2014/main" id="{AC12393E-8192-3948-B651-8A6E7257DBE2}"/>
              </a:ext>
            </a:extLst>
          </p:cNvPr>
          <p:cNvSpPr txBox="1">
            <a:spLocks noChangeArrowheads="1"/>
          </p:cNvSpPr>
          <p:nvPr/>
        </p:nvSpPr>
        <p:spPr bwMode="auto">
          <a:xfrm>
            <a:off x="1238251" y="1501755"/>
            <a:ext cx="893286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702030302020204" pitchFamily="66" charset="0"/>
              </a:defRPr>
            </a:lvl1pPr>
            <a:lvl2pPr marL="538163"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50000"/>
              </a:spcBef>
              <a:buFontTx/>
              <a:buNone/>
            </a:pPr>
            <a:r>
              <a:rPr lang="en-GB" altLang="en-US" sz="2000" dirty="0">
                <a:solidFill>
                  <a:srgbClr val="414042"/>
                </a:solidFill>
                <a:cs typeface="Arial" panose="020B0604020202020204" pitchFamily="34" charset="0"/>
              </a:rPr>
              <a:t>Re-read Chapter 1 and pick out at least 5 nouns. </a:t>
            </a:r>
          </a:p>
          <a:p>
            <a:pPr eaLnBrk="1" hangingPunct="1">
              <a:spcBef>
                <a:spcPct val="50000"/>
              </a:spcBef>
              <a:buFontTx/>
              <a:buNone/>
            </a:pPr>
            <a:r>
              <a:rPr lang="en-GB" altLang="en-US" sz="2000" dirty="0">
                <a:solidFill>
                  <a:srgbClr val="414042"/>
                </a:solidFill>
                <a:cs typeface="Arial" panose="020B0604020202020204" pitchFamily="34" charset="0"/>
              </a:rPr>
              <a:t>Make a list of suitable words for each noun you have chosen that will make your writing more exciting for your reader.</a:t>
            </a:r>
          </a:p>
          <a:p>
            <a:pPr eaLnBrk="1" hangingPunct="1">
              <a:spcBef>
                <a:spcPct val="50000"/>
              </a:spcBef>
              <a:buFontTx/>
              <a:buNone/>
            </a:pPr>
            <a:r>
              <a:rPr lang="en-GB" altLang="en-US" sz="2000" dirty="0">
                <a:solidFill>
                  <a:srgbClr val="414042"/>
                </a:solidFill>
                <a:cs typeface="Arial" panose="020B0604020202020204" pitchFamily="34" charset="0"/>
              </a:rPr>
              <a:t>Here are some examples, but you may choose any you like.</a:t>
            </a:r>
          </a:p>
        </p:txBody>
      </p:sp>
      <p:sp>
        <p:nvSpPr>
          <p:cNvPr id="38" name="Rectangle 37">
            <a:extLst>
              <a:ext uri="{FF2B5EF4-FFF2-40B4-BE49-F238E27FC236}">
                <a16:creationId xmlns:a16="http://schemas.microsoft.com/office/drawing/2014/main" id="{A5070103-29FB-8543-94A1-98D4044BEA13}"/>
              </a:ext>
            </a:extLst>
          </p:cNvPr>
          <p:cNvSpPr>
            <a:spLocks noChangeArrowheads="1"/>
          </p:cNvSpPr>
          <p:nvPr/>
        </p:nvSpPr>
        <p:spPr bwMode="auto">
          <a:xfrm>
            <a:off x="2535177" y="3857185"/>
            <a:ext cx="14065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dirty="0">
                <a:solidFill>
                  <a:schemeClr val="bg1"/>
                </a:solidFill>
                <a:cs typeface="Arial" panose="020B0604020202020204" pitchFamily="34" charset="0"/>
              </a:rPr>
              <a:t>parrot</a:t>
            </a:r>
          </a:p>
        </p:txBody>
      </p:sp>
      <p:sp>
        <p:nvSpPr>
          <p:cNvPr id="41" name="Rectangle 33">
            <a:extLst>
              <a:ext uri="{FF2B5EF4-FFF2-40B4-BE49-F238E27FC236}">
                <a16:creationId xmlns:a16="http://schemas.microsoft.com/office/drawing/2014/main" id="{995BFB99-80C9-CA41-A97E-EF0392884AF7}"/>
              </a:ext>
            </a:extLst>
          </p:cNvPr>
          <p:cNvSpPr>
            <a:spLocks noChangeArrowheads="1"/>
          </p:cNvSpPr>
          <p:nvPr/>
        </p:nvSpPr>
        <p:spPr bwMode="auto">
          <a:xfrm>
            <a:off x="2243077" y="4948849"/>
            <a:ext cx="19939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dirty="0">
                <a:solidFill>
                  <a:schemeClr val="bg1"/>
                </a:solidFill>
                <a:cs typeface="Arial" panose="020B0604020202020204" pitchFamily="34" charset="0"/>
              </a:rPr>
              <a:t>telescope</a:t>
            </a:r>
          </a:p>
        </p:txBody>
      </p:sp>
      <p:sp>
        <p:nvSpPr>
          <p:cNvPr id="44" name="Rectangle 36">
            <a:extLst>
              <a:ext uri="{FF2B5EF4-FFF2-40B4-BE49-F238E27FC236}">
                <a16:creationId xmlns:a16="http://schemas.microsoft.com/office/drawing/2014/main" id="{5C56D80C-4F9A-464C-A57C-CE2520CF7C19}"/>
              </a:ext>
            </a:extLst>
          </p:cNvPr>
          <p:cNvSpPr>
            <a:spLocks noChangeArrowheads="1"/>
          </p:cNvSpPr>
          <p:nvPr/>
        </p:nvSpPr>
        <p:spPr bwMode="auto">
          <a:xfrm>
            <a:off x="5124389" y="4948849"/>
            <a:ext cx="19415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a:solidFill>
                  <a:schemeClr val="bg1"/>
                </a:solidFill>
                <a:cs typeface="Arial" panose="020B0604020202020204" pitchFamily="34" charset="0"/>
              </a:rPr>
              <a:t>tomatoes</a:t>
            </a:r>
          </a:p>
        </p:txBody>
      </p:sp>
      <p:sp>
        <p:nvSpPr>
          <p:cNvPr id="47" name="Rectangle 39">
            <a:extLst>
              <a:ext uri="{FF2B5EF4-FFF2-40B4-BE49-F238E27FC236}">
                <a16:creationId xmlns:a16="http://schemas.microsoft.com/office/drawing/2014/main" id="{622F4C8E-07C8-AF49-82B0-20098EE2291D}"/>
              </a:ext>
            </a:extLst>
          </p:cNvPr>
          <p:cNvSpPr>
            <a:spLocks noChangeArrowheads="1"/>
          </p:cNvSpPr>
          <p:nvPr/>
        </p:nvSpPr>
        <p:spPr bwMode="auto">
          <a:xfrm>
            <a:off x="8329552" y="4948849"/>
            <a:ext cx="12366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a:solidFill>
                  <a:schemeClr val="bg1"/>
                </a:solidFill>
                <a:cs typeface="Arial" panose="020B0604020202020204" pitchFamily="34" charset="0"/>
              </a:rPr>
              <a:t>earth</a:t>
            </a:r>
          </a:p>
        </p:txBody>
      </p:sp>
      <p:sp>
        <p:nvSpPr>
          <p:cNvPr id="51" name="Rectangle 42">
            <a:extLst>
              <a:ext uri="{FF2B5EF4-FFF2-40B4-BE49-F238E27FC236}">
                <a16:creationId xmlns:a16="http://schemas.microsoft.com/office/drawing/2014/main" id="{12C2D4B7-7908-5342-9A28-6045903FCA99}"/>
              </a:ext>
            </a:extLst>
          </p:cNvPr>
          <p:cNvSpPr>
            <a:spLocks noChangeArrowheads="1"/>
          </p:cNvSpPr>
          <p:nvPr/>
        </p:nvSpPr>
        <p:spPr bwMode="auto">
          <a:xfrm>
            <a:off x="5489515" y="3857185"/>
            <a:ext cx="12080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a:solidFill>
                  <a:schemeClr val="bg1"/>
                </a:solidFill>
                <a:cs typeface="Arial" panose="020B0604020202020204" pitchFamily="34" charset="0"/>
              </a:rPr>
              <a:t>pasta</a:t>
            </a:r>
          </a:p>
        </p:txBody>
      </p:sp>
      <p:sp>
        <p:nvSpPr>
          <p:cNvPr id="54" name="Rectangle 45">
            <a:extLst>
              <a:ext uri="{FF2B5EF4-FFF2-40B4-BE49-F238E27FC236}">
                <a16:creationId xmlns:a16="http://schemas.microsoft.com/office/drawing/2014/main" id="{21FA8DBB-4E09-9042-914E-223349E0D3D1}"/>
              </a:ext>
            </a:extLst>
          </p:cNvPr>
          <p:cNvSpPr>
            <a:spLocks noChangeArrowheads="1"/>
          </p:cNvSpPr>
          <p:nvPr/>
        </p:nvSpPr>
        <p:spPr bwMode="auto">
          <a:xfrm>
            <a:off x="7942200" y="3857185"/>
            <a:ext cx="20161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3200">
                <a:solidFill>
                  <a:schemeClr val="bg1"/>
                </a:solidFill>
                <a:cs typeface="Arial" panose="020B0604020202020204" pitchFamily="34" charset="0"/>
              </a:rPr>
              <a:t>astronaut</a:t>
            </a:r>
          </a:p>
        </p:txBody>
      </p:sp>
    </p:spTree>
    <p:extLst>
      <p:ext uri="{BB962C8B-B14F-4D97-AF65-F5344CB8AC3E}">
        <p14:creationId xmlns:p14="http://schemas.microsoft.com/office/powerpoint/2010/main" val="3927241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rules for endings</a:t>
            </a:r>
          </a:p>
        </p:txBody>
      </p:sp>
      <p:graphicFrame>
        <p:nvGraphicFramePr>
          <p:cNvPr id="16" name="Group 42">
            <a:extLst>
              <a:ext uri="{FF2B5EF4-FFF2-40B4-BE49-F238E27FC236}">
                <a16:creationId xmlns:a16="http://schemas.microsoft.com/office/drawing/2014/main" id="{221239A5-3B7C-EE48-8DCB-484AFD288BB9}"/>
              </a:ext>
            </a:extLst>
          </p:cNvPr>
          <p:cNvGraphicFramePr>
            <a:graphicFrameLocks noGrp="1"/>
          </p:cNvGraphicFramePr>
          <p:nvPr>
            <p:extLst>
              <p:ext uri="{D42A27DB-BD31-4B8C-83A1-F6EECF244321}">
                <p14:modId xmlns:p14="http://schemas.microsoft.com/office/powerpoint/2010/main" val="3360399523"/>
              </p:ext>
            </p:extLst>
          </p:nvPr>
        </p:nvGraphicFramePr>
        <p:xfrm>
          <a:off x="3306319" y="1451674"/>
          <a:ext cx="5568950" cy="2113276"/>
        </p:xfrm>
        <a:graphic>
          <a:graphicData uri="http://schemas.openxmlformats.org/drawingml/2006/table">
            <a:tbl>
              <a:tblPr/>
              <a:tblGrid>
                <a:gridCol w="2024062">
                  <a:extLst>
                    <a:ext uri="{9D8B030D-6E8A-4147-A177-3AD203B41FA5}">
                      <a16:colId xmlns:a16="http://schemas.microsoft.com/office/drawing/2014/main" val="20000"/>
                    </a:ext>
                  </a:extLst>
                </a:gridCol>
                <a:gridCol w="2025650">
                  <a:extLst>
                    <a:ext uri="{9D8B030D-6E8A-4147-A177-3AD203B41FA5}">
                      <a16:colId xmlns:a16="http://schemas.microsoft.com/office/drawing/2014/main" val="20001"/>
                    </a:ext>
                  </a:extLst>
                </a:gridCol>
                <a:gridCol w="1519238">
                  <a:extLst>
                    <a:ext uri="{9D8B030D-6E8A-4147-A177-3AD203B41FA5}">
                      <a16:colId xmlns:a16="http://schemas.microsoft.com/office/drawing/2014/main" val="20002"/>
                    </a:ext>
                  </a:extLst>
                </a:gridCol>
              </a:tblGrid>
              <a:tr h="363370">
                <a:tc gridSpan="3">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Word box</a:t>
                      </a:r>
                    </a:p>
                  </a:txBody>
                  <a:tcPr marT="45719" marB="45719"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705052">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prepare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ban</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preserve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practise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dry</a:t>
                      </a:r>
                    </a:p>
                  </a:txBody>
                  <a:tcPr marT="45719" marB="45719" horzOverflow="overflow">
                    <a:lnL w="28575"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package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receive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travel</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remove</a:t>
                      </a:r>
                    </a:p>
                    <a:p>
                      <a:pPr marL="0" marR="0" lvl="0" indent="0" algn="l" defTabSz="914400" rtl="0" eaLnBrk="0" fontAlgn="base" latinLnBrk="0" hangingPunct="0">
                        <a:lnSpc>
                          <a:spcPct val="100000"/>
                        </a:lnSpc>
                        <a:spcBef>
                          <a:spcPts val="2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step</a:t>
                      </a:r>
                    </a:p>
                  </a:txBody>
                  <a:tcPr marT="45719" marB="45719"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20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Comic Sans MS" panose="030F0702030302020204" pitchFamily="66" charset="0"/>
                      </a:endParaRPr>
                    </a:p>
                  </a:txBody>
                  <a:tcPr marT="45719" marB="45719" horzOverflow="overflow">
                    <a:lnL w="1905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Group 59">
            <a:extLst>
              <a:ext uri="{FF2B5EF4-FFF2-40B4-BE49-F238E27FC236}">
                <a16:creationId xmlns:a16="http://schemas.microsoft.com/office/drawing/2014/main" id="{74107DF8-13E2-A745-BDCE-C6E4F7B22ED5}"/>
              </a:ext>
            </a:extLst>
          </p:cNvPr>
          <p:cNvGraphicFramePr>
            <a:graphicFrameLocks noGrp="1"/>
          </p:cNvGraphicFramePr>
          <p:nvPr>
            <p:extLst>
              <p:ext uri="{D42A27DB-BD31-4B8C-83A1-F6EECF244321}">
                <p14:modId xmlns:p14="http://schemas.microsoft.com/office/powerpoint/2010/main" val="1804129344"/>
              </p:ext>
            </p:extLst>
          </p:nvPr>
        </p:nvGraphicFramePr>
        <p:xfrm>
          <a:off x="1058779" y="3940927"/>
          <a:ext cx="10059546" cy="871705"/>
        </p:xfrm>
        <a:graphic>
          <a:graphicData uri="http://schemas.openxmlformats.org/drawingml/2006/table">
            <a:tbl>
              <a:tblPr/>
              <a:tblGrid>
                <a:gridCol w="3352690">
                  <a:extLst>
                    <a:ext uri="{9D8B030D-6E8A-4147-A177-3AD203B41FA5}">
                      <a16:colId xmlns:a16="http://schemas.microsoft.com/office/drawing/2014/main" val="20000"/>
                    </a:ext>
                  </a:extLst>
                </a:gridCol>
                <a:gridCol w="3354167">
                  <a:extLst>
                    <a:ext uri="{9D8B030D-6E8A-4147-A177-3AD203B41FA5}">
                      <a16:colId xmlns:a16="http://schemas.microsoft.com/office/drawing/2014/main" val="20001"/>
                    </a:ext>
                  </a:extLst>
                </a:gridCol>
                <a:gridCol w="3352689">
                  <a:extLst>
                    <a:ext uri="{9D8B030D-6E8A-4147-A177-3AD203B41FA5}">
                      <a16:colId xmlns:a16="http://schemas.microsoft.com/office/drawing/2014/main" val="20002"/>
                    </a:ext>
                  </a:extLst>
                </a:gridCol>
              </a:tblGrid>
              <a:tr h="871705">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Drop the e before adding the suffix</a:t>
                      </a:r>
                    </a:p>
                  </a:txBody>
                  <a:tcPr marT="45732" marB="4573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Double the final consonant before adding the suffix</a:t>
                      </a:r>
                    </a:p>
                  </a:txBody>
                  <a:tcPr marT="45732" marB="4573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Change the y to </a:t>
                      </a:r>
                      <a:r>
                        <a:rPr kumimoji="0" lang="en-GB" altLang="en-US" sz="2000" b="0" i="0" u="none" strike="noStrike" cap="none" normalizeH="0" baseline="0" dirty="0" err="1">
                          <a:ln>
                            <a:noFill/>
                          </a:ln>
                          <a:solidFill>
                            <a:srgbClr val="414042"/>
                          </a:solidFill>
                          <a:effectLst/>
                          <a:latin typeface="Comic Sans MS" panose="030F0702030302020204" pitchFamily="66" charset="0"/>
                        </a:rPr>
                        <a:t>i</a:t>
                      </a:r>
                      <a:r>
                        <a:rPr kumimoji="0" lang="en-GB" altLang="en-US" sz="2000" b="0" i="0" u="none" strike="noStrike" cap="none" normalizeH="0" baseline="0" dirty="0">
                          <a:ln>
                            <a:noFill/>
                          </a:ln>
                          <a:solidFill>
                            <a:srgbClr val="414042"/>
                          </a:solidFill>
                          <a:effectLst/>
                          <a:latin typeface="Comic Sans MS" panose="030F0702030302020204" pitchFamily="66" charset="0"/>
                        </a:rPr>
                        <a:t> before adding the suffix</a:t>
                      </a:r>
                    </a:p>
                  </a:txBody>
                  <a:tcPr marT="45732" marB="45732"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8" name="Text Box 60">
            <a:extLst>
              <a:ext uri="{FF2B5EF4-FFF2-40B4-BE49-F238E27FC236}">
                <a16:creationId xmlns:a16="http://schemas.microsoft.com/office/drawing/2014/main" id="{C50A397C-FA43-384E-A3BC-B0B5D559518C}"/>
              </a:ext>
            </a:extLst>
          </p:cNvPr>
          <p:cNvSpPr txBox="1">
            <a:spLocks noChangeArrowheads="1"/>
          </p:cNvSpPr>
          <p:nvPr/>
        </p:nvSpPr>
        <p:spPr bwMode="auto">
          <a:xfrm>
            <a:off x="935220" y="4994210"/>
            <a:ext cx="980382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000"/>
              </a:spcBef>
            </a:pPr>
            <a:r>
              <a:rPr lang="en-GB" altLang="en-US" sz="2000" dirty="0">
                <a:solidFill>
                  <a:srgbClr val="414042"/>
                </a:solidFill>
              </a:rPr>
              <a:t>Work with a partner.</a:t>
            </a:r>
          </a:p>
          <a:p>
            <a:pPr eaLnBrk="1" hangingPunct="1">
              <a:spcBef>
                <a:spcPts val="1000"/>
              </a:spcBef>
            </a:pPr>
            <a:r>
              <a:rPr lang="en-GB" altLang="en-US" sz="2000" dirty="0">
                <a:solidFill>
                  <a:srgbClr val="414042"/>
                </a:solidFill>
              </a:rPr>
              <a:t>Look at the words from the text and discuss which rule needs to be followed when adding an ending. Make a list of your new words to share with the class.</a:t>
            </a:r>
          </a:p>
        </p:txBody>
      </p:sp>
      <p:sp>
        <p:nvSpPr>
          <p:cNvPr id="4" name="TextBox 3">
            <a:extLst>
              <a:ext uri="{FF2B5EF4-FFF2-40B4-BE49-F238E27FC236}">
                <a16:creationId xmlns:a16="http://schemas.microsoft.com/office/drawing/2014/main" id="{F128BDE8-EEAD-F243-BF4E-4F7171C66169}"/>
              </a:ext>
            </a:extLst>
          </p:cNvPr>
          <p:cNvSpPr txBox="1"/>
          <p:nvPr/>
        </p:nvSpPr>
        <p:spPr>
          <a:xfrm>
            <a:off x="7851464" y="1840011"/>
            <a:ext cx="612668" cy="1656864"/>
          </a:xfrm>
          <a:prstGeom prst="rect">
            <a:avLst/>
          </a:prstGeom>
          <a:noFill/>
        </p:spPr>
        <p:txBody>
          <a:bodyPr wrap="none" rtlCol="0">
            <a:spAutoFit/>
          </a:bodyPr>
          <a:lstStyle/>
          <a:p>
            <a:pPr>
              <a:spcBef>
                <a:spcPts val="200"/>
              </a:spcBef>
            </a:pPr>
            <a:r>
              <a:rPr lang="en-US" sz="2500" b="1" dirty="0">
                <a:solidFill>
                  <a:srgbClr val="00B050"/>
                </a:solidFill>
                <a:latin typeface="Comic Sans MS" panose="030F0902030302020204" pitchFamily="66" charset="0"/>
              </a:rPr>
              <a:t>ed</a:t>
            </a:r>
          </a:p>
          <a:p>
            <a:pPr>
              <a:spcBef>
                <a:spcPts val="200"/>
              </a:spcBef>
            </a:pPr>
            <a:r>
              <a:rPr lang="en-US" sz="2500" b="1" dirty="0">
                <a:solidFill>
                  <a:srgbClr val="00B050"/>
                </a:solidFill>
                <a:latin typeface="Comic Sans MS" panose="030F0902030302020204" pitchFamily="66" charset="0"/>
              </a:rPr>
              <a:t>er</a:t>
            </a:r>
            <a:br>
              <a:rPr lang="en-US" sz="2500" b="1" dirty="0">
                <a:solidFill>
                  <a:srgbClr val="00B050"/>
                </a:solidFill>
                <a:latin typeface="Comic Sans MS" panose="030F0902030302020204" pitchFamily="66" charset="0"/>
              </a:rPr>
            </a:br>
            <a:r>
              <a:rPr lang="en-US" sz="2500" b="1" dirty="0">
                <a:solidFill>
                  <a:srgbClr val="00B050"/>
                </a:solidFill>
                <a:latin typeface="Comic Sans MS" panose="030F0902030302020204" pitchFamily="66" charset="0"/>
              </a:rPr>
              <a:t>es</a:t>
            </a:r>
            <a:br>
              <a:rPr lang="en-US" sz="2500" b="1" dirty="0">
                <a:solidFill>
                  <a:srgbClr val="00B050"/>
                </a:solidFill>
                <a:latin typeface="Comic Sans MS" panose="030F0902030302020204" pitchFamily="66" charset="0"/>
              </a:rPr>
            </a:br>
            <a:r>
              <a:rPr lang="en-US" sz="2500" b="1" dirty="0" err="1">
                <a:solidFill>
                  <a:srgbClr val="00B050"/>
                </a:solidFill>
                <a:latin typeface="Comic Sans MS" panose="030F0902030302020204" pitchFamily="66" charset="0"/>
              </a:rPr>
              <a:t>ing</a:t>
            </a:r>
            <a:endParaRPr lang="en-US" sz="2500" b="1" dirty="0">
              <a:solidFill>
                <a:srgbClr val="00B050"/>
              </a:solidFill>
              <a:latin typeface="Comic Sans MS" panose="030F0902030302020204" pitchFamily="66" charset="0"/>
            </a:endParaRPr>
          </a:p>
        </p:txBody>
      </p:sp>
    </p:spTree>
    <p:extLst>
      <p:ext uri="{BB962C8B-B14F-4D97-AF65-F5344CB8AC3E}">
        <p14:creationId xmlns:p14="http://schemas.microsoft.com/office/powerpoint/2010/main" val="3780579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rules for endings</a:t>
            </a:r>
          </a:p>
        </p:txBody>
      </p:sp>
      <p:sp>
        <p:nvSpPr>
          <p:cNvPr id="7" name="Text Box 45">
            <a:extLst>
              <a:ext uri="{FF2B5EF4-FFF2-40B4-BE49-F238E27FC236}">
                <a16:creationId xmlns:a16="http://schemas.microsoft.com/office/drawing/2014/main" id="{5A52D17F-B246-E548-A7D7-9751DAF881D0}"/>
              </a:ext>
            </a:extLst>
          </p:cNvPr>
          <p:cNvSpPr txBox="1">
            <a:spLocks noChangeArrowheads="1"/>
          </p:cNvSpPr>
          <p:nvPr/>
        </p:nvSpPr>
        <p:spPr bwMode="auto">
          <a:xfrm>
            <a:off x="413657" y="5689386"/>
            <a:ext cx="113542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414042"/>
                </a:solidFill>
              </a:rPr>
              <a:t>What do you notice about the root words and the endings?</a:t>
            </a:r>
          </a:p>
        </p:txBody>
      </p:sp>
      <p:graphicFrame>
        <p:nvGraphicFramePr>
          <p:cNvPr id="8" name="Group 44">
            <a:extLst>
              <a:ext uri="{FF2B5EF4-FFF2-40B4-BE49-F238E27FC236}">
                <a16:creationId xmlns:a16="http://schemas.microsoft.com/office/drawing/2014/main" id="{CC66537A-CAD4-0541-9D27-0CB09EB27CF6}"/>
              </a:ext>
            </a:extLst>
          </p:cNvPr>
          <p:cNvGraphicFramePr>
            <a:graphicFrameLocks noGrp="1"/>
          </p:cNvGraphicFramePr>
          <p:nvPr>
            <p:extLst>
              <p:ext uri="{D42A27DB-BD31-4B8C-83A1-F6EECF244321}">
                <p14:modId xmlns:p14="http://schemas.microsoft.com/office/powerpoint/2010/main" val="2076154782"/>
              </p:ext>
            </p:extLst>
          </p:nvPr>
        </p:nvGraphicFramePr>
        <p:xfrm>
          <a:off x="948199" y="1508768"/>
          <a:ext cx="10278981" cy="3840163"/>
        </p:xfrm>
        <a:graphic>
          <a:graphicData uri="http://schemas.openxmlformats.org/drawingml/2006/table">
            <a:tbl>
              <a:tblPr/>
              <a:tblGrid>
                <a:gridCol w="3425824">
                  <a:extLst>
                    <a:ext uri="{9D8B030D-6E8A-4147-A177-3AD203B41FA5}">
                      <a16:colId xmlns:a16="http://schemas.microsoft.com/office/drawing/2014/main" val="20000"/>
                    </a:ext>
                  </a:extLst>
                </a:gridCol>
                <a:gridCol w="3427334">
                  <a:extLst>
                    <a:ext uri="{9D8B030D-6E8A-4147-A177-3AD203B41FA5}">
                      <a16:colId xmlns:a16="http://schemas.microsoft.com/office/drawing/2014/main" val="20001"/>
                    </a:ext>
                  </a:extLst>
                </a:gridCol>
                <a:gridCol w="3425823">
                  <a:extLst>
                    <a:ext uri="{9D8B030D-6E8A-4147-A177-3AD203B41FA5}">
                      <a16:colId xmlns:a16="http://schemas.microsoft.com/office/drawing/2014/main" val="20002"/>
                    </a:ext>
                  </a:extLst>
                </a:gridCol>
              </a:tblGrid>
              <a:tr h="1188622">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Drop the e before</a:t>
                      </a:r>
                      <a:br>
                        <a:rPr kumimoji="0" lang="en-GB" altLang="en-US" sz="2000" b="0" i="0" u="none" strike="noStrike" cap="none" normalizeH="0" baseline="0" dirty="0">
                          <a:ln>
                            <a:noFill/>
                          </a:ln>
                          <a:solidFill>
                            <a:srgbClr val="414042"/>
                          </a:solidFill>
                          <a:effectLst/>
                          <a:latin typeface="Comic Sans MS" panose="030F0702030302020204" pitchFamily="66" charset="0"/>
                        </a:rPr>
                      </a:br>
                      <a:r>
                        <a:rPr kumimoji="0" lang="en-GB" altLang="en-US" sz="2000" b="0" i="0" u="none" strike="noStrike" cap="none" normalizeH="0" baseline="0" dirty="0">
                          <a:ln>
                            <a:noFill/>
                          </a:ln>
                          <a:solidFill>
                            <a:srgbClr val="414042"/>
                          </a:solidFill>
                          <a:effectLst/>
                          <a:latin typeface="Comic Sans MS" panose="030F0702030302020204" pitchFamily="66" charset="0"/>
                        </a:rPr>
                        <a:t>adding the suffix</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rPr>
                        <a:t>Double the final consonant before adding the suffix</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a:ln>
                            <a:noFill/>
                          </a:ln>
                          <a:solidFill>
                            <a:srgbClr val="414042"/>
                          </a:solidFill>
                          <a:effectLst/>
                          <a:latin typeface="Comic Sans MS" panose="030F0702030302020204" pitchFamily="66" charset="0"/>
                        </a:rPr>
                        <a:t>Change the y to i before adding the suffix</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51541">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prepares</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preserving</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packages</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removed</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received</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banned</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travelling</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stepped</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dried</a:t>
                      </a:r>
                    </a:p>
                    <a:p>
                      <a:pPr marL="0" marR="0" lvl="0" indent="0" algn="ctr" defTabSz="914400" rtl="0" eaLnBrk="0" fontAlgn="base" latinLnBrk="0" hangingPunct="0">
                        <a:lnSpc>
                          <a:spcPct val="100000"/>
                        </a:lnSpc>
                        <a:spcBef>
                          <a:spcPts val="1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702030302020204" pitchFamily="66" charset="0"/>
                        </a:rPr>
                        <a:t>flies</a:t>
                      </a:r>
                    </a:p>
                  </a:txBody>
                  <a:tcPr marT="45716" marB="45716"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19563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Book Talk – reading as a reader</a:t>
            </a:r>
          </a:p>
        </p:txBody>
      </p:sp>
      <p:sp>
        <p:nvSpPr>
          <p:cNvPr id="6" name="Rectangle 2">
            <a:extLst>
              <a:ext uri="{FF2B5EF4-FFF2-40B4-BE49-F238E27FC236}">
                <a16:creationId xmlns:a16="http://schemas.microsoft.com/office/drawing/2014/main" id="{6BDD1EED-B5FF-EE45-8C9B-E1C0239531F4}"/>
              </a:ext>
            </a:extLst>
          </p:cNvPr>
          <p:cNvSpPr>
            <a:spLocks noChangeArrowheads="1"/>
          </p:cNvSpPr>
          <p:nvPr/>
        </p:nvSpPr>
        <p:spPr bwMode="auto">
          <a:xfrm>
            <a:off x="857840" y="1321377"/>
            <a:ext cx="10388338" cy="3844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0363" indent="-360363" eaLnBrk="0" hangingPunct="0">
              <a:defRPr>
                <a:solidFill>
                  <a:schemeClr val="tx1"/>
                </a:solidFill>
                <a:latin typeface="Comic Sans MS" panose="030F0702030302020204" pitchFamily="66" charset="0"/>
              </a:defRPr>
            </a:lvl1pPr>
            <a:lvl2pPr marL="539750" eaLnBrk="0" hangingPunct="0">
              <a:defRPr>
                <a:solidFill>
                  <a:schemeClr val="tx1"/>
                </a:solidFill>
                <a:latin typeface="Comic Sans MS" panose="030F0702030302020204" pitchFamily="66" charset="0"/>
              </a:defRPr>
            </a:lvl2pPr>
            <a:lvl3pPr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spcBef>
                <a:spcPts val="500"/>
              </a:spcBef>
            </a:pPr>
            <a:r>
              <a:rPr lang="en-GB" altLang="en-US" dirty="0">
                <a:solidFill>
                  <a:srgbClr val="414042"/>
                </a:solidFill>
              </a:rPr>
              <a:t>Initiate open invitations such as:</a:t>
            </a:r>
          </a:p>
          <a:p>
            <a:pPr marL="223838" indent="-223838" eaLnBrk="1" hangingPunct="1">
              <a:spcBef>
                <a:spcPts val="500"/>
              </a:spcBef>
              <a:buFontTx/>
              <a:buChar char="•"/>
            </a:pPr>
            <a:r>
              <a:rPr lang="en-GB" altLang="en-US" dirty="0">
                <a:solidFill>
                  <a:srgbClr val="0070C0"/>
                </a:solidFill>
              </a:rPr>
              <a:t>Tell me what you thought/felt about...? </a:t>
            </a:r>
          </a:p>
          <a:p>
            <a:pPr marL="223838" indent="-223838" eaLnBrk="1" hangingPunct="1">
              <a:lnSpc>
                <a:spcPts val="2000"/>
              </a:lnSpc>
              <a:spcBef>
                <a:spcPts val="500"/>
              </a:spcBef>
              <a:buFontTx/>
              <a:buChar char="•"/>
            </a:pPr>
            <a:r>
              <a:rPr lang="en-GB" altLang="en-US" dirty="0">
                <a:solidFill>
                  <a:srgbClr val="0070C0"/>
                </a:solidFill>
              </a:rPr>
              <a:t>What came into your mind when you read…? </a:t>
            </a:r>
          </a:p>
          <a:p>
            <a:pPr marL="223838" indent="-223838" eaLnBrk="1" hangingPunct="1">
              <a:lnSpc>
                <a:spcPts val="2000"/>
              </a:lnSpc>
              <a:spcBef>
                <a:spcPts val="500"/>
              </a:spcBef>
              <a:buFontTx/>
              <a:buChar char="•"/>
            </a:pPr>
            <a:r>
              <a:rPr lang="en-GB" altLang="en-US" dirty="0">
                <a:solidFill>
                  <a:srgbClr val="0070C0"/>
                </a:solidFill>
              </a:rPr>
              <a:t>Have you come across anything like this before…?</a:t>
            </a:r>
          </a:p>
          <a:p>
            <a:pPr marL="0" indent="0" eaLnBrk="1" hangingPunct="1">
              <a:spcBef>
                <a:spcPts val="1200"/>
              </a:spcBef>
            </a:pPr>
            <a:r>
              <a:rPr lang="en-GB" altLang="en-US" dirty="0">
                <a:solidFill>
                  <a:srgbClr val="414042"/>
                </a:solidFill>
              </a:rPr>
              <a:t>Focus on extending children’s responses with prompts such as:</a:t>
            </a:r>
          </a:p>
          <a:p>
            <a:pPr marL="223838" indent="-223838" eaLnBrk="1" hangingPunct="1">
              <a:lnSpc>
                <a:spcPts val="2000"/>
              </a:lnSpc>
              <a:spcBef>
                <a:spcPts val="500"/>
              </a:spcBef>
              <a:buFontTx/>
              <a:buChar char="•"/>
            </a:pPr>
            <a:r>
              <a:rPr lang="en-GB" altLang="en-US" dirty="0">
                <a:solidFill>
                  <a:srgbClr val="0070C0"/>
                </a:solidFill>
              </a:rPr>
              <a:t>Tell me more about…</a:t>
            </a:r>
          </a:p>
          <a:p>
            <a:pPr marL="223838" indent="-223838" eaLnBrk="1" hangingPunct="1">
              <a:lnSpc>
                <a:spcPts val="2000"/>
              </a:lnSpc>
              <a:spcBef>
                <a:spcPts val="500"/>
              </a:spcBef>
              <a:buFontTx/>
              <a:buChar char="•"/>
            </a:pPr>
            <a:r>
              <a:rPr lang="en-GB" altLang="en-US" dirty="0">
                <a:solidFill>
                  <a:srgbClr val="0070C0"/>
                </a:solidFill>
              </a:rPr>
              <a:t>What led you to think that …?</a:t>
            </a:r>
          </a:p>
          <a:p>
            <a:pPr marL="223838" indent="-223838" eaLnBrk="1" hangingPunct="1">
              <a:lnSpc>
                <a:spcPts val="2000"/>
              </a:lnSpc>
              <a:spcBef>
                <a:spcPts val="500"/>
              </a:spcBef>
              <a:buFontTx/>
              <a:buChar char="•"/>
            </a:pPr>
            <a:r>
              <a:rPr lang="en-GB" altLang="en-US" dirty="0">
                <a:solidFill>
                  <a:srgbClr val="0070C0"/>
                </a:solidFill>
              </a:rPr>
              <a:t>Can you say a bit more about that idea …?</a:t>
            </a:r>
          </a:p>
          <a:p>
            <a:pPr marL="0" indent="0" eaLnBrk="1" hangingPunct="1">
              <a:spcBef>
                <a:spcPts val="1200"/>
              </a:spcBef>
            </a:pPr>
            <a:r>
              <a:rPr lang="en-GB" altLang="en-US" dirty="0">
                <a:solidFill>
                  <a:srgbClr val="414042"/>
                </a:solidFill>
              </a:rPr>
              <a:t>Frequently, groups of children can be supported and encouraged to feed off each other’s thinking and talking, with prompts such as:</a:t>
            </a:r>
          </a:p>
          <a:p>
            <a:pPr eaLnBrk="1" hangingPunct="1">
              <a:spcBef>
                <a:spcPts val="500"/>
              </a:spcBef>
            </a:pPr>
            <a:r>
              <a:rPr lang="en-GB" altLang="en-US" dirty="0">
                <a:solidFill>
                  <a:srgbClr val="0070C0"/>
                </a:solidFill>
              </a:rPr>
              <a:t>Do you agree or did anyone have a different idea about that story/paragraph/sentence/word? </a:t>
            </a:r>
          </a:p>
        </p:txBody>
      </p:sp>
      <p:sp>
        <p:nvSpPr>
          <p:cNvPr id="7" name="Rectangle 5">
            <a:extLst>
              <a:ext uri="{FF2B5EF4-FFF2-40B4-BE49-F238E27FC236}">
                <a16:creationId xmlns:a16="http://schemas.microsoft.com/office/drawing/2014/main" id="{EC25D7F5-0CB3-0942-9248-CCDB900C9DA8}"/>
              </a:ext>
            </a:extLst>
          </p:cNvPr>
          <p:cNvSpPr>
            <a:spLocks noChangeArrowheads="1"/>
          </p:cNvSpPr>
          <p:nvPr/>
        </p:nvSpPr>
        <p:spPr bwMode="auto">
          <a:xfrm>
            <a:off x="970961" y="5363852"/>
            <a:ext cx="9992412" cy="772998"/>
          </a:xfrm>
          <a:prstGeom prst="rect">
            <a:avLst/>
          </a:prstGeom>
          <a:solidFill>
            <a:srgbClr val="0070C0"/>
          </a:solidFill>
          <a:ln w="9525">
            <a:noFill/>
            <a:miter lim="800000"/>
            <a:headEnd/>
            <a:tailEnd/>
          </a:ln>
          <a:effectLst/>
        </p:spPr>
        <p:txBody>
          <a:bodyPr wrap="square" anchor="ctr" anchorCtr="1">
            <a:noAutofit/>
          </a:bodyPr>
          <a:lstStyle/>
          <a:p>
            <a:pPr algn="ctr"/>
            <a:r>
              <a:rPr lang="en-GB" altLang="en-US" dirty="0">
                <a:solidFill>
                  <a:schemeClr val="bg1"/>
                </a:solidFill>
                <a:latin typeface="Comic Sans MS" panose="030F0902030302020204" pitchFamily="66" charset="0"/>
              </a:rPr>
              <a:t>In this way rich exchanges often occur, helping children to develop</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and extend their own responses.</a:t>
            </a:r>
          </a:p>
        </p:txBody>
      </p:sp>
    </p:spTree>
    <p:extLst>
      <p:ext uri="{BB962C8B-B14F-4D97-AF65-F5344CB8AC3E}">
        <p14:creationId xmlns:p14="http://schemas.microsoft.com/office/powerpoint/2010/main" val="13097434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sentence types and final punctuation</a:t>
            </a:r>
          </a:p>
        </p:txBody>
      </p:sp>
      <p:sp>
        <p:nvSpPr>
          <p:cNvPr id="5" name="Rectangle 3">
            <a:extLst>
              <a:ext uri="{FF2B5EF4-FFF2-40B4-BE49-F238E27FC236}">
                <a16:creationId xmlns:a16="http://schemas.microsoft.com/office/drawing/2014/main" id="{0863A47F-F321-0749-B4CB-06C5659D7BB7}"/>
              </a:ext>
            </a:extLst>
          </p:cNvPr>
          <p:cNvSpPr>
            <a:spLocks noChangeArrowheads="1"/>
          </p:cNvSpPr>
          <p:nvPr/>
        </p:nvSpPr>
        <p:spPr bwMode="auto">
          <a:xfrm>
            <a:off x="1594111" y="2089090"/>
            <a:ext cx="4545432" cy="374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2000" dirty="0">
                <a:solidFill>
                  <a:srgbClr val="414042"/>
                </a:solidFill>
                <a:cs typeface="Arial" panose="020B0604020202020204" pitchFamily="34" charset="0"/>
              </a:rPr>
              <a:t>Every sentence is a group of words written together to show a complete thought. It must make sense. </a:t>
            </a:r>
          </a:p>
          <a:p>
            <a:pPr eaLnBrk="1" hangingPunct="1">
              <a:spcBef>
                <a:spcPts val="1500"/>
              </a:spcBef>
            </a:pPr>
            <a:r>
              <a:rPr lang="en-GB" altLang="en-US" sz="2000" dirty="0">
                <a:solidFill>
                  <a:srgbClr val="414042"/>
                </a:solidFill>
                <a:cs typeface="Arial" panose="020B0604020202020204" pitchFamily="34" charset="0"/>
              </a:rPr>
              <a:t>The punctuation used at the end of the sentence tells the reader the sentence is over and also shows what type of sentence it is. </a:t>
            </a:r>
          </a:p>
          <a:p>
            <a:pPr eaLnBrk="1" hangingPunct="1">
              <a:spcBef>
                <a:spcPts val="1500"/>
              </a:spcBef>
            </a:pPr>
            <a:r>
              <a:rPr lang="en-GB" altLang="en-US" sz="2000" dirty="0">
                <a:solidFill>
                  <a:srgbClr val="414042"/>
                </a:solidFill>
                <a:cs typeface="Arial" panose="020B0604020202020204" pitchFamily="34" charset="0"/>
              </a:rPr>
              <a:t>The next sentence must start with</a:t>
            </a:r>
            <a:br>
              <a:rPr lang="en-GB" altLang="en-US" sz="2000" dirty="0">
                <a:solidFill>
                  <a:srgbClr val="414042"/>
                </a:solidFill>
                <a:cs typeface="Arial" panose="020B0604020202020204" pitchFamily="34" charset="0"/>
              </a:rPr>
            </a:br>
            <a:r>
              <a:rPr lang="en-GB" altLang="en-US" sz="2000" dirty="0">
                <a:solidFill>
                  <a:srgbClr val="414042"/>
                </a:solidFill>
                <a:cs typeface="Arial" panose="020B0604020202020204" pitchFamily="34" charset="0"/>
              </a:rPr>
              <a:t>a capital letter.</a:t>
            </a:r>
          </a:p>
          <a:p>
            <a:pPr eaLnBrk="1" hangingPunct="1">
              <a:lnSpc>
                <a:spcPct val="120000"/>
              </a:lnSpc>
              <a:spcBef>
                <a:spcPct val="50000"/>
              </a:spcBef>
            </a:pPr>
            <a:endParaRPr lang="en-GB" altLang="en-US" sz="2000" dirty="0">
              <a:solidFill>
                <a:srgbClr val="414042"/>
              </a:solidFill>
              <a:cs typeface="Arial" panose="020B0604020202020204" pitchFamily="34" charset="0"/>
            </a:endParaRPr>
          </a:p>
        </p:txBody>
      </p:sp>
      <p:grpSp>
        <p:nvGrpSpPr>
          <p:cNvPr id="3" name="Group 2">
            <a:extLst>
              <a:ext uri="{FF2B5EF4-FFF2-40B4-BE49-F238E27FC236}">
                <a16:creationId xmlns:a16="http://schemas.microsoft.com/office/drawing/2014/main" id="{CED00EB8-2513-924C-80A1-C5F016D387CA}"/>
              </a:ext>
            </a:extLst>
          </p:cNvPr>
          <p:cNvGrpSpPr/>
          <p:nvPr/>
        </p:nvGrpSpPr>
        <p:grpSpPr>
          <a:xfrm>
            <a:off x="6934526" y="1929861"/>
            <a:ext cx="4059140" cy="3985491"/>
            <a:chOff x="7337520" y="2436931"/>
            <a:chExt cx="3480290" cy="3417144"/>
          </a:xfrm>
        </p:grpSpPr>
        <p:sp>
          <p:nvSpPr>
            <p:cNvPr id="2" name="TextBox 1">
              <a:extLst>
                <a:ext uri="{FF2B5EF4-FFF2-40B4-BE49-F238E27FC236}">
                  <a16:creationId xmlns:a16="http://schemas.microsoft.com/office/drawing/2014/main" id="{5E25221C-62B2-2A44-89F3-15E9BABEA6E0}"/>
                </a:ext>
              </a:extLst>
            </p:cNvPr>
            <p:cNvSpPr txBox="1"/>
            <p:nvPr/>
          </p:nvSpPr>
          <p:spPr>
            <a:xfrm rot="20566913">
              <a:off x="7623075" y="2436931"/>
              <a:ext cx="1113781" cy="3170099"/>
            </a:xfrm>
            <a:prstGeom prst="rect">
              <a:avLst/>
            </a:prstGeom>
            <a:noFill/>
            <a:scene3d>
              <a:camera prst="orthographicFront"/>
              <a:lightRig rig="threePt" dir="t"/>
            </a:scene3d>
            <a:sp3d>
              <a:bevelT/>
            </a:sp3d>
          </p:spPr>
          <p:txBody>
            <a:bodyPr wrap="square" rtlCol="0">
              <a:spAutoFit/>
            </a:bodyPr>
            <a:lstStyle/>
            <a:p>
              <a:r>
                <a:rPr lang="en-US" sz="20000" b="1" dirty="0">
                  <a:solidFill>
                    <a:srgbClr val="FF0000"/>
                  </a:solidFill>
                  <a:latin typeface="Comic Sans MS" panose="030F0902030302020204" pitchFamily="66" charset="0"/>
                </a:rPr>
                <a:t>?</a:t>
              </a:r>
            </a:p>
          </p:txBody>
        </p:sp>
        <p:sp>
          <p:nvSpPr>
            <p:cNvPr id="9" name="TextBox 8">
              <a:extLst>
                <a:ext uri="{FF2B5EF4-FFF2-40B4-BE49-F238E27FC236}">
                  <a16:creationId xmlns:a16="http://schemas.microsoft.com/office/drawing/2014/main" id="{5B9DD379-FA81-124A-AC8C-4C4B2B3B2508}"/>
                </a:ext>
              </a:extLst>
            </p:cNvPr>
            <p:cNvSpPr txBox="1"/>
            <p:nvPr/>
          </p:nvSpPr>
          <p:spPr>
            <a:xfrm rot="550378">
              <a:off x="8523514" y="2436931"/>
              <a:ext cx="1113781" cy="3170099"/>
            </a:xfrm>
            <a:prstGeom prst="rect">
              <a:avLst/>
            </a:prstGeom>
            <a:noFill/>
            <a:scene3d>
              <a:camera prst="orthographicFront"/>
              <a:lightRig rig="threePt" dir="t"/>
            </a:scene3d>
            <a:sp3d>
              <a:bevelT/>
            </a:sp3d>
          </p:spPr>
          <p:txBody>
            <a:bodyPr wrap="square" rtlCol="0">
              <a:spAutoFit/>
            </a:bodyPr>
            <a:lstStyle/>
            <a:p>
              <a:r>
                <a:rPr lang="en-US" sz="20000" b="1" dirty="0">
                  <a:latin typeface="Comic Sans MS" panose="030F0902030302020204" pitchFamily="66" charset="0"/>
                </a:rPr>
                <a:t>!</a:t>
              </a:r>
            </a:p>
          </p:txBody>
        </p:sp>
        <p:sp>
          <p:nvSpPr>
            <p:cNvPr id="10" name="TextBox 9">
              <a:extLst>
                <a:ext uri="{FF2B5EF4-FFF2-40B4-BE49-F238E27FC236}">
                  <a16:creationId xmlns:a16="http://schemas.microsoft.com/office/drawing/2014/main" id="{80F79594-B4A6-F947-B1FF-21D9861F0BF8}"/>
                </a:ext>
              </a:extLst>
            </p:cNvPr>
            <p:cNvSpPr txBox="1"/>
            <p:nvPr/>
          </p:nvSpPr>
          <p:spPr>
            <a:xfrm>
              <a:off x="7337520" y="2611994"/>
              <a:ext cx="1113781" cy="3170099"/>
            </a:xfrm>
            <a:prstGeom prst="rect">
              <a:avLst/>
            </a:prstGeom>
            <a:noFill/>
            <a:scene3d>
              <a:camera prst="orthographicFront"/>
              <a:lightRig rig="threePt" dir="t"/>
            </a:scene3d>
            <a:sp3d>
              <a:bevelT/>
            </a:sp3d>
          </p:spPr>
          <p:txBody>
            <a:bodyPr wrap="square" rtlCol="0">
              <a:spAutoFit/>
            </a:bodyPr>
            <a:lstStyle/>
            <a:p>
              <a:r>
                <a:rPr lang="en-US" sz="20000" b="1" dirty="0">
                  <a:solidFill>
                    <a:srgbClr val="0070C0"/>
                  </a:solidFill>
                  <a:latin typeface="Comic Sans MS" panose="030F0902030302020204" pitchFamily="66" charset="0"/>
                </a:rPr>
                <a:t>.</a:t>
              </a:r>
            </a:p>
          </p:txBody>
        </p:sp>
        <p:sp>
          <p:nvSpPr>
            <p:cNvPr id="11" name="TextBox 10">
              <a:extLst>
                <a:ext uri="{FF2B5EF4-FFF2-40B4-BE49-F238E27FC236}">
                  <a16:creationId xmlns:a16="http://schemas.microsoft.com/office/drawing/2014/main" id="{8E336CF3-8C3A-5A47-9B82-6954E33D2980}"/>
                </a:ext>
              </a:extLst>
            </p:cNvPr>
            <p:cNvSpPr txBox="1"/>
            <p:nvPr/>
          </p:nvSpPr>
          <p:spPr>
            <a:xfrm rot="601640">
              <a:off x="9009623" y="2490555"/>
              <a:ext cx="1113781" cy="3170099"/>
            </a:xfrm>
            <a:prstGeom prst="rect">
              <a:avLst/>
            </a:prstGeom>
            <a:noFill/>
            <a:scene3d>
              <a:camera prst="orthographicFront"/>
              <a:lightRig rig="threePt" dir="t"/>
            </a:scene3d>
            <a:sp3d>
              <a:bevelT/>
            </a:sp3d>
          </p:spPr>
          <p:txBody>
            <a:bodyPr wrap="square" rtlCol="0">
              <a:spAutoFit/>
            </a:bodyPr>
            <a:lstStyle/>
            <a:p>
              <a:r>
                <a:rPr lang="en-US" sz="20000" b="1" dirty="0">
                  <a:solidFill>
                    <a:srgbClr val="39AB47"/>
                  </a:solidFill>
                  <a:latin typeface="Comic Sans MS" panose="030F0902030302020204" pitchFamily="66" charset="0"/>
                </a:rPr>
                <a:t>?</a:t>
              </a:r>
            </a:p>
          </p:txBody>
        </p:sp>
        <p:sp>
          <p:nvSpPr>
            <p:cNvPr id="12" name="TextBox 11">
              <a:extLst>
                <a:ext uri="{FF2B5EF4-FFF2-40B4-BE49-F238E27FC236}">
                  <a16:creationId xmlns:a16="http://schemas.microsoft.com/office/drawing/2014/main" id="{8668D85B-B030-B548-BBFC-8AC69E1887DA}"/>
                </a:ext>
              </a:extLst>
            </p:cNvPr>
            <p:cNvSpPr txBox="1"/>
            <p:nvPr/>
          </p:nvSpPr>
          <p:spPr>
            <a:xfrm>
              <a:off x="9704029" y="2683976"/>
              <a:ext cx="1113781" cy="3170099"/>
            </a:xfrm>
            <a:prstGeom prst="rect">
              <a:avLst/>
            </a:prstGeom>
            <a:noFill/>
            <a:scene3d>
              <a:camera prst="orthographicFront"/>
              <a:lightRig rig="threePt" dir="t"/>
            </a:scene3d>
            <a:sp3d>
              <a:bevelT/>
            </a:sp3d>
          </p:spPr>
          <p:txBody>
            <a:bodyPr wrap="square" rtlCol="0">
              <a:spAutoFit/>
            </a:bodyPr>
            <a:lstStyle/>
            <a:p>
              <a:r>
                <a:rPr lang="en-US" sz="20000" b="1" dirty="0">
                  <a:solidFill>
                    <a:srgbClr val="0070C0"/>
                  </a:solidFill>
                  <a:latin typeface="Comic Sans MS" panose="030F0902030302020204" pitchFamily="66" charset="0"/>
                </a:rPr>
                <a:t>.</a:t>
              </a:r>
            </a:p>
          </p:txBody>
        </p:sp>
      </p:grpSp>
    </p:spTree>
    <p:extLst>
      <p:ext uri="{BB962C8B-B14F-4D97-AF65-F5344CB8AC3E}">
        <p14:creationId xmlns:p14="http://schemas.microsoft.com/office/powerpoint/2010/main" val="4031294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sentence types and final punctuation</a:t>
            </a:r>
          </a:p>
        </p:txBody>
      </p:sp>
      <p:sp>
        <p:nvSpPr>
          <p:cNvPr id="13" name="Rectangle 3">
            <a:extLst>
              <a:ext uri="{FF2B5EF4-FFF2-40B4-BE49-F238E27FC236}">
                <a16:creationId xmlns:a16="http://schemas.microsoft.com/office/drawing/2014/main" id="{416BF00F-BBB9-724C-A58E-FCBB390C3C10}"/>
              </a:ext>
            </a:extLst>
          </p:cNvPr>
          <p:cNvSpPr>
            <a:spLocks noChangeArrowheads="1"/>
          </p:cNvSpPr>
          <p:nvPr/>
        </p:nvSpPr>
        <p:spPr bwMode="auto">
          <a:xfrm>
            <a:off x="981947" y="3111248"/>
            <a:ext cx="10178256" cy="2646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lnSpc>
                <a:spcPct val="90000"/>
              </a:lnSpc>
            </a:pPr>
            <a:r>
              <a:rPr lang="en-GB" altLang="en-US" sz="2000" dirty="0">
                <a:solidFill>
                  <a:srgbClr val="414042"/>
                </a:solidFill>
                <a:cs typeface="Arial" panose="020B0604020202020204" pitchFamily="34" charset="0"/>
              </a:rPr>
              <a:t>A </a:t>
            </a:r>
            <a:r>
              <a:rPr lang="en-GB" altLang="en-US" sz="2000" b="1" dirty="0">
                <a:solidFill>
                  <a:srgbClr val="0070C0"/>
                </a:solidFill>
                <a:cs typeface="Arial" panose="020B0604020202020204" pitchFamily="34" charset="0"/>
              </a:rPr>
              <a:t>statement</a:t>
            </a:r>
            <a:r>
              <a:rPr lang="en-GB" altLang="en-US" sz="2000" dirty="0">
                <a:cs typeface="Arial" panose="020B0604020202020204" pitchFamily="34" charset="0"/>
              </a:rPr>
              <a:t> </a:t>
            </a:r>
            <a:r>
              <a:rPr lang="en-GB" altLang="en-US" sz="2000" dirty="0">
                <a:solidFill>
                  <a:srgbClr val="414042"/>
                </a:solidFill>
                <a:cs typeface="Arial" panose="020B0604020202020204" pitchFamily="34" charset="0"/>
              </a:rPr>
              <a:t>is the most common type of sentence and gives information.</a:t>
            </a:r>
            <a:br>
              <a:rPr lang="en-GB" altLang="en-US" sz="2000" dirty="0">
                <a:solidFill>
                  <a:srgbClr val="414042"/>
                </a:solidFill>
                <a:cs typeface="Arial" panose="020B0604020202020204" pitchFamily="34" charset="0"/>
              </a:rPr>
            </a:br>
            <a:r>
              <a:rPr lang="en-GB" altLang="en-US" sz="2000" dirty="0">
                <a:solidFill>
                  <a:srgbClr val="414042"/>
                </a:solidFill>
                <a:cs typeface="Arial" panose="020B0604020202020204" pitchFamily="34" charset="0"/>
              </a:rPr>
              <a:t>A statement ends with a full stop.</a:t>
            </a:r>
          </a:p>
          <a:p>
            <a:pPr eaLnBrk="1" hangingPunct="1">
              <a:lnSpc>
                <a:spcPct val="90000"/>
              </a:lnSpc>
            </a:pPr>
            <a:endParaRPr lang="en-GB" altLang="en-US" sz="2000" dirty="0">
              <a:solidFill>
                <a:srgbClr val="414042"/>
              </a:solidFill>
              <a:cs typeface="Arial" panose="020B0604020202020204" pitchFamily="34" charset="0"/>
            </a:endParaRPr>
          </a:p>
          <a:p>
            <a:pPr eaLnBrk="1" hangingPunct="1">
              <a:lnSpc>
                <a:spcPct val="90000"/>
              </a:lnSpc>
            </a:pPr>
            <a:r>
              <a:rPr lang="en-GB" altLang="en-US" sz="2000" dirty="0">
                <a:solidFill>
                  <a:srgbClr val="414042"/>
                </a:solidFill>
                <a:cs typeface="Arial" panose="020B0604020202020204" pitchFamily="34" charset="0"/>
              </a:rPr>
              <a:t>A </a:t>
            </a:r>
            <a:r>
              <a:rPr lang="en-GB" altLang="en-US" sz="2000" b="1" dirty="0">
                <a:solidFill>
                  <a:srgbClr val="0070C0"/>
                </a:solidFill>
                <a:cs typeface="Arial" panose="020B0604020202020204" pitchFamily="34" charset="0"/>
              </a:rPr>
              <a:t>question</a:t>
            </a:r>
            <a:r>
              <a:rPr lang="en-GB" altLang="en-US" sz="2000" dirty="0">
                <a:cs typeface="Arial" panose="020B0604020202020204" pitchFamily="34" charset="0"/>
              </a:rPr>
              <a:t> </a:t>
            </a:r>
            <a:r>
              <a:rPr lang="en-GB" altLang="en-US" sz="2000" dirty="0">
                <a:solidFill>
                  <a:srgbClr val="414042"/>
                </a:solidFill>
                <a:cs typeface="Arial" panose="020B0604020202020204" pitchFamily="34" charset="0"/>
              </a:rPr>
              <a:t>asks something and must end with a question mark.</a:t>
            </a:r>
          </a:p>
          <a:p>
            <a:pPr eaLnBrk="1" hangingPunct="1">
              <a:lnSpc>
                <a:spcPct val="90000"/>
              </a:lnSpc>
            </a:pPr>
            <a:endParaRPr lang="en-GB" altLang="en-US" sz="2000" dirty="0">
              <a:cs typeface="Arial" panose="020B0604020202020204" pitchFamily="34" charset="0"/>
            </a:endParaRPr>
          </a:p>
          <a:p>
            <a:pPr eaLnBrk="1" hangingPunct="1">
              <a:lnSpc>
                <a:spcPct val="90000"/>
              </a:lnSpc>
            </a:pPr>
            <a:r>
              <a:rPr lang="en-GB" altLang="en-US" sz="2000" dirty="0">
                <a:solidFill>
                  <a:srgbClr val="414042"/>
                </a:solidFill>
                <a:cs typeface="Arial" panose="020B0604020202020204" pitchFamily="34" charset="0"/>
              </a:rPr>
              <a:t>A </a:t>
            </a:r>
            <a:r>
              <a:rPr lang="en-GB" altLang="en-US" sz="2000" b="1" dirty="0">
                <a:solidFill>
                  <a:srgbClr val="0070C0"/>
                </a:solidFill>
                <a:cs typeface="Arial" panose="020B0604020202020204" pitchFamily="34" charset="0"/>
              </a:rPr>
              <a:t>command</a:t>
            </a:r>
            <a:r>
              <a:rPr lang="en-GB" altLang="en-US" sz="2000" dirty="0">
                <a:cs typeface="Arial" panose="020B0604020202020204" pitchFamily="34" charset="0"/>
              </a:rPr>
              <a:t> </a:t>
            </a:r>
            <a:r>
              <a:rPr lang="en-GB" altLang="en-US" sz="2000" dirty="0">
                <a:solidFill>
                  <a:srgbClr val="414042"/>
                </a:solidFill>
                <a:cs typeface="Arial" panose="020B0604020202020204" pitchFamily="34" charset="0"/>
              </a:rPr>
              <a:t>gives an instruction and may end with an exclamation mark or a full stop. </a:t>
            </a:r>
          </a:p>
          <a:p>
            <a:pPr eaLnBrk="1" hangingPunct="1">
              <a:lnSpc>
                <a:spcPct val="90000"/>
              </a:lnSpc>
            </a:pPr>
            <a:endParaRPr lang="en-GB" altLang="en-US" sz="2000" dirty="0">
              <a:cs typeface="Arial" panose="020B0604020202020204" pitchFamily="34" charset="0"/>
            </a:endParaRPr>
          </a:p>
          <a:p>
            <a:pPr eaLnBrk="1" hangingPunct="1"/>
            <a:r>
              <a:rPr lang="en-GB" altLang="en-US" sz="2000" dirty="0">
                <a:solidFill>
                  <a:srgbClr val="414042"/>
                </a:solidFill>
                <a:cs typeface="Arial" panose="020B0604020202020204" pitchFamily="34" charset="0"/>
              </a:rPr>
              <a:t>An </a:t>
            </a:r>
            <a:r>
              <a:rPr lang="en-GB" altLang="en-US" sz="2000" b="1" dirty="0">
                <a:solidFill>
                  <a:srgbClr val="0070C0"/>
                </a:solidFill>
                <a:cs typeface="Arial" panose="020B0604020202020204" pitchFamily="34" charset="0"/>
              </a:rPr>
              <a:t>exclamation</a:t>
            </a:r>
            <a:r>
              <a:rPr lang="en-GB" altLang="en-US" sz="2000" dirty="0">
                <a:solidFill>
                  <a:srgbClr val="0070C0"/>
                </a:solidFill>
                <a:cs typeface="Arial" panose="020B0604020202020204" pitchFamily="34" charset="0"/>
              </a:rPr>
              <a:t> </a:t>
            </a:r>
            <a:r>
              <a:rPr lang="en-GB" altLang="en-US" sz="2000" dirty="0">
                <a:solidFill>
                  <a:srgbClr val="414042"/>
                </a:solidFill>
                <a:cs typeface="Arial" panose="020B0604020202020204" pitchFamily="34" charset="0"/>
              </a:rPr>
              <a:t>expresses a stronger feeling than a statement and is used to show anger, surprise, delight, etc.. It ends with an exclamation mark.</a:t>
            </a:r>
          </a:p>
        </p:txBody>
      </p:sp>
      <p:sp>
        <p:nvSpPr>
          <p:cNvPr id="14" name="Rectangle 4">
            <a:extLst>
              <a:ext uri="{FF2B5EF4-FFF2-40B4-BE49-F238E27FC236}">
                <a16:creationId xmlns:a16="http://schemas.microsoft.com/office/drawing/2014/main" id="{F44BD2B5-4604-5C46-982C-5B8FDBDEC90D}"/>
              </a:ext>
            </a:extLst>
          </p:cNvPr>
          <p:cNvSpPr>
            <a:spLocks noChangeArrowheads="1"/>
          </p:cNvSpPr>
          <p:nvPr/>
        </p:nvSpPr>
        <p:spPr bwMode="auto">
          <a:xfrm>
            <a:off x="981946" y="1582476"/>
            <a:ext cx="1078598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kumimoji="1" lang="en-US" altLang="en-US" sz="2000" dirty="0">
                <a:solidFill>
                  <a:srgbClr val="414042"/>
                </a:solidFill>
                <a:cs typeface="Arial" panose="020B0604020202020204" pitchFamily="34" charset="0"/>
              </a:rPr>
              <a:t>There are </a:t>
            </a:r>
            <a:r>
              <a:rPr kumimoji="1" lang="en-US" altLang="en-US" sz="2000" u="sng" dirty="0">
                <a:solidFill>
                  <a:srgbClr val="414042"/>
                </a:solidFill>
                <a:cs typeface="Arial" panose="020B0604020202020204" pitchFamily="34" charset="0"/>
              </a:rPr>
              <a:t>four types</a:t>
            </a:r>
            <a:r>
              <a:rPr kumimoji="1" lang="en-US" altLang="en-US" sz="2000" dirty="0">
                <a:solidFill>
                  <a:srgbClr val="414042"/>
                </a:solidFill>
                <a:cs typeface="Arial" panose="020B0604020202020204" pitchFamily="34" charset="0"/>
              </a:rPr>
              <a:t> of sentences we use when we write:</a:t>
            </a:r>
          </a:p>
        </p:txBody>
      </p:sp>
      <p:sp>
        <p:nvSpPr>
          <p:cNvPr id="16" name="Rectangle 5">
            <a:extLst>
              <a:ext uri="{FF2B5EF4-FFF2-40B4-BE49-F238E27FC236}">
                <a16:creationId xmlns:a16="http://schemas.microsoft.com/office/drawing/2014/main" id="{C54B42ED-EF68-6A4B-A320-5A1CA9DBAEF2}"/>
              </a:ext>
            </a:extLst>
          </p:cNvPr>
          <p:cNvSpPr>
            <a:spLocks noChangeArrowheads="1"/>
          </p:cNvSpPr>
          <p:nvPr/>
        </p:nvSpPr>
        <p:spPr bwMode="auto">
          <a:xfrm>
            <a:off x="1393371" y="2220946"/>
            <a:ext cx="24010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260475" indent="-346075">
              <a:spcBef>
                <a:spcPct val="20000"/>
              </a:spcBef>
              <a:buChar char="•"/>
              <a:defRPr sz="2400">
                <a:solidFill>
                  <a:schemeClr val="tx1"/>
                </a:solidFill>
                <a:latin typeface="Comic Sans MS" panose="030F0702030302020204" pitchFamily="66" charset="0"/>
              </a:defRPr>
            </a:lvl3pPr>
            <a:lvl4pPr marL="1439863"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lvl="2" indent="0" eaLnBrk="1" hangingPunct="1">
              <a:spcBef>
                <a:spcPct val="0"/>
              </a:spcBef>
              <a:buNone/>
            </a:pPr>
            <a:r>
              <a:rPr kumimoji="1" lang="en-US" altLang="en-US" sz="2500" b="1" dirty="0">
                <a:solidFill>
                  <a:srgbClr val="0070C0"/>
                </a:solidFill>
              </a:rPr>
              <a:t>statements</a:t>
            </a:r>
          </a:p>
        </p:txBody>
      </p:sp>
      <p:sp>
        <p:nvSpPr>
          <p:cNvPr id="17" name="Rectangle 5">
            <a:extLst>
              <a:ext uri="{FF2B5EF4-FFF2-40B4-BE49-F238E27FC236}">
                <a16:creationId xmlns:a16="http://schemas.microsoft.com/office/drawing/2014/main" id="{6076A9C2-D0E5-A04E-9EC5-CD5500BF5504}"/>
              </a:ext>
            </a:extLst>
          </p:cNvPr>
          <p:cNvSpPr>
            <a:spLocks noChangeArrowheads="1"/>
          </p:cNvSpPr>
          <p:nvPr/>
        </p:nvSpPr>
        <p:spPr bwMode="auto">
          <a:xfrm>
            <a:off x="3862239" y="2220946"/>
            <a:ext cx="21026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260475" indent="-346075">
              <a:spcBef>
                <a:spcPct val="20000"/>
              </a:spcBef>
              <a:buChar char="•"/>
              <a:defRPr sz="2400">
                <a:solidFill>
                  <a:schemeClr val="tx1"/>
                </a:solidFill>
                <a:latin typeface="Comic Sans MS" panose="030F0702030302020204" pitchFamily="66" charset="0"/>
              </a:defRPr>
            </a:lvl3pPr>
            <a:lvl4pPr marL="1439863"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lvl="2" indent="0" eaLnBrk="1" hangingPunct="1">
              <a:spcBef>
                <a:spcPct val="0"/>
              </a:spcBef>
              <a:buNone/>
            </a:pPr>
            <a:r>
              <a:rPr kumimoji="1" lang="en-US" altLang="en-US" sz="2500" b="1" dirty="0">
                <a:solidFill>
                  <a:srgbClr val="0070C0"/>
                </a:solidFill>
              </a:rPr>
              <a:t>questions</a:t>
            </a:r>
          </a:p>
        </p:txBody>
      </p:sp>
      <p:sp>
        <p:nvSpPr>
          <p:cNvPr id="18" name="Rectangle 5">
            <a:extLst>
              <a:ext uri="{FF2B5EF4-FFF2-40B4-BE49-F238E27FC236}">
                <a16:creationId xmlns:a16="http://schemas.microsoft.com/office/drawing/2014/main" id="{743314E4-170D-A046-9E28-4BF37FCD69B7}"/>
              </a:ext>
            </a:extLst>
          </p:cNvPr>
          <p:cNvSpPr>
            <a:spLocks noChangeArrowheads="1"/>
          </p:cNvSpPr>
          <p:nvPr/>
        </p:nvSpPr>
        <p:spPr bwMode="auto">
          <a:xfrm>
            <a:off x="6140404" y="2220946"/>
            <a:ext cx="18424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260475" indent="-346075">
              <a:spcBef>
                <a:spcPct val="20000"/>
              </a:spcBef>
              <a:buChar char="•"/>
              <a:defRPr sz="2400">
                <a:solidFill>
                  <a:schemeClr val="tx1"/>
                </a:solidFill>
                <a:latin typeface="Comic Sans MS" panose="030F0702030302020204" pitchFamily="66" charset="0"/>
              </a:defRPr>
            </a:lvl3pPr>
            <a:lvl4pPr marL="1439863"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lvl="2" indent="0" eaLnBrk="1" hangingPunct="1">
              <a:spcBef>
                <a:spcPct val="0"/>
              </a:spcBef>
              <a:buNone/>
            </a:pPr>
            <a:r>
              <a:rPr kumimoji="1" lang="en-US" altLang="en-US" sz="2500" b="1" dirty="0">
                <a:solidFill>
                  <a:srgbClr val="0070C0"/>
                </a:solidFill>
              </a:rPr>
              <a:t>commands</a:t>
            </a:r>
          </a:p>
        </p:txBody>
      </p:sp>
      <p:sp>
        <p:nvSpPr>
          <p:cNvPr id="19" name="Rectangle 5">
            <a:extLst>
              <a:ext uri="{FF2B5EF4-FFF2-40B4-BE49-F238E27FC236}">
                <a16:creationId xmlns:a16="http://schemas.microsoft.com/office/drawing/2014/main" id="{D8055B0D-3A90-5145-9FF6-5B0EB1E7E410}"/>
              </a:ext>
            </a:extLst>
          </p:cNvPr>
          <p:cNvSpPr>
            <a:spLocks noChangeArrowheads="1"/>
          </p:cNvSpPr>
          <p:nvPr/>
        </p:nvSpPr>
        <p:spPr bwMode="auto">
          <a:xfrm>
            <a:off x="8284317" y="2235460"/>
            <a:ext cx="25143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lvl1pPr marL="342900" indent="-342900">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260475" indent="-346075">
              <a:spcBef>
                <a:spcPct val="20000"/>
              </a:spcBef>
              <a:buChar char="•"/>
              <a:defRPr sz="2400">
                <a:solidFill>
                  <a:schemeClr val="tx1"/>
                </a:solidFill>
                <a:latin typeface="Comic Sans MS" panose="030F0702030302020204" pitchFamily="66" charset="0"/>
              </a:defRPr>
            </a:lvl3pPr>
            <a:lvl4pPr marL="1439863"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0" lvl="2" indent="0" eaLnBrk="1" hangingPunct="1">
              <a:spcBef>
                <a:spcPct val="0"/>
              </a:spcBef>
              <a:buNone/>
            </a:pPr>
            <a:r>
              <a:rPr kumimoji="1" lang="en-US" altLang="en-US" sz="2500" b="1" dirty="0">
                <a:solidFill>
                  <a:srgbClr val="0070C0"/>
                </a:solidFill>
              </a:rPr>
              <a:t>exclamations</a:t>
            </a:r>
          </a:p>
        </p:txBody>
      </p:sp>
    </p:spTree>
    <p:extLst>
      <p:ext uri="{BB962C8B-B14F-4D97-AF65-F5344CB8AC3E}">
        <p14:creationId xmlns:p14="http://schemas.microsoft.com/office/powerpoint/2010/main" val="3598268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drawing of a dog&#10;&#10;Description automatically generated with low confidence">
            <a:extLst>
              <a:ext uri="{FF2B5EF4-FFF2-40B4-BE49-F238E27FC236}">
                <a16:creationId xmlns:a16="http://schemas.microsoft.com/office/drawing/2014/main" id="{780B4CE1-49F5-1F46-9417-5B17939EAB66}"/>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263780" y="2165104"/>
            <a:ext cx="1604520" cy="1303234"/>
          </a:xfrm>
          <a:prstGeom prst="rect">
            <a:avLst/>
          </a:prstGeom>
          <a:effectLst/>
        </p:spPr>
      </p:pic>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statements</a:t>
            </a:r>
            <a:endParaRPr lang="en-GB" sz="2500" b="1" dirty="0">
              <a:solidFill>
                <a:srgbClr val="0070C0"/>
              </a:solidFill>
              <a:latin typeface="Comic Sans MS" panose="030F0902030302020204" pitchFamily="66" charset="0"/>
            </a:endParaRPr>
          </a:p>
        </p:txBody>
      </p:sp>
      <p:sp>
        <p:nvSpPr>
          <p:cNvPr id="9" name="Text Box 4">
            <a:extLst>
              <a:ext uri="{FF2B5EF4-FFF2-40B4-BE49-F238E27FC236}">
                <a16:creationId xmlns:a16="http://schemas.microsoft.com/office/drawing/2014/main" id="{26F8E59B-9C1D-6F40-9E51-A1518817222F}"/>
              </a:ext>
            </a:extLst>
          </p:cNvPr>
          <p:cNvSpPr txBox="1">
            <a:spLocks noChangeArrowheads="1"/>
          </p:cNvSpPr>
          <p:nvPr/>
        </p:nvSpPr>
        <p:spPr bwMode="auto">
          <a:xfrm>
            <a:off x="3090182" y="4012220"/>
            <a:ext cx="55403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Michael is flying around the moon.</a:t>
            </a:r>
          </a:p>
        </p:txBody>
      </p:sp>
      <p:sp>
        <p:nvSpPr>
          <p:cNvPr id="10" name="Text Box 5">
            <a:extLst>
              <a:ext uri="{FF2B5EF4-FFF2-40B4-BE49-F238E27FC236}">
                <a16:creationId xmlns:a16="http://schemas.microsoft.com/office/drawing/2014/main" id="{F4B694F9-CAB7-8346-9B8A-7C753AB0CA54}"/>
              </a:ext>
            </a:extLst>
          </p:cNvPr>
          <p:cNvSpPr txBox="1">
            <a:spLocks noChangeArrowheads="1"/>
          </p:cNvSpPr>
          <p:nvPr/>
        </p:nvSpPr>
        <p:spPr bwMode="auto">
          <a:xfrm>
            <a:off x="3090182" y="5278132"/>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The aliens were growing tomatoes.</a:t>
            </a:r>
          </a:p>
        </p:txBody>
      </p:sp>
      <p:sp>
        <p:nvSpPr>
          <p:cNvPr id="11" name="Rectangle 6">
            <a:extLst>
              <a:ext uri="{FF2B5EF4-FFF2-40B4-BE49-F238E27FC236}">
                <a16:creationId xmlns:a16="http://schemas.microsoft.com/office/drawing/2014/main" id="{EECDFABC-14D1-E74F-8542-E43F53AA3BA0}"/>
              </a:ext>
            </a:extLst>
          </p:cNvPr>
          <p:cNvSpPr>
            <a:spLocks noChangeArrowheads="1"/>
          </p:cNvSpPr>
          <p:nvPr/>
        </p:nvSpPr>
        <p:spPr bwMode="auto">
          <a:xfrm>
            <a:off x="902978" y="1312142"/>
            <a:ext cx="939605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A </a:t>
            </a:r>
            <a:r>
              <a:rPr lang="en-GB" altLang="en-US" sz="2000" b="1" dirty="0">
                <a:solidFill>
                  <a:srgbClr val="414042"/>
                </a:solidFill>
                <a:cs typeface="Arial" panose="020B0604020202020204" pitchFamily="34" charset="0"/>
              </a:rPr>
              <a:t>statement</a:t>
            </a:r>
            <a:r>
              <a:rPr lang="en-GB" altLang="en-US" sz="2000" dirty="0">
                <a:solidFill>
                  <a:srgbClr val="414042"/>
                </a:solidFill>
                <a:cs typeface="Arial" panose="020B0604020202020204" pitchFamily="34" charset="0"/>
              </a:rPr>
              <a:t> states something and ends with a full stop which is always written immediately after the last word and on the same line.</a:t>
            </a:r>
          </a:p>
        </p:txBody>
      </p:sp>
      <p:sp>
        <p:nvSpPr>
          <p:cNvPr id="12" name="Text Box 10">
            <a:extLst>
              <a:ext uri="{FF2B5EF4-FFF2-40B4-BE49-F238E27FC236}">
                <a16:creationId xmlns:a16="http://schemas.microsoft.com/office/drawing/2014/main" id="{E220ED89-2608-9944-B843-D65AC5988C6A}"/>
              </a:ext>
            </a:extLst>
          </p:cNvPr>
          <p:cNvSpPr txBox="1">
            <a:spLocks noChangeArrowheads="1"/>
          </p:cNvSpPr>
          <p:nvPr/>
        </p:nvSpPr>
        <p:spPr bwMode="auto">
          <a:xfrm>
            <a:off x="3090182" y="2746309"/>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Jasper is eating all the moon-cheese.</a:t>
            </a:r>
          </a:p>
        </p:txBody>
      </p:sp>
      <p:pic>
        <p:nvPicPr>
          <p:cNvPr id="20" name="Picture 17">
            <a:extLst>
              <a:ext uri="{FF2B5EF4-FFF2-40B4-BE49-F238E27FC236}">
                <a16:creationId xmlns:a16="http://schemas.microsoft.com/office/drawing/2014/main" id="{F52864E4-90FA-0D43-AE38-73FA60A5129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827" y="3636730"/>
            <a:ext cx="1478121" cy="11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9" descr="Jasper Space Dog – The Federation of Children's Book Groups">
            <a:extLst>
              <a:ext uri="{FF2B5EF4-FFF2-40B4-BE49-F238E27FC236}">
                <a16:creationId xmlns:a16="http://schemas.microsoft.com/office/drawing/2014/main" id="{57EA0DBC-DDC2-BD45-A043-B792A4F9E2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0810" y="5064609"/>
            <a:ext cx="1604519" cy="96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22">
            <a:extLst>
              <a:ext uri="{FF2B5EF4-FFF2-40B4-BE49-F238E27FC236}">
                <a16:creationId xmlns:a16="http://schemas.microsoft.com/office/drawing/2014/main" id="{266CD501-DF36-7E45-AD62-75971E502010}"/>
              </a:ext>
            </a:extLst>
          </p:cNvPr>
          <p:cNvSpPr txBox="1">
            <a:spLocks noChangeArrowheads="1"/>
          </p:cNvSpPr>
          <p:nvPr/>
        </p:nvSpPr>
        <p:spPr bwMode="auto">
          <a:xfrm>
            <a:off x="8453788" y="3409440"/>
            <a:ext cx="2457385" cy="1588822"/>
          </a:xfrm>
          <a:prstGeom prst="rect">
            <a:avLst/>
          </a:prstGeom>
          <a:solidFill>
            <a:srgbClr val="0070C0"/>
          </a:solidFill>
          <a:ln w="9525">
            <a:noFill/>
            <a:miter lim="800000"/>
            <a:headEnd/>
            <a:tailEnd/>
          </a:ln>
          <a:effectLst/>
        </p:spPr>
        <p:txBody>
          <a:bodyPr wrap="square" anchor="ctr" anchorCtr="1">
            <a:no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chemeClr val="bg1"/>
                </a:solidFill>
              </a:rPr>
              <a:t>Now your turn</a:t>
            </a:r>
          </a:p>
          <a:p>
            <a:pPr algn="ctr" eaLnBrk="1" hangingPunct="1">
              <a:spcBef>
                <a:spcPct val="50000"/>
              </a:spcBef>
            </a:pPr>
            <a:r>
              <a:rPr lang="en-GB" altLang="en-US" sz="1800" dirty="0">
                <a:solidFill>
                  <a:schemeClr val="bg1"/>
                </a:solidFill>
              </a:rPr>
              <a:t>Say and write a statement about each picture.</a:t>
            </a:r>
          </a:p>
        </p:txBody>
      </p:sp>
    </p:spTree>
    <p:extLst>
      <p:ext uri="{BB962C8B-B14F-4D97-AF65-F5344CB8AC3E}">
        <p14:creationId xmlns:p14="http://schemas.microsoft.com/office/powerpoint/2010/main" val="3076793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questions</a:t>
            </a:r>
            <a:endParaRPr lang="en-GB" sz="2500" b="1" dirty="0">
              <a:solidFill>
                <a:srgbClr val="0070C0"/>
              </a:solidFill>
              <a:latin typeface="Comic Sans MS" panose="030F0902030302020204" pitchFamily="66" charset="0"/>
            </a:endParaRPr>
          </a:p>
        </p:txBody>
      </p:sp>
      <p:sp>
        <p:nvSpPr>
          <p:cNvPr id="9" name="Text Box 4">
            <a:extLst>
              <a:ext uri="{FF2B5EF4-FFF2-40B4-BE49-F238E27FC236}">
                <a16:creationId xmlns:a16="http://schemas.microsoft.com/office/drawing/2014/main" id="{26F8E59B-9C1D-6F40-9E51-A1518817222F}"/>
              </a:ext>
            </a:extLst>
          </p:cNvPr>
          <p:cNvSpPr txBox="1">
            <a:spLocks noChangeArrowheads="1"/>
          </p:cNvSpPr>
          <p:nvPr/>
        </p:nvSpPr>
        <p:spPr bwMode="auto">
          <a:xfrm>
            <a:off x="3090182" y="4012220"/>
            <a:ext cx="55403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Did Michael really want to walk on the moon?</a:t>
            </a:r>
          </a:p>
        </p:txBody>
      </p:sp>
      <p:sp>
        <p:nvSpPr>
          <p:cNvPr id="10" name="Text Box 5">
            <a:extLst>
              <a:ext uri="{FF2B5EF4-FFF2-40B4-BE49-F238E27FC236}">
                <a16:creationId xmlns:a16="http://schemas.microsoft.com/office/drawing/2014/main" id="{F4B694F9-CAB7-8346-9B8A-7C753AB0CA54}"/>
              </a:ext>
            </a:extLst>
          </p:cNvPr>
          <p:cNvSpPr txBox="1">
            <a:spLocks noChangeArrowheads="1"/>
          </p:cNvSpPr>
          <p:nvPr/>
        </p:nvSpPr>
        <p:spPr bwMode="auto">
          <a:xfrm>
            <a:off x="3090182" y="5278132"/>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Where did the aliens grow tomatoes?</a:t>
            </a:r>
          </a:p>
        </p:txBody>
      </p:sp>
      <p:sp>
        <p:nvSpPr>
          <p:cNvPr id="11" name="Rectangle 6">
            <a:extLst>
              <a:ext uri="{FF2B5EF4-FFF2-40B4-BE49-F238E27FC236}">
                <a16:creationId xmlns:a16="http://schemas.microsoft.com/office/drawing/2014/main" id="{EECDFABC-14D1-E74F-8542-E43F53AA3BA0}"/>
              </a:ext>
            </a:extLst>
          </p:cNvPr>
          <p:cNvSpPr>
            <a:spLocks noChangeArrowheads="1"/>
          </p:cNvSpPr>
          <p:nvPr/>
        </p:nvSpPr>
        <p:spPr bwMode="auto">
          <a:xfrm>
            <a:off x="902978" y="1312141"/>
            <a:ext cx="10695464" cy="720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A </a:t>
            </a:r>
            <a:r>
              <a:rPr lang="en-GB" altLang="en-US" sz="2000" b="1" dirty="0">
                <a:solidFill>
                  <a:srgbClr val="414042"/>
                </a:solidFill>
                <a:cs typeface="Arial" panose="020B0604020202020204" pitchFamily="34" charset="0"/>
              </a:rPr>
              <a:t>question</a:t>
            </a:r>
            <a:r>
              <a:rPr lang="en-GB" altLang="en-US" sz="2000" dirty="0">
                <a:solidFill>
                  <a:srgbClr val="414042"/>
                </a:solidFill>
                <a:cs typeface="Arial" panose="020B0604020202020204" pitchFamily="34" charset="0"/>
              </a:rPr>
              <a:t> asks something and must end with a question mark which is always written immediately after the last word and on the same line:</a:t>
            </a:r>
          </a:p>
        </p:txBody>
      </p:sp>
      <p:sp>
        <p:nvSpPr>
          <p:cNvPr id="12" name="Text Box 10">
            <a:extLst>
              <a:ext uri="{FF2B5EF4-FFF2-40B4-BE49-F238E27FC236}">
                <a16:creationId xmlns:a16="http://schemas.microsoft.com/office/drawing/2014/main" id="{E220ED89-2608-9944-B843-D65AC5988C6A}"/>
              </a:ext>
            </a:extLst>
          </p:cNvPr>
          <p:cNvSpPr txBox="1">
            <a:spLocks noChangeArrowheads="1"/>
          </p:cNvSpPr>
          <p:nvPr/>
        </p:nvSpPr>
        <p:spPr bwMode="auto">
          <a:xfrm>
            <a:off x="3090182" y="2746309"/>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Why did Jasper eat all the cheese?</a:t>
            </a:r>
          </a:p>
        </p:txBody>
      </p:sp>
      <p:sp>
        <p:nvSpPr>
          <p:cNvPr id="13" name="Text Box 22">
            <a:extLst>
              <a:ext uri="{FF2B5EF4-FFF2-40B4-BE49-F238E27FC236}">
                <a16:creationId xmlns:a16="http://schemas.microsoft.com/office/drawing/2014/main" id="{879A19D1-94AF-8B4A-83DB-197456813C29}"/>
              </a:ext>
            </a:extLst>
          </p:cNvPr>
          <p:cNvSpPr txBox="1">
            <a:spLocks noChangeArrowheads="1"/>
          </p:cNvSpPr>
          <p:nvPr/>
        </p:nvSpPr>
        <p:spPr bwMode="auto">
          <a:xfrm>
            <a:off x="7849787" y="5152457"/>
            <a:ext cx="3131403" cy="1051570"/>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ts val="1000"/>
              </a:spcBef>
            </a:pPr>
            <a:r>
              <a:rPr lang="en-GB" altLang="en-US" sz="1800" dirty="0">
                <a:solidFill>
                  <a:schemeClr val="bg1"/>
                </a:solidFill>
              </a:rPr>
              <a:t>Now your turn</a:t>
            </a:r>
          </a:p>
          <a:p>
            <a:pPr algn="ctr" eaLnBrk="1" hangingPunct="1">
              <a:spcBef>
                <a:spcPts val="1000"/>
              </a:spcBef>
            </a:pPr>
            <a:r>
              <a:rPr lang="en-GB" altLang="en-US" sz="1800" dirty="0">
                <a:solidFill>
                  <a:schemeClr val="bg1"/>
                </a:solidFill>
              </a:rPr>
              <a:t>Say and write a statement about each picture.</a:t>
            </a:r>
          </a:p>
        </p:txBody>
      </p:sp>
      <p:sp>
        <p:nvSpPr>
          <p:cNvPr id="14" name="AutoShape 5">
            <a:extLst>
              <a:ext uri="{FF2B5EF4-FFF2-40B4-BE49-F238E27FC236}">
                <a16:creationId xmlns:a16="http://schemas.microsoft.com/office/drawing/2014/main" id="{4B16AAB6-8772-404A-B21C-D3176EC0505F}"/>
              </a:ext>
            </a:extLst>
          </p:cNvPr>
          <p:cNvSpPr>
            <a:spLocks noChangeArrowheads="1"/>
          </p:cNvSpPr>
          <p:nvPr/>
        </p:nvSpPr>
        <p:spPr bwMode="auto">
          <a:xfrm>
            <a:off x="8565524" y="1768992"/>
            <a:ext cx="1491224" cy="409729"/>
          </a:xfrm>
          <a:prstGeom prst="wedgeEllipseCallout">
            <a:avLst>
              <a:gd name="adj1" fmla="val -25472"/>
              <a:gd name="adj2" fmla="val 108333"/>
            </a:avLst>
          </a:prstGeom>
          <a:solidFill>
            <a:srgbClr val="FF4F79"/>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chemeClr val="bg1"/>
                </a:solidFill>
                <a:cs typeface="Arial" panose="020B0604020202020204" pitchFamily="34" charset="0"/>
              </a:rPr>
              <a:t>When …?</a:t>
            </a:r>
          </a:p>
        </p:txBody>
      </p:sp>
      <p:sp>
        <p:nvSpPr>
          <p:cNvPr id="16" name="AutoShape 6">
            <a:extLst>
              <a:ext uri="{FF2B5EF4-FFF2-40B4-BE49-F238E27FC236}">
                <a16:creationId xmlns:a16="http://schemas.microsoft.com/office/drawing/2014/main" id="{62E85288-595D-534E-BAF6-91F9ADC5F326}"/>
              </a:ext>
            </a:extLst>
          </p:cNvPr>
          <p:cNvSpPr>
            <a:spLocks noChangeArrowheads="1"/>
          </p:cNvSpPr>
          <p:nvPr/>
        </p:nvSpPr>
        <p:spPr bwMode="auto">
          <a:xfrm>
            <a:off x="9526728" y="2036227"/>
            <a:ext cx="1384445" cy="438722"/>
          </a:xfrm>
          <a:prstGeom prst="wedgeEllipseCallout">
            <a:avLst>
              <a:gd name="adj1" fmla="val -25204"/>
              <a:gd name="adj2" fmla="val 158042"/>
            </a:avLst>
          </a:prstGeom>
          <a:solidFill>
            <a:srgbClr val="FF000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rgbClr val="FFFFFF"/>
                </a:solidFill>
                <a:cs typeface="Arial" panose="020B0604020202020204" pitchFamily="34" charset="0"/>
              </a:rPr>
              <a:t>What …?</a:t>
            </a:r>
          </a:p>
        </p:txBody>
      </p:sp>
      <p:sp>
        <p:nvSpPr>
          <p:cNvPr id="17" name="AutoShape 7">
            <a:extLst>
              <a:ext uri="{FF2B5EF4-FFF2-40B4-BE49-F238E27FC236}">
                <a16:creationId xmlns:a16="http://schemas.microsoft.com/office/drawing/2014/main" id="{40069CEF-8824-D348-AA44-04C12C8A6DCF}"/>
              </a:ext>
            </a:extLst>
          </p:cNvPr>
          <p:cNvSpPr>
            <a:spLocks noChangeArrowheads="1"/>
          </p:cNvSpPr>
          <p:nvPr/>
        </p:nvSpPr>
        <p:spPr bwMode="auto">
          <a:xfrm>
            <a:off x="8493303" y="2297343"/>
            <a:ext cx="1282576" cy="438721"/>
          </a:xfrm>
          <a:prstGeom prst="wedgeEllipseCallout">
            <a:avLst>
              <a:gd name="adj1" fmla="val 85310"/>
              <a:gd name="adj2" fmla="val 110856"/>
            </a:avLst>
          </a:prstGeom>
          <a:solidFill>
            <a:srgbClr val="00B05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chemeClr val="bg1"/>
                </a:solidFill>
                <a:cs typeface="Arial" panose="020B0604020202020204" pitchFamily="34" charset="0"/>
              </a:rPr>
              <a:t>Who …?</a:t>
            </a:r>
          </a:p>
        </p:txBody>
      </p:sp>
      <p:sp>
        <p:nvSpPr>
          <p:cNvPr id="18" name="AutoShape 8">
            <a:extLst>
              <a:ext uri="{FF2B5EF4-FFF2-40B4-BE49-F238E27FC236}">
                <a16:creationId xmlns:a16="http://schemas.microsoft.com/office/drawing/2014/main" id="{AFA8B931-251F-1E4D-8A31-FC57544DAD6C}"/>
              </a:ext>
            </a:extLst>
          </p:cNvPr>
          <p:cNvSpPr>
            <a:spLocks noChangeArrowheads="1"/>
          </p:cNvSpPr>
          <p:nvPr/>
        </p:nvSpPr>
        <p:spPr bwMode="auto">
          <a:xfrm>
            <a:off x="9228484" y="3267113"/>
            <a:ext cx="1682689" cy="507534"/>
          </a:xfrm>
          <a:prstGeom prst="wedgeEllipseCallout">
            <a:avLst>
              <a:gd name="adj1" fmla="val 57514"/>
              <a:gd name="adj2" fmla="val -30963"/>
            </a:avLst>
          </a:prstGeom>
          <a:solidFill>
            <a:srgbClr val="AB1842"/>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chemeClr val="bg1"/>
                </a:solidFill>
                <a:cs typeface="Arial" panose="020B0604020202020204" pitchFamily="34" charset="0"/>
              </a:rPr>
              <a:t>Where … ?</a:t>
            </a:r>
          </a:p>
        </p:txBody>
      </p:sp>
      <p:sp>
        <p:nvSpPr>
          <p:cNvPr id="19" name="AutoShape 9">
            <a:extLst>
              <a:ext uri="{FF2B5EF4-FFF2-40B4-BE49-F238E27FC236}">
                <a16:creationId xmlns:a16="http://schemas.microsoft.com/office/drawing/2014/main" id="{4597B3B1-364B-2B40-9DB3-2BDCEFC98026}"/>
              </a:ext>
            </a:extLst>
          </p:cNvPr>
          <p:cNvSpPr>
            <a:spLocks noChangeArrowheads="1"/>
          </p:cNvSpPr>
          <p:nvPr/>
        </p:nvSpPr>
        <p:spPr bwMode="auto">
          <a:xfrm>
            <a:off x="9688268" y="2776896"/>
            <a:ext cx="1298531" cy="438722"/>
          </a:xfrm>
          <a:prstGeom prst="wedgeEllipseCallout">
            <a:avLst>
              <a:gd name="adj1" fmla="val -75616"/>
              <a:gd name="adj2" fmla="val -27481"/>
            </a:avLst>
          </a:prstGeom>
          <a:solidFill>
            <a:srgbClr val="FFFF0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cs typeface="Arial" panose="020B0604020202020204" pitchFamily="34" charset="0"/>
              </a:rPr>
              <a:t>How …?</a:t>
            </a:r>
          </a:p>
        </p:txBody>
      </p:sp>
      <p:sp>
        <p:nvSpPr>
          <p:cNvPr id="22" name="AutoShape 10">
            <a:extLst>
              <a:ext uri="{FF2B5EF4-FFF2-40B4-BE49-F238E27FC236}">
                <a16:creationId xmlns:a16="http://schemas.microsoft.com/office/drawing/2014/main" id="{3C365D66-C5E9-EF4F-BAAC-187388EB4CA3}"/>
              </a:ext>
            </a:extLst>
          </p:cNvPr>
          <p:cNvSpPr>
            <a:spLocks noChangeArrowheads="1"/>
          </p:cNvSpPr>
          <p:nvPr/>
        </p:nvSpPr>
        <p:spPr bwMode="auto">
          <a:xfrm>
            <a:off x="8520305" y="2967775"/>
            <a:ext cx="1358671" cy="438721"/>
          </a:xfrm>
          <a:prstGeom prst="wedgeEllipseCallout">
            <a:avLst>
              <a:gd name="adj1" fmla="val -25157"/>
              <a:gd name="adj2" fmla="val -95042"/>
            </a:avLst>
          </a:prstGeom>
          <a:solidFill>
            <a:srgbClr val="7030A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rgbClr val="FFFFFF"/>
                </a:solidFill>
                <a:cs typeface="Arial" panose="020B0604020202020204" pitchFamily="34" charset="0"/>
              </a:rPr>
              <a:t>Why …?</a:t>
            </a:r>
          </a:p>
        </p:txBody>
      </p:sp>
      <p:sp>
        <p:nvSpPr>
          <p:cNvPr id="24" name="AutoShape 25">
            <a:extLst>
              <a:ext uri="{FF2B5EF4-FFF2-40B4-BE49-F238E27FC236}">
                <a16:creationId xmlns:a16="http://schemas.microsoft.com/office/drawing/2014/main" id="{C1958453-38BA-D84E-A769-39CBF61CB06B}"/>
              </a:ext>
            </a:extLst>
          </p:cNvPr>
          <p:cNvSpPr>
            <a:spLocks noChangeArrowheads="1"/>
          </p:cNvSpPr>
          <p:nvPr/>
        </p:nvSpPr>
        <p:spPr bwMode="auto">
          <a:xfrm>
            <a:off x="8748591" y="3719364"/>
            <a:ext cx="1370945" cy="438722"/>
          </a:xfrm>
          <a:prstGeom prst="wedgeEllipseCallout">
            <a:avLst>
              <a:gd name="adj1" fmla="val 73167"/>
              <a:gd name="adj2" fmla="val -30963"/>
            </a:avLst>
          </a:prstGeom>
          <a:solidFill>
            <a:srgbClr val="EC7206"/>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cs typeface="Arial" panose="020B0604020202020204" pitchFamily="34" charset="0"/>
              </a:rPr>
              <a:t>Did …?</a:t>
            </a:r>
          </a:p>
        </p:txBody>
      </p:sp>
      <p:sp>
        <p:nvSpPr>
          <p:cNvPr id="25" name="AutoShape 26">
            <a:extLst>
              <a:ext uri="{FF2B5EF4-FFF2-40B4-BE49-F238E27FC236}">
                <a16:creationId xmlns:a16="http://schemas.microsoft.com/office/drawing/2014/main" id="{BD70F500-97F4-C24F-BDF8-30E663644B06}"/>
              </a:ext>
            </a:extLst>
          </p:cNvPr>
          <p:cNvSpPr>
            <a:spLocks noChangeArrowheads="1"/>
          </p:cNvSpPr>
          <p:nvPr/>
        </p:nvSpPr>
        <p:spPr bwMode="auto">
          <a:xfrm>
            <a:off x="9330352" y="4087515"/>
            <a:ext cx="1429857" cy="438721"/>
          </a:xfrm>
          <a:prstGeom prst="wedgeEllipseCallout">
            <a:avLst>
              <a:gd name="adj1" fmla="val 64333"/>
              <a:gd name="adj2" fmla="val -85389"/>
            </a:avLst>
          </a:prstGeom>
          <a:solidFill>
            <a:srgbClr val="0070C0"/>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rgbClr val="FFFFFF"/>
                </a:solidFill>
                <a:cs typeface="Arial" panose="020B0604020202020204" pitchFamily="34" charset="0"/>
              </a:rPr>
              <a:t>Can …?</a:t>
            </a:r>
          </a:p>
        </p:txBody>
      </p:sp>
      <p:sp>
        <p:nvSpPr>
          <p:cNvPr id="26" name="AutoShape 27">
            <a:extLst>
              <a:ext uri="{FF2B5EF4-FFF2-40B4-BE49-F238E27FC236}">
                <a16:creationId xmlns:a16="http://schemas.microsoft.com/office/drawing/2014/main" id="{35F35682-FC8C-1A48-97B4-1B1207CAAD09}"/>
              </a:ext>
            </a:extLst>
          </p:cNvPr>
          <p:cNvSpPr>
            <a:spLocks noChangeArrowheads="1"/>
          </p:cNvSpPr>
          <p:nvPr/>
        </p:nvSpPr>
        <p:spPr bwMode="auto">
          <a:xfrm>
            <a:off x="9451860" y="4513298"/>
            <a:ext cx="1459313" cy="438721"/>
          </a:xfrm>
          <a:prstGeom prst="wedgeEllipseCallout">
            <a:avLst>
              <a:gd name="adj1" fmla="val 54208"/>
              <a:gd name="adj2" fmla="val -30963"/>
            </a:avLst>
          </a:prstGeom>
          <a:solidFill>
            <a:srgbClr val="CC0099"/>
          </a:solidFill>
          <a:ln w="9525">
            <a:noFill/>
            <a:miter lim="800000"/>
            <a:headEnd/>
            <a:tailEnd/>
          </a:ln>
          <a:effec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500" dirty="0">
                <a:solidFill>
                  <a:schemeClr val="bg1"/>
                </a:solidFill>
                <a:cs typeface="Arial" panose="020B0604020202020204" pitchFamily="34" charset="0"/>
              </a:rPr>
              <a:t>Will …?</a:t>
            </a:r>
          </a:p>
        </p:txBody>
      </p:sp>
      <p:pic>
        <p:nvPicPr>
          <p:cNvPr id="27" name="Picture 26" descr="A drawing of a dog&#10;&#10;Description automatically generated with low confidence">
            <a:extLst>
              <a:ext uri="{FF2B5EF4-FFF2-40B4-BE49-F238E27FC236}">
                <a16:creationId xmlns:a16="http://schemas.microsoft.com/office/drawing/2014/main" id="{F6A9CAF7-F3B5-3A41-B63D-FBB68BD06113}"/>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263780" y="2165104"/>
            <a:ext cx="1604520" cy="1303234"/>
          </a:xfrm>
          <a:prstGeom prst="rect">
            <a:avLst/>
          </a:prstGeom>
          <a:effectLst/>
        </p:spPr>
      </p:pic>
      <p:pic>
        <p:nvPicPr>
          <p:cNvPr id="28" name="Picture 17">
            <a:extLst>
              <a:ext uri="{FF2B5EF4-FFF2-40B4-BE49-F238E27FC236}">
                <a16:creationId xmlns:a16="http://schemas.microsoft.com/office/drawing/2014/main" id="{8699FB2D-3664-1F42-8332-4D2FABED73C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827" y="3636730"/>
            <a:ext cx="1478121" cy="11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9" descr="Jasper Space Dog – The Federation of Children's Book Groups">
            <a:extLst>
              <a:ext uri="{FF2B5EF4-FFF2-40B4-BE49-F238E27FC236}">
                <a16:creationId xmlns:a16="http://schemas.microsoft.com/office/drawing/2014/main" id="{845EF4E4-5A33-5F49-A55B-F28C7F58F1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0810" y="5064609"/>
            <a:ext cx="1604519" cy="96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5293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what makes a question a question?</a:t>
            </a:r>
            <a:endParaRPr lang="en-GB" sz="2500" b="1" dirty="0">
              <a:solidFill>
                <a:srgbClr val="0070C0"/>
              </a:solidFill>
              <a:latin typeface="Comic Sans MS" panose="030F0902030302020204" pitchFamily="66" charset="0"/>
            </a:endParaRPr>
          </a:p>
        </p:txBody>
      </p:sp>
      <p:sp>
        <p:nvSpPr>
          <p:cNvPr id="11" name="Rectangle 6">
            <a:extLst>
              <a:ext uri="{FF2B5EF4-FFF2-40B4-BE49-F238E27FC236}">
                <a16:creationId xmlns:a16="http://schemas.microsoft.com/office/drawing/2014/main" id="{EECDFABC-14D1-E74F-8542-E43F53AA3BA0}"/>
              </a:ext>
            </a:extLst>
          </p:cNvPr>
          <p:cNvSpPr>
            <a:spLocks noChangeArrowheads="1"/>
          </p:cNvSpPr>
          <p:nvPr/>
        </p:nvSpPr>
        <p:spPr bwMode="auto">
          <a:xfrm>
            <a:off x="902978" y="1312141"/>
            <a:ext cx="10695464" cy="720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A </a:t>
            </a:r>
            <a:r>
              <a:rPr lang="en-GB" altLang="en-US" sz="2000" b="1" dirty="0">
                <a:solidFill>
                  <a:srgbClr val="414042"/>
                </a:solidFill>
                <a:cs typeface="Arial" panose="020B0604020202020204" pitchFamily="34" charset="0"/>
              </a:rPr>
              <a:t>question</a:t>
            </a:r>
            <a:r>
              <a:rPr lang="en-GB" altLang="en-US" sz="2000" dirty="0">
                <a:solidFill>
                  <a:srgbClr val="414042"/>
                </a:solidFill>
                <a:cs typeface="Arial" panose="020B0604020202020204" pitchFamily="34" charset="0"/>
              </a:rPr>
              <a:t> asks something and must end with a question mark which is always written immediately after the last word and on the same line:</a:t>
            </a:r>
          </a:p>
        </p:txBody>
      </p:sp>
      <p:sp>
        <p:nvSpPr>
          <p:cNvPr id="39" name="Text Box 18">
            <a:extLst>
              <a:ext uri="{FF2B5EF4-FFF2-40B4-BE49-F238E27FC236}">
                <a16:creationId xmlns:a16="http://schemas.microsoft.com/office/drawing/2014/main" id="{E6C5175A-46FF-8E40-B1DE-349202A6AFFA}"/>
              </a:ext>
            </a:extLst>
          </p:cNvPr>
          <p:cNvSpPr txBox="1">
            <a:spLocks noChangeArrowheads="1"/>
          </p:cNvSpPr>
          <p:nvPr/>
        </p:nvSpPr>
        <p:spPr bwMode="auto">
          <a:xfrm>
            <a:off x="3090182" y="2408652"/>
            <a:ext cx="717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how did Jasper think of the name for the cheese</a:t>
            </a:r>
          </a:p>
        </p:txBody>
      </p:sp>
      <p:sp>
        <p:nvSpPr>
          <p:cNvPr id="40" name="Text Box 19">
            <a:extLst>
              <a:ext uri="{FF2B5EF4-FFF2-40B4-BE49-F238E27FC236}">
                <a16:creationId xmlns:a16="http://schemas.microsoft.com/office/drawing/2014/main" id="{9086C585-3FCF-1E4F-B9B2-AA7181EA813E}"/>
              </a:ext>
            </a:extLst>
          </p:cNvPr>
          <p:cNvSpPr txBox="1">
            <a:spLocks noChangeArrowheads="1"/>
          </p:cNvSpPr>
          <p:nvPr/>
        </p:nvSpPr>
        <p:spPr bwMode="auto">
          <a:xfrm>
            <a:off x="3090182" y="2777408"/>
            <a:ext cx="528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did Charlie taste any of the cheese</a:t>
            </a:r>
          </a:p>
        </p:txBody>
      </p:sp>
      <p:sp>
        <p:nvSpPr>
          <p:cNvPr id="41" name="Text Box 32">
            <a:extLst>
              <a:ext uri="{FF2B5EF4-FFF2-40B4-BE49-F238E27FC236}">
                <a16:creationId xmlns:a16="http://schemas.microsoft.com/office/drawing/2014/main" id="{9297EA34-12BE-8243-BD38-40AA90DB8F09}"/>
              </a:ext>
            </a:extLst>
          </p:cNvPr>
          <p:cNvSpPr txBox="1">
            <a:spLocks noChangeArrowheads="1"/>
          </p:cNvSpPr>
          <p:nvPr/>
        </p:nvSpPr>
        <p:spPr bwMode="auto">
          <a:xfrm>
            <a:off x="3090182" y="3146165"/>
            <a:ext cx="47778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when did Jasper eat the cheese</a:t>
            </a:r>
          </a:p>
        </p:txBody>
      </p:sp>
      <p:sp>
        <p:nvSpPr>
          <p:cNvPr id="48" name="Text Box 18">
            <a:extLst>
              <a:ext uri="{FF2B5EF4-FFF2-40B4-BE49-F238E27FC236}">
                <a16:creationId xmlns:a16="http://schemas.microsoft.com/office/drawing/2014/main" id="{C2463CDD-8D6F-F647-BD06-54F636400892}"/>
              </a:ext>
            </a:extLst>
          </p:cNvPr>
          <p:cNvSpPr txBox="1">
            <a:spLocks noChangeArrowheads="1"/>
          </p:cNvSpPr>
          <p:nvPr/>
        </p:nvSpPr>
        <p:spPr bwMode="auto">
          <a:xfrm>
            <a:off x="3090182" y="3705916"/>
            <a:ext cx="717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why did Michael stay in the command module</a:t>
            </a:r>
          </a:p>
        </p:txBody>
      </p:sp>
      <p:sp>
        <p:nvSpPr>
          <p:cNvPr id="50" name="Text Box 19">
            <a:extLst>
              <a:ext uri="{FF2B5EF4-FFF2-40B4-BE49-F238E27FC236}">
                <a16:creationId xmlns:a16="http://schemas.microsoft.com/office/drawing/2014/main" id="{75880FF4-CDA1-6846-BB0C-AD7E03980CF6}"/>
              </a:ext>
            </a:extLst>
          </p:cNvPr>
          <p:cNvSpPr txBox="1">
            <a:spLocks noChangeArrowheads="1"/>
          </p:cNvSpPr>
          <p:nvPr/>
        </p:nvSpPr>
        <p:spPr bwMode="auto">
          <a:xfrm>
            <a:off x="3090182" y="4074672"/>
            <a:ext cx="5283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how long was he orbiting the moon</a:t>
            </a:r>
          </a:p>
        </p:txBody>
      </p:sp>
      <p:sp>
        <p:nvSpPr>
          <p:cNvPr id="51" name="Text Box 32">
            <a:extLst>
              <a:ext uri="{FF2B5EF4-FFF2-40B4-BE49-F238E27FC236}">
                <a16:creationId xmlns:a16="http://schemas.microsoft.com/office/drawing/2014/main" id="{3523B950-C3AE-6C44-966F-FD0A237C381D}"/>
              </a:ext>
            </a:extLst>
          </p:cNvPr>
          <p:cNvSpPr txBox="1">
            <a:spLocks noChangeArrowheads="1"/>
          </p:cNvSpPr>
          <p:nvPr/>
        </p:nvSpPr>
        <p:spPr bwMode="auto">
          <a:xfrm>
            <a:off x="3090182" y="4443429"/>
            <a:ext cx="71786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who was he waiting for</a:t>
            </a:r>
          </a:p>
        </p:txBody>
      </p:sp>
      <p:sp>
        <p:nvSpPr>
          <p:cNvPr id="52" name="Text Box 18">
            <a:extLst>
              <a:ext uri="{FF2B5EF4-FFF2-40B4-BE49-F238E27FC236}">
                <a16:creationId xmlns:a16="http://schemas.microsoft.com/office/drawing/2014/main" id="{4A394D1F-FF27-BB4B-8CE7-D2F741B5784B}"/>
              </a:ext>
            </a:extLst>
          </p:cNvPr>
          <p:cNvSpPr txBox="1">
            <a:spLocks noChangeArrowheads="1"/>
          </p:cNvSpPr>
          <p:nvPr/>
        </p:nvSpPr>
        <p:spPr bwMode="auto">
          <a:xfrm>
            <a:off x="3090182" y="4999452"/>
            <a:ext cx="41587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can tomatoes be grown on the moon</a:t>
            </a:r>
          </a:p>
        </p:txBody>
      </p:sp>
      <p:sp>
        <p:nvSpPr>
          <p:cNvPr id="53" name="Text Box 19">
            <a:extLst>
              <a:ext uri="{FF2B5EF4-FFF2-40B4-BE49-F238E27FC236}">
                <a16:creationId xmlns:a16="http://schemas.microsoft.com/office/drawing/2014/main" id="{6EE0950C-971C-AB4C-8C47-3C0B98C2966D}"/>
              </a:ext>
            </a:extLst>
          </p:cNvPr>
          <p:cNvSpPr txBox="1">
            <a:spLocks noChangeArrowheads="1"/>
          </p:cNvSpPr>
          <p:nvPr/>
        </p:nvSpPr>
        <p:spPr bwMode="auto">
          <a:xfrm>
            <a:off x="3090182" y="5368208"/>
            <a:ext cx="44238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who is growing the tomatoes</a:t>
            </a:r>
          </a:p>
        </p:txBody>
      </p:sp>
      <p:sp>
        <p:nvSpPr>
          <p:cNvPr id="54" name="Text Box 32">
            <a:extLst>
              <a:ext uri="{FF2B5EF4-FFF2-40B4-BE49-F238E27FC236}">
                <a16:creationId xmlns:a16="http://schemas.microsoft.com/office/drawing/2014/main" id="{81514556-50CA-AE4E-ACAF-2B050DF06407}"/>
              </a:ext>
            </a:extLst>
          </p:cNvPr>
          <p:cNvSpPr txBox="1">
            <a:spLocks noChangeArrowheads="1"/>
          </p:cNvSpPr>
          <p:nvPr/>
        </p:nvSpPr>
        <p:spPr bwMode="auto">
          <a:xfrm>
            <a:off x="3090182" y="5736965"/>
            <a:ext cx="46225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800" dirty="0">
                <a:solidFill>
                  <a:srgbClr val="414042"/>
                </a:solidFill>
                <a:cs typeface="Arial" panose="020B0604020202020204" pitchFamily="34" charset="0"/>
              </a:rPr>
              <a:t>what will they be used for</a:t>
            </a:r>
          </a:p>
        </p:txBody>
      </p:sp>
      <p:grpSp>
        <p:nvGrpSpPr>
          <p:cNvPr id="57" name="Group 8">
            <a:extLst>
              <a:ext uri="{FF2B5EF4-FFF2-40B4-BE49-F238E27FC236}">
                <a16:creationId xmlns:a16="http://schemas.microsoft.com/office/drawing/2014/main" id="{9FDCCCBD-E1CA-D148-B42B-3DF64B235E9D}"/>
              </a:ext>
            </a:extLst>
          </p:cNvPr>
          <p:cNvGrpSpPr>
            <a:grpSpLocks/>
          </p:cNvGrpSpPr>
          <p:nvPr/>
        </p:nvGrpSpPr>
        <p:grpSpPr bwMode="auto">
          <a:xfrm rot="326073">
            <a:off x="10062194" y="2219769"/>
            <a:ext cx="1357837" cy="3090211"/>
            <a:chOff x="4427" y="94"/>
            <a:chExt cx="829" cy="2062"/>
          </a:xfrm>
        </p:grpSpPr>
        <p:grpSp>
          <p:nvGrpSpPr>
            <p:cNvPr id="58" name="Group 9">
              <a:extLst>
                <a:ext uri="{FF2B5EF4-FFF2-40B4-BE49-F238E27FC236}">
                  <a16:creationId xmlns:a16="http://schemas.microsoft.com/office/drawing/2014/main" id="{EDD17052-B21D-7149-B18E-B309F158A360}"/>
                </a:ext>
              </a:extLst>
            </p:cNvPr>
            <p:cNvGrpSpPr>
              <a:grpSpLocks/>
            </p:cNvGrpSpPr>
            <p:nvPr/>
          </p:nvGrpSpPr>
          <p:grpSpPr bwMode="auto">
            <a:xfrm>
              <a:off x="4427" y="94"/>
              <a:ext cx="829" cy="2062"/>
              <a:chOff x="3487" y="82"/>
              <a:chExt cx="829" cy="2062"/>
            </a:xfrm>
          </p:grpSpPr>
          <p:pic>
            <p:nvPicPr>
              <p:cNvPr id="60" name="Picture 59">
                <a:extLst>
                  <a:ext uri="{FF2B5EF4-FFF2-40B4-BE49-F238E27FC236}">
                    <a16:creationId xmlns:a16="http://schemas.microsoft.com/office/drawing/2014/main" id="{86E8C835-151B-B540-B788-2418DB51014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487" y="82"/>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61" name="Text Box 11">
                <a:extLst>
                  <a:ext uri="{FF2B5EF4-FFF2-40B4-BE49-F238E27FC236}">
                    <a16:creationId xmlns:a16="http://schemas.microsoft.com/office/drawing/2014/main" id="{87A7F9D3-5F69-1A43-9A73-8038C5F63049}"/>
                  </a:ext>
                </a:extLst>
              </p:cNvPr>
              <p:cNvSpPr txBox="1">
                <a:spLocks noChangeArrowheads="1"/>
              </p:cNvSpPr>
              <p:nvPr/>
            </p:nvSpPr>
            <p:spPr bwMode="auto">
              <a:xfrm>
                <a:off x="3595" y="701"/>
                <a:ext cx="595"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500" dirty="0">
                    <a:latin typeface="Comic Sans MS" panose="030F0702030302020204" pitchFamily="66" charset="0"/>
                  </a:rPr>
                  <a:t>Capital Letter</a:t>
                </a:r>
              </a:p>
            </p:txBody>
          </p:sp>
          <p:sp>
            <p:nvSpPr>
              <p:cNvPr id="62" name="WordArt 12">
                <a:extLst>
                  <a:ext uri="{FF2B5EF4-FFF2-40B4-BE49-F238E27FC236}">
                    <a16:creationId xmlns:a16="http://schemas.microsoft.com/office/drawing/2014/main" id="{C525D895-FCFB-304C-B5C5-72FB6681FD31}"/>
                  </a:ext>
                </a:extLst>
              </p:cNvPr>
              <p:cNvSpPr>
                <a:spLocks noChangeArrowheads="1" noChangeShapeType="1" noTextEdit="1"/>
              </p:cNvSpPr>
              <p:nvPr/>
            </p:nvSpPr>
            <p:spPr bwMode="auto">
              <a:xfrm>
                <a:off x="3616" y="334"/>
                <a:ext cx="542" cy="308"/>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kern="10" dirty="0">
                    <a:ln w="9525">
                      <a:solidFill>
                        <a:srgbClr val="000000"/>
                      </a:solidFill>
                      <a:round/>
                      <a:headEnd/>
                      <a:tailEnd/>
                    </a:ln>
                    <a:solidFill>
                      <a:srgbClr val="000000"/>
                    </a:solidFill>
                    <a:latin typeface="Arial" panose="020B0604020202020204" pitchFamily="34" charset="0"/>
                  </a:rPr>
                  <a:t>CAP</a:t>
                </a:r>
              </a:p>
            </p:txBody>
          </p:sp>
        </p:grpSp>
        <p:sp>
          <p:nvSpPr>
            <p:cNvPr id="59" name="Oval 13">
              <a:extLst>
                <a:ext uri="{FF2B5EF4-FFF2-40B4-BE49-F238E27FC236}">
                  <a16:creationId xmlns:a16="http://schemas.microsoft.com/office/drawing/2014/main" id="{9644D4A6-39C4-A44D-AC8E-195932595B87}"/>
                </a:ext>
              </a:extLst>
            </p:cNvPr>
            <p:cNvSpPr>
              <a:spLocks noChangeArrowheads="1"/>
            </p:cNvSpPr>
            <p:nvPr/>
          </p:nvSpPr>
          <p:spPr bwMode="auto">
            <a:xfrm>
              <a:off x="4784"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63" name="Group 25">
            <a:extLst>
              <a:ext uri="{FF2B5EF4-FFF2-40B4-BE49-F238E27FC236}">
                <a16:creationId xmlns:a16="http://schemas.microsoft.com/office/drawing/2014/main" id="{3C244731-1219-D34E-B734-268A8460A2AD}"/>
              </a:ext>
            </a:extLst>
          </p:cNvPr>
          <p:cNvGrpSpPr>
            <a:grpSpLocks/>
          </p:cNvGrpSpPr>
          <p:nvPr/>
        </p:nvGrpSpPr>
        <p:grpSpPr bwMode="auto">
          <a:xfrm rot="21166036">
            <a:off x="8402639" y="2955076"/>
            <a:ext cx="1346242" cy="3082094"/>
            <a:chOff x="2138" y="1293"/>
            <a:chExt cx="1161" cy="2618"/>
          </a:xfrm>
        </p:grpSpPr>
        <p:pic>
          <p:nvPicPr>
            <p:cNvPr id="64" name="Picture 26">
              <a:extLst>
                <a:ext uri="{FF2B5EF4-FFF2-40B4-BE49-F238E27FC236}">
                  <a16:creationId xmlns:a16="http://schemas.microsoft.com/office/drawing/2014/main" id="{F5DD42D2-15D6-9042-A673-2F576837398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61" y="1293"/>
              <a:ext cx="1138" cy="2618"/>
            </a:xfrm>
            <a:prstGeom prst="rect">
              <a:avLst/>
            </a:prstGeom>
            <a:noFill/>
            <a:extLst>
              <a:ext uri="{909E8E84-426E-40DD-AFC4-6F175D3DCCD1}">
                <a14:hiddenFill xmlns:a14="http://schemas.microsoft.com/office/drawing/2010/main">
                  <a:solidFill>
                    <a:srgbClr val="FFFFFF"/>
                  </a:solidFill>
                </a14:hiddenFill>
              </a:ext>
            </a:extLst>
          </p:spPr>
        </p:pic>
        <p:sp>
          <p:nvSpPr>
            <p:cNvPr id="65" name="Text Box 27">
              <a:extLst>
                <a:ext uri="{FF2B5EF4-FFF2-40B4-BE49-F238E27FC236}">
                  <a16:creationId xmlns:a16="http://schemas.microsoft.com/office/drawing/2014/main" id="{28D51C51-EF64-FD4C-9D6D-321EA71CE705}"/>
                </a:ext>
              </a:extLst>
            </p:cNvPr>
            <p:cNvSpPr txBox="1">
              <a:spLocks noChangeArrowheads="1"/>
            </p:cNvSpPr>
            <p:nvPr/>
          </p:nvSpPr>
          <p:spPr bwMode="auto">
            <a:xfrm>
              <a:off x="2138" y="2070"/>
              <a:ext cx="1119"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GB" altLang="en-US" sz="1500" dirty="0">
                  <a:latin typeface="Comic Sans MS" panose="030F0702030302020204" pitchFamily="66" charset="0"/>
                </a:rPr>
                <a:t>Question mark</a:t>
              </a:r>
            </a:p>
          </p:txBody>
        </p:sp>
        <p:sp>
          <p:nvSpPr>
            <p:cNvPr id="66" name="Oval 28">
              <a:extLst>
                <a:ext uri="{FF2B5EF4-FFF2-40B4-BE49-F238E27FC236}">
                  <a16:creationId xmlns:a16="http://schemas.microsoft.com/office/drawing/2014/main" id="{685AD04D-D6EF-2C42-8BF9-20CBAECFFE0F}"/>
                </a:ext>
              </a:extLst>
            </p:cNvPr>
            <p:cNvSpPr>
              <a:spLocks noChangeArrowheads="1"/>
            </p:cNvSpPr>
            <p:nvPr/>
          </p:nvSpPr>
          <p:spPr bwMode="auto">
            <a:xfrm>
              <a:off x="2651" y="3478"/>
              <a:ext cx="158"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Text Box 29">
              <a:extLst>
                <a:ext uri="{FF2B5EF4-FFF2-40B4-BE49-F238E27FC236}">
                  <a16:creationId xmlns:a16="http://schemas.microsoft.com/office/drawing/2014/main" id="{5669AF84-F762-DC46-93A4-1B111B3D279A}"/>
                </a:ext>
              </a:extLst>
            </p:cNvPr>
            <p:cNvSpPr txBox="1">
              <a:spLocks noChangeArrowheads="1"/>
            </p:cNvSpPr>
            <p:nvPr/>
          </p:nvSpPr>
          <p:spPr bwMode="auto">
            <a:xfrm>
              <a:off x="2459" y="1340"/>
              <a:ext cx="301" cy="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6500" b="1" dirty="0"/>
                <a:t>?</a:t>
              </a:r>
            </a:p>
          </p:txBody>
        </p:sp>
      </p:grpSp>
      <p:pic>
        <p:nvPicPr>
          <p:cNvPr id="28" name="Picture 27" descr="A drawing of a dog&#10;&#10;Description automatically generated with low confidence">
            <a:extLst>
              <a:ext uri="{FF2B5EF4-FFF2-40B4-BE49-F238E27FC236}">
                <a16:creationId xmlns:a16="http://schemas.microsoft.com/office/drawing/2014/main" id="{26287206-8E35-7949-A93D-C5660EF8639E}"/>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1263780" y="2165104"/>
            <a:ext cx="1604520" cy="1303234"/>
          </a:xfrm>
          <a:prstGeom prst="rect">
            <a:avLst/>
          </a:prstGeom>
          <a:effectLst/>
        </p:spPr>
      </p:pic>
      <p:pic>
        <p:nvPicPr>
          <p:cNvPr id="29" name="Picture 17">
            <a:extLst>
              <a:ext uri="{FF2B5EF4-FFF2-40B4-BE49-F238E27FC236}">
                <a16:creationId xmlns:a16="http://schemas.microsoft.com/office/drawing/2014/main" id="{1F4DC578-6B07-D04B-B1E0-B02D1AC9AE2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280827" y="3636730"/>
            <a:ext cx="1478121" cy="11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9" descr="Jasper Space Dog – The Federation of Children's Book Groups">
            <a:extLst>
              <a:ext uri="{FF2B5EF4-FFF2-40B4-BE49-F238E27FC236}">
                <a16:creationId xmlns:a16="http://schemas.microsoft.com/office/drawing/2014/main" id="{D35E0169-E6F2-1949-9FE6-B63D93D4CD76}"/>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210810" y="5064609"/>
            <a:ext cx="1604519" cy="96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96608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drawing of a dog&#10;&#10;Description automatically generated with low confidence">
            <a:extLst>
              <a:ext uri="{FF2B5EF4-FFF2-40B4-BE49-F238E27FC236}">
                <a16:creationId xmlns:a16="http://schemas.microsoft.com/office/drawing/2014/main" id="{E431A024-C2F8-EF48-987F-C36A7B95CF88}"/>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263780" y="2165104"/>
            <a:ext cx="1604520" cy="1303234"/>
          </a:xfrm>
          <a:prstGeom prst="rect">
            <a:avLst/>
          </a:prstGeom>
          <a:effectLst/>
        </p:spPr>
      </p:pic>
      <p:pic>
        <p:nvPicPr>
          <p:cNvPr id="13" name="Picture 17">
            <a:extLst>
              <a:ext uri="{FF2B5EF4-FFF2-40B4-BE49-F238E27FC236}">
                <a16:creationId xmlns:a16="http://schemas.microsoft.com/office/drawing/2014/main" id="{18E6D613-C53F-E74B-9EFA-56D529AF57F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827" y="3636730"/>
            <a:ext cx="1478121" cy="11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9" descr="Jasper Space Dog – The Federation of Children's Book Groups">
            <a:extLst>
              <a:ext uri="{FF2B5EF4-FFF2-40B4-BE49-F238E27FC236}">
                <a16:creationId xmlns:a16="http://schemas.microsoft.com/office/drawing/2014/main" id="{48C43A3E-C801-D74C-8AFA-82B6F0BBC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0810" y="5064609"/>
            <a:ext cx="1604519" cy="96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57981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commands</a:t>
            </a:r>
            <a:endParaRPr lang="en-GB" sz="2500" b="1" dirty="0">
              <a:solidFill>
                <a:srgbClr val="0070C0"/>
              </a:solidFill>
              <a:latin typeface="Comic Sans MS" panose="030F0902030302020204" pitchFamily="66" charset="0"/>
            </a:endParaRPr>
          </a:p>
        </p:txBody>
      </p:sp>
      <p:sp>
        <p:nvSpPr>
          <p:cNvPr id="11" name="Rectangle 6">
            <a:extLst>
              <a:ext uri="{FF2B5EF4-FFF2-40B4-BE49-F238E27FC236}">
                <a16:creationId xmlns:a16="http://schemas.microsoft.com/office/drawing/2014/main" id="{EECDFABC-14D1-E74F-8542-E43F53AA3BA0}"/>
              </a:ext>
            </a:extLst>
          </p:cNvPr>
          <p:cNvSpPr>
            <a:spLocks noChangeArrowheads="1"/>
          </p:cNvSpPr>
          <p:nvPr/>
        </p:nvSpPr>
        <p:spPr bwMode="auto">
          <a:xfrm>
            <a:off x="1238591" y="1167457"/>
            <a:ext cx="967225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A </a:t>
            </a:r>
            <a:r>
              <a:rPr lang="en-GB" altLang="en-US" sz="2000" b="1" dirty="0">
                <a:solidFill>
                  <a:srgbClr val="414042"/>
                </a:solidFill>
                <a:cs typeface="Arial" panose="020B0604020202020204" pitchFamily="34" charset="0"/>
              </a:rPr>
              <a:t>command</a:t>
            </a:r>
            <a:r>
              <a:rPr lang="en-GB" altLang="en-US" sz="2000" dirty="0">
                <a:solidFill>
                  <a:srgbClr val="414042"/>
                </a:solidFill>
                <a:cs typeface="Arial" panose="020B0604020202020204" pitchFamily="34" charset="0"/>
              </a:rPr>
              <a:t> gives an instruction to do something. It may end with a full stop or an exclamation mark which is always written immediately after the last word and on the same line. </a:t>
            </a:r>
          </a:p>
        </p:txBody>
      </p:sp>
      <p:sp>
        <p:nvSpPr>
          <p:cNvPr id="42" name="Text Box 4">
            <a:extLst>
              <a:ext uri="{FF2B5EF4-FFF2-40B4-BE49-F238E27FC236}">
                <a16:creationId xmlns:a16="http://schemas.microsoft.com/office/drawing/2014/main" id="{80C5110E-9C0B-C646-95B0-BF9136016C70}"/>
              </a:ext>
            </a:extLst>
          </p:cNvPr>
          <p:cNvSpPr txBox="1">
            <a:spLocks noChangeArrowheads="1"/>
          </p:cNvSpPr>
          <p:nvPr/>
        </p:nvSpPr>
        <p:spPr bwMode="auto">
          <a:xfrm>
            <a:off x="3090182" y="4157992"/>
            <a:ext cx="55403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Fly around the moon.</a:t>
            </a:r>
          </a:p>
        </p:txBody>
      </p:sp>
      <p:sp>
        <p:nvSpPr>
          <p:cNvPr id="43" name="Text Box 5">
            <a:extLst>
              <a:ext uri="{FF2B5EF4-FFF2-40B4-BE49-F238E27FC236}">
                <a16:creationId xmlns:a16="http://schemas.microsoft.com/office/drawing/2014/main" id="{BB30F503-2FC4-D542-AD45-A000C6853E30}"/>
              </a:ext>
            </a:extLst>
          </p:cNvPr>
          <p:cNvSpPr txBox="1">
            <a:spLocks noChangeArrowheads="1"/>
          </p:cNvSpPr>
          <p:nvPr/>
        </p:nvSpPr>
        <p:spPr bwMode="auto">
          <a:xfrm>
            <a:off x="3090182" y="5423904"/>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Collect the tomatoes when they are ripe.</a:t>
            </a:r>
          </a:p>
        </p:txBody>
      </p:sp>
      <p:sp>
        <p:nvSpPr>
          <p:cNvPr id="44" name="Text Box 10">
            <a:extLst>
              <a:ext uri="{FF2B5EF4-FFF2-40B4-BE49-F238E27FC236}">
                <a16:creationId xmlns:a16="http://schemas.microsoft.com/office/drawing/2014/main" id="{0C438D4D-FB90-B943-ADB5-1F6362CE3BD5}"/>
              </a:ext>
            </a:extLst>
          </p:cNvPr>
          <p:cNvSpPr txBox="1">
            <a:spLocks noChangeArrowheads="1"/>
          </p:cNvSpPr>
          <p:nvPr/>
        </p:nvSpPr>
        <p:spPr bwMode="auto">
          <a:xfrm>
            <a:off x="3090182" y="2892081"/>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Jasper, stop eating all the cheese!</a:t>
            </a:r>
          </a:p>
        </p:txBody>
      </p:sp>
      <p:sp>
        <p:nvSpPr>
          <p:cNvPr id="45" name="Text Box 22">
            <a:extLst>
              <a:ext uri="{FF2B5EF4-FFF2-40B4-BE49-F238E27FC236}">
                <a16:creationId xmlns:a16="http://schemas.microsoft.com/office/drawing/2014/main" id="{EBB8143A-2BB4-B140-A2E8-2B7E7DC432CE}"/>
              </a:ext>
            </a:extLst>
          </p:cNvPr>
          <p:cNvSpPr txBox="1">
            <a:spLocks noChangeArrowheads="1"/>
          </p:cNvSpPr>
          <p:nvPr/>
        </p:nvSpPr>
        <p:spPr bwMode="auto">
          <a:xfrm>
            <a:off x="8453788" y="3409440"/>
            <a:ext cx="2457385" cy="1588822"/>
          </a:xfrm>
          <a:prstGeom prst="rect">
            <a:avLst/>
          </a:prstGeom>
          <a:solidFill>
            <a:srgbClr val="0070C0"/>
          </a:solidFill>
          <a:ln w="9525">
            <a:noFill/>
            <a:miter lim="800000"/>
            <a:headEnd/>
            <a:tailEnd/>
          </a:ln>
          <a:effectLst/>
        </p:spPr>
        <p:txBody>
          <a:bodyPr wrap="square" anchor="ctr" anchorCtr="1">
            <a:no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chemeClr val="bg1"/>
                </a:solidFill>
              </a:rPr>
              <a:t>Now your turn</a:t>
            </a:r>
          </a:p>
          <a:p>
            <a:pPr algn="ctr">
              <a:spcBef>
                <a:spcPct val="50000"/>
              </a:spcBef>
            </a:pPr>
            <a:r>
              <a:rPr lang="en-GB" altLang="en-US" sz="1800" dirty="0">
                <a:solidFill>
                  <a:schemeClr val="bg1"/>
                </a:solidFill>
              </a:rPr>
              <a:t>Say and write a command about</a:t>
            </a:r>
            <a:br>
              <a:rPr lang="en-GB" altLang="en-US" sz="1800" dirty="0">
                <a:solidFill>
                  <a:schemeClr val="bg1"/>
                </a:solidFill>
              </a:rPr>
            </a:br>
            <a:r>
              <a:rPr lang="en-GB" altLang="en-US" sz="1800" dirty="0">
                <a:solidFill>
                  <a:schemeClr val="bg1"/>
                </a:solidFill>
              </a:rPr>
              <a:t>each picture.</a:t>
            </a:r>
          </a:p>
        </p:txBody>
      </p:sp>
    </p:spTree>
    <p:extLst>
      <p:ext uri="{BB962C8B-B14F-4D97-AF65-F5344CB8AC3E}">
        <p14:creationId xmlns:p14="http://schemas.microsoft.com/office/powerpoint/2010/main" val="13192901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exclamations</a:t>
            </a:r>
            <a:endParaRPr lang="en-GB" sz="2500" b="1" dirty="0">
              <a:solidFill>
                <a:srgbClr val="0070C0"/>
              </a:solidFill>
              <a:latin typeface="Comic Sans MS" panose="030F0902030302020204" pitchFamily="66" charset="0"/>
            </a:endParaRPr>
          </a:p>
        </p:txBody>
      </p:sp>
      <p:sp>
        <p:nvSpPr>
          <p:cNvPr id="11" name="Rectangle 6">
            <a:extLst>
              <a:ext uri="{FF2B5EF4-FFF2-40B4-BE49-F238E27FC236}">
                <a16:creationId xmlns:a16="http://schemas.microsoft.com/office/drawing/2014/main" id="{EECDFABC-14D1-E74F-8542-E43F53AA3BA0}"/>
              </a:ext>
            </a:extLst>
          </p:cNvPr>
          <p:cNvSpPr>
            <a:spLocks noChangeArrowheads="1"/>
          </p:cNvSpPr>
          <p:nvPr/>
        </p:nvSpPr>
        <p:spPr bwMode="auto">
          <a:xfrm>
            <a:off x="1238591" y="1312141"/>
            <a:ext cx="967225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2000" dirty="0">
                <a:solidFill>
                  <a:srgbClr val="414042"/>
                </a:solidFill>
                <a:cs typeface="Arial" panose="020B0604020202020204" pitchFamily="34" charset="0"/>
              </a:rPr>
              <a:t>An </a:t>
            </a:r>
            <a:r>
              <a:rPr lang="en-GB" altLang="en-US" sz="2000" b="1" dirty="0">
                <a:solidFill>
                  <a:srgbClr val="414042"/>
                </a:solidFill>
                <a:cs typeface="Arial" panose="020B0604020202020204" pitchFamily="34" charset="0"/>
              </a:rPr>
              <a:t>exclamation</a:t>
            </a:r>
            <a:r>
              <a:rPr lang="en-GB" altLang="en-US" sz="2000" dirty="0">
                <a:solidFill>
                  <a:srgbClr val="414042"/>
                </a:solidFill>
                <a:cs typeface="Arial" panose="020B0604020202020204" pitchFamily="34" charset="0"/>
              </a:rPr>
              <a:t> shows the reader strong feelings (good and bad), high volume, or humour.  It ends with an exclamation mark which is always written immediately after the last word and on the same line. </a:t>
            </a:r>
          </a:p>
        </p:txBody>
      </p:sp>
      <p:sp>
        <p:nvSpPr>
          <p:cNvPr id="42" name="Text Box 4">
            <a:extLst>
              <a:ext uri="{FF2B5EF4-FFF2-40B4-BE49-F238E27FC236}">
                <a16:creationId xmlns:a16="http://schemas.microsoft.com/office/drawing/2014/main" id="{80C5110E-9C0B-C646-95B0-BF9136016C70}"/>
              </a:ext>
            </a:extLst>
          </p:cNvPr>
          <p:cNvSpPr txBox="1">
            <a:spLocks noChangeArrowheads="1"/>
          </p:cNvSpPr>
          <p:nvPr/>
        </p:nvSpPr>
        <p:spPr bwMode="auto">
          <a:xfrm>
            <a:off x="3090182" y="4157992"/>
            <a:ext cx="529362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How amazing it must have been to orbit the moon.</a:t>
            </a:r>
          </a:p>
        </p:txBody>
      </p:sp>
      <p:sp>
        <p:nvSpPr>
          <p:cNvPr id="43" name="Text Box 5">
            <a:extLst>
              <a:ext uri="{FF2B5EF4-FFF2-40B4-BE49-F238E27FC236}">
                <a16:creationId xmlns:a16="http://schemas.microsoft.com/office/drawing/2014/main" id="{BB30F503-2FC4-D542-AD45-A000C6853E30}"/>
              </a:ext>
            </a:extLst>
          </p:cNvPr>
          <p:cNvSpPr txBox="1">
            <a:spLocks noChangeArrowheads="1"/>
          </p:cNvSpPr>
          <p:nvPr/>
        </p:nvSpPr>
        <p:spPr bwMode="auto">
          <a:xfrm>
            <a:off x="3090182" y="5423904"/>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What a lot of tomatoes!</a:t>
            </a:r>
          </a:p>
        </p:txBody>
      </p:sp>
      <p:sp>
        <p:nvSpPr>
          <p:cNvPr id="44" name="Text Box 10">
            <a:extLst>
              <a:ext uri="{FF2B5EF4-FFF2-40B4-BE49-F238E27FC236}">
                <a16:creationId xmlns:a16="http://schemas.microsoft.com/office/drawing/2014/main" id="{0C438D4D-FB90-B943-ADB5-1F6362CE3BD5}"/>
              </a:ext>
            </a:extLst>
          </p:cNvPr>
          <p:cNvSpPr txBox="1">
            <a:spLocks noChangeArrowheads="1"/>
          </p:cNvSpPr>
          <p:nvPr/>
        </p:nvSpPr>
        <p:spPr bwMode="auto">
          <a:xfrm>
            <a:off x="3090182" y="2892081"/>
            <a:ext cx="65103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cs typeface="Arial" panose="020B0604020202020204" pitchFamily="34" charset="0"/>
              </a:rPr>
              <a:t>What a hungry dog Jasper must be!</a:t>
            </a:r>
          </a:p>
        </p:txBody>
      </p:sp>
      <p:sp>
        <p:nvSpPr>
          <p:cNvPr id="45" name="Text Box 22">
            <a:extLst>
              <a:ext uri="{FF2B5EF4-FFF2-40B4-BE49-F238E27FC236}">
                <a16:creationId xmlns:a16="http://schemas.microsoft.com/office/drawing/2014/main" id="{EBB8143A-2BB4-B140-A2E8-2B7E7DC432CE}"/>
              </a:ext>
            </a:extLst>
          </p:cNvPr>
          <p:cNvSpPr txBox="1">
            <a:spLocks noChangeArrowheads="1"/>
          </p:cNvSpPr>
          <p:nvPr/>
        </p:nvSpPr>
        <p:spPr bwMode="auto">
          <a:xfrm>
            <a:off x="8453788" y="3409440"/>
            <a:ext cx="2457385" cy="1588822"/>
          </a:xfrm>
          <a:prstGeom prst="rect">
            <a:avLst/>
          </a:prstGeom>
          <a:solidFill>
            <a:srgbClr val="0070C0"/>
          </a:solidFill>
          <a:ln w="9525">
            <a:noFill/>
            <a:miter lim="800000"/>
            <a:headEnd/>
            <a:tailEnd/>
          </a:ln>
          <a:effectLst/>
        </p:spPr>
        <p:txBody>
          <a:bodyPr wrap="square" anchor="ctr" anchorCtr="1">
            <a:no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chemeClr val="bg1"/>
                </a:solidFill>
              </a:rPr>
              <a:t>Now your turn</a:t>
            </a:r>
          </a:p>
          <a:p>
            <a:pPr algn="ctr">
              <a:spcBef>
                <a:spcPct val="50000"/>
              </a:spcBef>
            </a:pPr>
            <a:r>
              <a:rPr lang="en-GB" altLang="en-US" sz="1800" dirty="0">
                <a:solidFill>
                  <a:schemeClr val="bg1"/>
                </a:solidFill>
              </a:rPr>
              <a:t>Say and write an exclamation about each picture.</a:t>
            </a:r>
          </a:p>
        </p:txBody>
      </p:sp>
      <p:pic>
        <p:nvPicPr>
          <p:cNvPr id="13" name="Picture 12" descr="A drawing of a dog&#10;&#10;Description automatically generated with low confidence">
            <a:extLst>
              <a:ext uri="{FF2B5EF4-FFF2-40B4-BE49-F238E27FC236}">
                <a16:creationId xmlns:a16="http://schemas.microsoft.com/office/drawing/2014/main" id="{92ECFC18-FF18-BA43-BAA1-C81BC00EA1D9}"/>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1263780" y="2310876"/>
            <a:ext cx="1604520" cy="1303234"/>
          </a:xfrm>
          <a:prstGeom prst="rect">
            <a:avLst/>
          </a:prstGeom>
          <a:effectLst/>
        </p:spPr>
      </p:pic>
      <p:pic>
        <p:nvPicPr>
          <p:cNvPr id="14" name="Picture 17">
            <a:extLst>
              <a:ext uri="{FF2B5EF4-FFF2-40B4-BE49-F238E27FC236}">
                <a16:creationId xmlns:a16="http://schemas.microsoft.com/office/drawing/2014/main" id="{E34F0D3C-F1C3-FC4E-B588-6604B2AD776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80827" y="3782502"/>
            <a:ext cx="1478121" cy="11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9" descr="Jasper Space Dog – The Federation of Children's Book Groups">
            <a:extLst>
              <a:ext uri="{FF2B5EF4-FFF2-40B4-BE49-F238E27FC236}">
                <a16:creationId xmlns:a16="http://schemas.microsoft.com/office/drawing/2014/main" id="{83CE83C9-F99C-D744-B0E3-86E9C830B38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210810" y="5210381"/>
            <a:ext cx="1604519" cy="96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93680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598771"/>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lnSpc>
                <a:spcPct val="92000"/>
              </a:lnSpc>
              <a:spcBef>
                <a:spcPct val="0"/>
              </a:spcBef>
              <a:spcAft>
                <a:spcPts val="1425"/>
              </a:spcAft>
              <a:buClr>
                <a:srgbClr val="000000"/>
              </a:buClr>
              <a:buFont typeface="Times New Roman" panose="02020603050405020304" pitchFamily="18" charset="0"/>
              <a:buNone/>
            </a:pPr>
            <a:r>
              <a:rPr lang="en-GB" altLang="en-US" sz="2800" dirty="0">
                <a:solidFill>
                  <a:srgbClr val="414042"/>
                </a:solidFill>
                <a:latin typeface="Comic Sans MS" panose="030F0902030302020204" pitchFamily="66" charset="0"/>
                <a:ea typeface="Microsoft YaHei" panose="020B0503020204020204" pitchFamily="34" charset="-122"/>
                <a:cs typeface="Arial" panose="020B0604020202020204" pitchFamily="34" charset="0"/>
              </a:rPr>
              <a:t>Information for teachers</a:t>
            </a:r>
          </a:p>
        </p:txBody>
      </p:sp>
      <p:sp>
        <p:nvSpPr>
          <p:cNvPr id="12" name="Rectangle 4">
            <a:extLst>
              <a:ext uri="{FF2B5EF4-FFF2-40B4-BE49-F238E27FC236}">
                <a16:creationId xmlns:a16="http://schemas.microsoft.com/office/drawing/2014/main" id="{F35E7249-64A0-8E4D-9E71-48982B771D2B}"/>
              </a:ext>
            </a:extLst>
          </p:cNvPr>
          <p:cNvSpPr>
            <a:spLocks noChangeArrowheads="1"/>
          </p:cNvSpPr>
          <p:nvPr/>
        </p:nvSpPr>
        <p:spPr bwMode="auto">
          <a:xfrm>
            <a:off x="842881" y="1119360"/>
            <a:ext cx="10495826"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800"/>
              </a:spcBef>
            </a:pPr>
            <a:r>
              <a:rPr lang="en-GB" altLang="en-US" sz="1600" dirty="0">
                <a:solidFill>
                  <a:srgbClr val="414042"/>
                </a:solidFill>
              </a:rPr>
              <a:t>National Curriculum guidance is specific about the distinction between an exclamatory sentence and the use of an exclamation mark for the purposes of Y2 onwards. This is one of the trickiest areas of grammar to teach and has been an element of writing assessment at Year 2.</a:t>
            </a:r>
          </a:p>
          <a:p>
            <a:pPr eaLnBrk="1" hangingPunct="1">
              <a:spcBef>
                <a:spcPts val="800"/>
              </a:spcBef>
            </a:pPr>
            <a:r>
              <a:rPr lang="en-GB" altLang="en-US" sz="1600" dirty="0">
                <a:solidFill>
                  <a:srgbClr val="414042"/>
                </a:solidFill>
              </a:rPr>
              <a:t>It can help to think about the sentence type and the punctuation as entirely separate elements. </a:t>
            </a:r>
          </a:p>
          <a:p>
            <a:pPr eaLnBrk="1" hangingPunct="1">
              <a:spcBef>
                <a:spcPts val="800"/>
              </a:spcBef>
            </a:pPr>
            <a:r>
              <a:rPr lang="en-GB" altLang="en-US" sz="1600" dirty="0">
                <a:solidFill>
                  <a:srgbClr val="414042"/>
                </a:solidFill>
              </a:rPr>
              <a:t>(1) An exclamatory sentence is one of the four forms of sentence. It must start with the words ‘How…’ or ‘What…’ and should be followed by a subject and verb making a complete sentence, for example: ‘How amazing the moon looks tonight!’ or ‘What an adventure Charlie and Jasper had!’ The final punctuation is usually an exclamation mark. The requirement in a KS1 test is for a sentence </a:t>
            </a:r>
            <a:r>
              <a:rPr lang="en-GB" altLang="en-US" sz="1600" b="1" dirty="0">
                <a:solidFill>
                  <a:srgbClr val="414042"/>
                </a:solidFill>
              </a:rPr>
              <a:t>not</a:t>
            </a:r>
            <a:r>
              <a:rPr lang="en-GB" altLang="en-US" sz="1600" dirty="0">
                <a:solidFill>
                  <a:srgbClr val="414042"/>
                </a:solidFill>
              </a:rPr>
              <a:t> a phrase so ‘How amazing!’ would not be classed as an exclamatory sentence.</a:t>
            </a:r>
          </a:p>
          <a:p>
            <a:pPr eaLnBrk="1" hangingPunct="1">
              <a:spcBef>
                <a:spcPts val="800"/>
              </a:spcBef>
            </a:pPr>
            <a:r>
              <a:rPr lang="en-GB" altLang="en-US" sz="1600" dirty="0">
                <a:solidFill>
                  <a:srgbClr val="414042"/>
                </a:solidFill>
              </a:rPr>
              <a:t>(2) On the other hand, an exclamation </a:t>
            </a:r>
            <a:r>
              <a:rPr lang="en-GB" altLang="en-US" sz="1600" b="1" dirty="0">
                <a:solidFill>
                  <a:srgbClr val="414042"/>
                </a:solidFill>
              </a:rPr>
              <a:t>mark</a:t>
            </a:r>
            <a:r>
              <a:rPr lang="en-GB" altLang="en-US" sz="1600" dirty="0">
                <a:solidFill>
                  <a:srgbClr val="414042"/>
                </a:solidFill>
              </a:rPr>
              <a:t> is punctuation that may be used to show a certain effect, such as heightened emotion, anger, excitement, etc. but the use of an exclamation mark alone does not change a sentence into an exclamation unless it has followed the guidelines in (1) above.</a:t>
            </a:r>
          </a:p>
          <a:p>
            <a:pPr eaLnBrk="1" hangingPunct="1">
              <a:spcBef>
                <a:spcPts val="800"/>
              </a:spcBef>
            </a:pPr>
            <a:r>
              <a:rPr lang="en-GB" altLang="en-US" sz="1600" dirty="0">
                <a:solidFill>
                  <a:srgbClr val="414042"/>
                </a:solidFill>
              </a:rPr>
              <a:t>Many children’s books tend to make profuse use of phrases, interjections and commands so children see a lot of exclamation marks, but not necessarily exclamatory sentences. These need to be taught explicitly and carefully.</a:t>
            </a:r>
          </a:p>
          <a:p>
            <a:pPr eaLnBrk="1" hangingPunct="1">
              <a:spcBef>
                <a:spcPts val="800"/>
              </a:spcBef>
            </a:pPr>
            <a:r>
              <a:rPr lang="en-GB" altLang="en-US" sz="1600" dirty="0">
                <a:solidFill>
                  <a:srgbClr val="414042"/>
                </a:solidFill>
              </a:rPr>
              <a:t>‘</a:t>
            </a:r>
            <a:r>
              <a:rPr lang="en-GB" altLang="en-US" sz="1600" i="1" dirty="0">
                <a:solidFill>
                  <a:srgbClr val="414042"/>
                </a:solidFill>
              </a:rPr>
              <a:t>The definition of an exclamation should not be confused with the uses of the exclamation mark for punctuation. The exclamation mark can be used in a variety of sentence forms and not just in exclamations.’ </a:t>
            </a:r>
            <a:r>
              <a:rPr lang="en-GB" altLang="en-US" sz="1600" dirty="0">
                <a:solidFill>
                  <a:srgbClr val="414042"/>
                </a:solidFill>
              </a:rPr>
              <a:t>Standards &amp; Testing Agency</a:t>
            </a:r>
          </a:p>
        </p:txBody>
      </p:sp>
    </p:spTree>
    <p:extLst>
      <p:ext uri="{BB962C8B-B14F-4D97-AF65-F5344CB8AC3E}">
        <p14:creationId xmlns:p14="http://schemas.microsoft.com/office/powerpoint/2010/main" val="29090463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ubtitle 2">
            <a:extLst>
              <a:ext uri="{FF2B5EF4-FFF2-40B4-BE49-F238E27FC236}">
                <a16:creationId xmlns:a16="http://schemas.microsoft.com/office/drawing/2014/main" id="{37E1D39E-30D6-F343-B465-066D34BD23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Full punctuation fan for class use</a:t>
            </a:r>
          </a:p>
        </p:txBody>
      </p:sp>
      <p:grpSp>
        <p:nvGrpSpPr>
          <p:cNvPr id="33" name="Group 3">
            <a:extLst>
              <a:ext uri="{FF2B5EF4-FFF2-40B4-BE49-F238E27FC236}">
                <a16:creationId xmlns:a16="http://schemas.microsoft.com/office/drawing/2014/main" id="{C9FCAE25-7161-434D-A9BA-1E5BAACEBDFA}"/>
              </a:ext>
            </a:extLst>
          </p:cNvPr>
          <p:cNvGrpSpPr>
            <a:grpSpLocks/>
          </p:cNvGrpSpPr>
          <p:nvPr/>
        </p:nvGrpSpPr>
        <p:grpSpPr bwMode="auto">
          <a:xfrm>
            <a:off x="9622103" y="1506775"/>
            <a:ext cx="1870075" cy="4307876"/>
            <a:chOff x="3133" y="1242"/>
            <a:chExt cx="1178" cy="2639"/>
          </a:xfrm>
        </p:grpSpPr>
        <p:pic>
          <p:nvPicPr>
            <p:cNvPr id="34" name="Picture 4">
              <a:extLst>
                <a:ext uri="{FF2B5EF4-FFF2-40B4-BE49-F238E27FC236}">
                  <a16:creationId xmlns:a16="http://schemas.microsoft.com/office/drawing/2014/main" id="{58EA454C-F6EF-9F40-ABFE-2ADDB64E6B4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133" y="1264"/>
              <a:ext cx="1178" cy="2617"/>
            </a:xfrm>
            <a:prstGeom prst="rect">
              <a:avLst/>
            </a:prstGeom>
            <a:noFill/>
            <a:extLst>
              <a:ext uri="{909E8E84-426E-40DD-AFC4-6F175D3DCCD1}">
                <a14:hiddenFill xmlns:a14="http://schemas.microsoft.com/office/drawing/2010/main">
                  <a:solidFill>
                    <a:srgbClr val="FFFFFF"/>
                  </a:solidFill>
                </a14:hiddenFill>
              </a:ext>
            </a:extLst>
          </p:spPr>
        </p:pic>
        <p:sp>
          <p:nvSpPr>
            <p:cNvPr id="35" name="Text Box 5">
              <a:extLst>
                <a:ext uri="{FF2B5EF4-FFF2-40B4-BE49-F238E27FC236}">
                  <a16:creationId xmlns:a16="http://schemas.microsoft.com/office/drawing/2014/main" id="{4FCC6620-0D2D-6E42-9B99-5F120A1A71FA}"/>
                </a:ext>
              </a:extLst>
            </p:cNvPr>
            <p:cNvSpPr txBox="1">
              <a:spLocks noChangeArrowheads="1"/>
            </p:cNvSpPr>
            <p:nvPr/>
          </p:nvSpPr>
          <p:spPr bwMode="auto">
            <a:xfrm>
              <a:off x="3230" y="1903"/>
              <a:ext cx="985"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Apostrophe</a:t>
              </a:r>
            </a:p>
          </p:txBody>
        </p:sp>
        <p:sp>
          <p:nvSpPr>
            <p:cNvPr id="36" name="Text Box 6">
              <a:extLst>
                <a:ext uri="{FF2B5EF4-FFF2-40B4-BE49-F238E27FC236}">
                  <a16:creationId xmlns:a16="http://schemas.microsoft.com/office/drawing/2014/main" id="{C0CEEA3B-6BAB-E547-8DE0-7B03BB52FE09}"/>
                </a:ext>
              </a:extLst>
            </p:cNvPr>
            <p:cNvSpPr txBox="1">
              <a:spLocks noChangeArrowheads="1"/>
            </p:cNvSpPr>
            <p:nvPr/>
          </p:nvSpPr>
          <p:spPr bwMode="auto">
            <a:xfrm>
              <a:off x="3388" y="1242"/>
              <a:ext cx="663" cy="1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4000" dirty="0">
                  <a:latin typeface="Arial Rounded MT Bold" panose="020F0704030504030204" pitchFamily="34" charset="0"/>
                </a:rPr>
                <a:t>’</a:t>
              </a:r>
            </a:p>
          </p:txBody>
        </p:sp>
        <p:sp>
          <p:nvSpPr>
            <p:cNvPr id="37" name="Oval 7">
              <a:extLst>
                <a:ext uri="{FF2B5EF4-FFF2-40B4-BE49-F238E27FC236}">
                  <a16:creationId xmlns:a16="http://schemas.microsoft.com/office/drawing/2014/main" id="{5A153F1E-8128-B64C-9237-876E1CC769D7}"/>
                </a:ext>
              </a:extLst>
            </p:cNvPr>
            <p:cNvSpPr>
              <a:spLocks noChangeArrowheads="1"/>
            </p:cNvSpPr>
            <p:nvPr/>
          </p:nvSpPr>
          <p:spPr bwMode="auto">
            <a:xfrm rot="10800000">
              <a:off x="3641" y="3506"/>
              <a:ext cx="163"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38" name="Group 8">
            <a:extLst>
              <a:ext uri="{FF2B5EF4-FFF2-40B4-BE49-F238E27FC236}">
                <a16:creationId xmlns:a16="http://schemas.microsoft.com/office/drawing/2014/main" id="{68FAC7FB-7509-F445-A6C1-2B3D371FA590}"/>
              </a:ext>
            </a:extLst>
          </p:cNvPr>
          <p:cNvGrpSpPr>
            <a:grpSpLocks/>
          </p:cNvGrpSpPr>
          <p:nvPr/>
        </p:nvGrpSpPr>
        <p:grpSpPr bwMode="auto">
          <a:xfrm>
            <a:off x="7338430" y="1604600"/>
            <a:ext cx="1858962" cy="4230687"/>
            <a:chOff x="4427" y="94"/>
            <a:chExt cx="829" cy="2062"/>
          </a:xfrm>
        </p:grpSpPr>
        <p:grpSp>
          <p:nvGrpSpPr>
            <p:cNvPr id="39" name="Group 9">
              <a:extLst>
                <a:ext uri="{FF2B5EF4-FFF2-40B4-BE49-F238E27FC236}">
                  <a16:creationId xmlns:a16="http://schemas.microsoft.com/office/drawing/2014/main" id="{B834B845-AB98-C843-8095-FAD4057AE634}"/>
                </a:ext>
              </a:extLst>
            </p:cNvPr>
            <p:cNvGrpSpPr>
              <a:grpSpLocks/>
            </p:cNvGrpSpPr>
            <p:nvPr/>
          </p:nvGrpSpPr>
          <p:grpSpPr bwMode="auto">
            <a:xfrm>
              <a:off x="4427" y="94"/>
              <a:ext cx="829" cy="2062"/>
              <a:chOff x="3487" y="82"/>
              <a:chExt cx="829" cy="2062"/>
            </a:xfrm>
          </p:grpSpPr>
          <p:pic>
            <p:nvPicPr>
              <p:cNvPr id="41" name="Picture 40">
                <a:extLst>
                  <a:ext uri="{FF2B5EF4-FFF2-40B4-BE49-F238E27FC236}">
                    <a16:creationId xmlns:a16="http://schemas.microsoft.com/office/drawing/2014/main" id="{229D8BBC-AA97-DC42-B897-2EA9B9517C1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487" y="82"/>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11">
                <a:extLst>
                  <a:ext uri="{FF2B5EF4-FFF2-40B4-BE49-F238E27FC236}">
                    <a16:creationId xmlns:a16="http://schemas.microsoft.com/office/drawing/2014/main" id="{26FB8430-5FDA-1C4A-81AC-CC919BF16265}"/>
                  </a:ext>
                </a:extLst>
              </p:cNvPr>
              <p:cNvSpPr txBox="1">
                <a:spLocks noChangeArrowheads="1"/>
              </p:cNvSpPr>
              <p:nvPr/>
            </p:nvSpPr>
            <p:spPr bwMode="auto">
              <a:xfrm>
                <a:off x="3604" y="567"/>
                <a:ext cx="595"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Capital Letter</a:t>
                </a:r>
              </a:p>
            </p:txBody>
          </p:sp>
          <p:sp>
            <p:nvSpPr>
              <p:cNvPr id="43" name="WordArt 12">
                <a:extLst>
                  <a:ext uri="{FF2B5EF4-FFF2-40B4-BE49-F238E27FC236}">
                    <a16:creationId xmlns:a16="http://schemas.microsoft.com/office/drawing/2014/main" id="{25CBAED5-3519-8540-A348-B5A1620CBFF4}"/>
                  </a:ext>
                </a:extLst>
              </p:cNvPr>
              <p:cNvSpPr>
                <a:spLocks noChangeArrowheads="1" noChangeShapeType="1" noTextEdit="1"/>
              </p:cNvSpPr>
              <p:nvPr/>
            </p:nvSpPr>
            <p:spPr bwMode="auto">
              <a:xfrm>
                <a:off x="3631" y="207"/>
                <a:ext cx="542" cy="308"/>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kern="10">
                    <a:ln w="9525">
                      <a:solidFill>
                        <a:srgbClr val="000000"/>
                      </a:solidFill>
                      <a:round/>
                      <a:headEnd/>
                      <a:tailEnd/>
                    </a:ln>
                    <a:solidFill>
                      <a:srgbClr val="000000"/>
                    </a:solidFill>
                    <a:latin typeface="Arial" panose="020B0604020202020204" pitchFamily="34" charset="0"/>
                  </a:rPr>
                  <a:t>CAP</a:t>
                </a:r>
              </a:p>
            </p:txBody>
          </p:sp>
        </p:grpSp>
        <p:sp>
          <p:nvSpPr>
            <p:cNvPr id="40" name="Oval 13">
              <a:extLst>
                <a:ext uri="{FF2B5EF4-FFF2-40B4-BE49-F238E27FC236}">
                  <a16:creationId xmlns:a16="http://schemas.microsoft.com/office/drawing/2014/main" id="{0E8EFFA9-ED11-D346-9150-2907B3E73DC3}"/>
                </a:ext>
              </a:extLst>
            </p:cNvPr>
            <p:cNvSpPr>
              <a:spLocks noChangeArrowheads="1"/>
            </p:cNvSpPr>
            <p:nvPr/>
          </p:nvSpPr>
          <p:spPr bwMode="auto">
            <a:xfrm>
              <a:off x="4784"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44" name="Group 14">
            <a:extLst>
              <a:ext uri="{FF2B5EF4-FFF2-40B4-BE49-F238E27FC236}">
                <a16:creationId xmlns:a16="http://schemas.microsoft.com/office/drawing/2014/main" id="{8F7FD4BA-EE90-784B-AE9F-6819067C43B5}"/>
              </a:ext>
            </a:extLst>
          </p:cNvPr>
          <p:cNvGrpSpPr>
            <a:grpSpLocks/>
          </p:cNvGrpSpPr>
          <p:nvPr/>
        </p:nvGrpSpPr>
        <p:grpSpPr bwMode="auto">
          <a:xfrm>
            <a:off x="635047" y="1555387"/>
            <a:ext cx="1827213" cy="4219575"/>
            <a:chOff x="247" y="1208"/>
            <a:chExt cx="1131" cy="2618"/>
          </a:xfrm>
        </p:grpSpPr>
        <p:pic>
          <p:nvPicPr>
            <p:cNvPr id="45" name="Picture 15">
              <a:extLst>
                <a:ext uri="{FF2B5EF4-FFF2-40B4-BE49-F238E27FC236}">
                  <a16:creationId xmlns:a16="http://schemas.microsoft.com/office/drawing/2014/main" id="{9857BCCB-1EEA-C640-ACA8-6AF14125851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247" y="1208"/>
              <a:ext cx="1131" cy="2618"/>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16">
              <a:extLst>
                <a:ext uri="{FF2B5EF4-FFF2-40B4-BE49-F238E27FC236}">
                  <a16:creationId xmlns:a16="http://schemas.microsoft.com/office/drawing/2014/main" id="{F35B61F9-3D6A-9447-8CF3-FA6BBB40DE7F}"/>
                </a:ext>
              </a:extLst>
            </p:cNvPr>
            <p:cNvSpPr txBox="1">
              <a:spLocks noChangeArrowheads="1"/>
            </p:cNvSpPr>
            <p:nvPr/>
          </p:nvSpPr>
          <p:spPr bwMode="auto">
            <a:xfrm>
              <a:off x="326" y="1842"/>
              <a:ext cx="972"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Exclamation mark</a:t>
              </a:r>
            </a:p>
          </p:txBody>
        </p:sp>
        <p:sp>
          <p:nvSpPr>
            <p:cNvPr id="47" name="Oval 17">
              <a:extLst>
                <a:ext uri="{FF2B5EF4-FFF2-40B4-BE49-F238E27FC236}">
                  <a16:creationId xmlns:a16="http://schemas.microsoft.com/office/drawing/2014/main" id="{D8A72FC2-AA97-7440-A222-2F194517DDF9}"/>
                </a:ext>
              </a:extLst>
            </p:cNvPr>
            <p:cNvSpPr>
              <a:spLocks noChangeArrowheads="1"/>
            </p:cNvSpPr>
            <p:nvPr/>
          </p:nvSpPr>
          <p:spPr bwMode="auto">
            <a:xfrm>
              <a:off x="734" y="3393"/>
              <a:ext cx="157"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18">
              <a:extLst>
                <a:ext uri="{FF2B5EF4-FFF2-40B4-BE49-F238E27FC236}">
                  <a16:creationId xmlns:a16="http://schemas.microsoft.com/office/drawing/2014/main" id="{EED4CBC7-27C5-B542-991A-B6D1E61034AB}"/>
                </a:ext>
              </a:extLst>
            </p:cNvPr>
            <p:cNvSpPr txBox="1">
              <a:spLocks noChangeArrowheads="1"/>
            </p:cNvSpPr>
            <p:nvPr/>
          </p:nvSpPr>
          <p:spPr bwMode="auto">
            <a:xfrm>
              <a:off x="621" y="1208"/>
              <a:ext cx="382" cy="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8000" b="1" dirty="0"/>
                <a:t>!</a:t>
              </a:r>
            </a:p>
          </p:txBody>
        </p:sp>
      </p:grpSp>
      <p:grpSp>
        <p:nvGrpSpPr>
          <p:cNvPr id="50" name="Group 19">
            <a:extLst>
              <a:ext uri="{FF2B5EF4-FFF2-40B4-BE49-F238E27FC236}">
                <a16:creationId xmlns:a16="http://schemas.microsoft.com/office/drawing/2014/main" id="{4C51B8B6-A043-6C4F-8D35-08D7BF93F68A}"/>
              </a:ext>
            </a:extLst>
          </p:cNvPr>
          <p:cNvGrpSpPr>
            <a:grpSpLocks/>
          </p:cNvGrpSpPr>
          <p:nvPr/>
        </p:nvGrpSpPr>
        <p:grpSpPr bwMode="auto">
          <a:xfrm>
            <a:off x="5118257" y="1604600"/>
            <a:ext cx="1795462" cy="4210050"/>
            <a:chOff x="404" y="94"/>
            <a:chExt cx="829" cy="2062"/>
          </a:xfrm>
        </p:grpSpPr>
        <p:grpSp>
          <p:nvGrpSpPr>
            <p:cNvPr id="51" name="Group 20">
              <a:extLst>
                <a:ext uri="{FF2B5EF4-FFF2-40B4-BE49-F238E27FC236}">
                  <a16:creationId xmlns:a16="http://schemas.microsoft.com/office/drawing/2014/main" id="{E8D88B76-20AB-2748-8239-F8BB27ABB36A}"/>
                </a:ext>
              </a:extLst>
            </p:cNvPr>
            <p:cNvGrpSpPr>
              <a:grpSpLocks/>
            </p:cNvGrpSpPr>
            <p:nvPr/>
          </p:nvGrpSpPr>
          <p:grpSpPr bwMode="auto">
            <a:xfrm>
              <a:off x="404" y="94"/>
              <a:ext cx="829" cy="2062"/>
              <a:chOff x="404" y="98"/>
              <a:chExt cx="829" cy="2062"/>
            </a:xfrm>
          </p:grpSpPr>
          <p:pic>
            <p:nvPicPr>
              <p:cNvPr id="53" name="Picture 52">
                <a:extLst>
                  <a:ext uri="{FF2B5EF4-FFF2-40B4-BE49-F238E27FC236}">
                    <a16:creationId xmlns:a16="http://schemas.microsoft.com/office/drawing/2014/main" id="{6B22AC2D-8792-4B4A-8C33-6436CE741A7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404" y="98"/>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54" name="Oval 53">
                <a:extLst>
                  <a:ext uri="{FF2B5EF4-FFF2-40B4-BE49-F238E27FC236}">
                    <a16:creationId xmlns:a16="http://schemas.microsoft.com/office/drawing/2014/main" id="{4A921B69-527B-954C-8A8A-B004F3E0A1D3}"/>
                  </a:ext>
                </a:extLst>
              </p:cNvPr>
              <p:cNvSpPr>
                <a:spLocks noChangeArrowheads="1"/>
              </p:cNvSpPr>
              <p:nvPr/>
            </p:nvSpPr>
            <p:spPr bwMode="auto">
              <a:xfrm>
                <a:off x="712" y="321"/>
                <a:ext cx="212" cy="212"/>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Text Box 23">
                <a:extLst>
                  <a:ext uri="{FF2B5EF4-FFF2-40B4-BE49-F238E27FC236}">
                    <a16:creationId xmlns:a16="http://schemas.microsoft.com/office/drawing/2014/main" id="{B5A0211F-B018-0648-A89C-0B8A41F213C1}"/>
                  </a:ext>
                </a:extLst>
              </p:cNvPr>
              <p:cNvSpPr txBox="1">
                <a:spLocks noChangeArrowheads="1"/>
              </p:cNvSpPr>
              <p:nvPr/>
            </p:nvSpPr>
            <p:spPr bwMode="auto">
              <a:xfrm>
                <a:off x="521" y="584"/>
                <a:ext cx="595" cy="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Full stop</a:t>
                </a:r>
              </a:p>
            </p:txBody>
          </p:sp>
        </p:grpSp>
        <p:sp>
          <p:nvSpPr>
            <p:cNvPr id="52" name="Oval 24">
              <a:extLst>
                <a:ext uri="{FF2B5EF4-FFF2-40B4-BE49-F238E27FC236}">
                  <a16:creationId xmlns:a16="http://schemas.microsoft.com/office/drawing/2014/main" id="{54B9D5C2-E7F5-5046-A674-1AE922BC20FE}"/>
                </a:ext>
              </a:extLst>
            </p:cNvPr>
            <p:cNvSpPr>
              <a:spLocks noChangeArrowheads="1"/>
            </p:cNvSpPr>
            <p:nvPr/>
          </p:nvSpPr>
          <p:spPr bwMode="auto">
            <a:xfrm>
              <a:off x="761"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56" name="Group 25">
            <a:extLst>
              <a:ext uri="{FF2B5EF4-FFF2-40B4-BE49-F238E27FC236}">
                <a16:creationId xmlns:a16="http://schemas.microsoft.com/office/drawing/2014/main" id="{BFA92C00-7FC5-9D42-98CB-857AC41758B2}"/>
              </a:ext>
            </a:extLst>
          </p:cNvPr>
          <p:cNvGrpSpPr>
            <a:grpSpLocks/>
          </p:cNvGrpSpPr>
          <p:nvPr/>
        </p:nvGrpSpPr>
        <p:grpSpPr bwMode="auto">
          <a:xfrm>
            <a:off x="2886971" y="1595075"/>
            <a:ext cx="1806575" cy="4219575"/>
            <a:chOff x="2161" y="1293"/>
            <a:chExt cx="1138" cy="2618"/>
          </a:xfrm>
        </p:grpSpPr>
        <p:pic>
          <p:nvPicPr>
            <p:cNvPr id="57" name="Picture 26">
              <a:extLst>
                <a:ext uri="{FF2B5EF4-FFF2-40B4-BE49-F238E27FC236}">
                  <a16:creationId xmlns:a16="http://schemas.microsoft.com/office/drawing/2014/main" id="{CAE85879-9189-564E-BF16-074C35B59A1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61" y="1293"/>
              <a:ext cx="1138" cy="2618"/>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27">
              <a:extLst>
                <a:ext uri="{FF2B5EF4-FFF2-40B4-BE49-F238E27FC236}">
                  <a16:creationId xmlns:a16="http://schemas.microsoft.com/office/drawing/2014/main" id="{6B007079-A8C0-934E-B434-2B81172855B6}"/>
                </a:ext>
              </a:extLst>
            </p:cNvPr>
            <p:cNvSpPr txBox="1">
              <a:spLocks noChangeArrowheads="1"/>
            </p:cNvSpPr>
            <p:nvPr/>
          </p:nvSpPr>
          <p:spPr bwMode="auto">
            <a:xfrm>
              <a:off x="2322" y="1915"/>
              <a:ext cx="816"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Question mark</a:t>
              </a:r>
            </a:p>
          </p:txBody>
        </p:sp>
        <p:sp>
          <p:nvSpPr>
            <p:cNvPr id="59" name="Oval 28">
              <a:extLst>
                <a:ext uri="{FF2B5EF4-FFF2-40B4-BE49-F238E27FC236}">
                  <a16:creationId xmlns:a16="http://schemas.microsoft.com/office/drawing/2014/main" id="{9979E144-9372-0F4F-A528-9758D42F4085}"/>
                </a:ext>
              </a:extLst>
            </p:cNvPr>
            <p:cNvSpPr>
              <a:spLocks noChangeArrowheads="1"/>
            </p:cNvSpPr>
            <p:nvPr/>
          </p:nvSpPr>
          <p:spPr bwMode="auto">
            <a:xfrm>
              <a:off x="2651" y="3478"/>
              <a:ext cx="158"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Text Box 29">
              <a:extLst>
                <a:ext uri="{FF2B5EF4-FFF2-40B4-BE49-F238E27FC236}">
                  <a16:creationId xmlns:a16="http://schemas.microsoft.com/office/drawing/2014/main" id="{54EF2DB8-D968-FF4F-AE43-F82524946A9F}"/>
                </a:ext>
              </a:extLst>
            </p:cNvPr>
            <p:cNvSpPr txBox="1">
              <a:spLocks noChangeArrowheads="1"/>
            </p:cNvSpPr>
            <p:nvPr/>
          </p:nvSpPr>
          <p:spPr bwMode="auto">
            <a:xfrm>
              <a:off x="2535" y="1310"/>
              <a:ext cx="301" cy="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7000" b="1" dirty="0"/>
                <a:t>?</a:t>
              </a:r>
            </a:p>
          </p:txBody>
        </p:sp>
      </p:grpSp>
    </p:spTree>
    <p:extLst>
      <p:ext uri="{BB962C8B-B14F-4D97-AF65-F5344CB8AC3E}">
        <p14:creationId xmlns:p14="http://schemas.microsoft.com/office/powerpoint/2010/main" val="34238732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subordinate clauses</a:t>
            </a:r>
            <a:endParaRPr lang="en-GB" sz="2500" b="1" dirty="0">
              <a:solidFill>
                <a:srgbClr val="0070C0"/>
              </a:solidFill>
              <a:latin typeface="Comic Sans MS" panose="030F0902030302020204" pitchFamily="66" charset="0"/>
            </a:endParaRPr>
          </a:p>
        </p:txBody>
      </p:sp>
      <p:sp>
        <p:nvSpPr>
          <p:cNvPr id="31" name="Rectangle 30">
            <a:extLst>
              <a:ext uri="{FF2B5EF4-FFF2-40B4-BE49-F238E27FC236}">
                <a16:creationId xmlns:a16="http://schemas.microsoft.com/office/drawing/2014/main" id="{AB44176A-2F80-E04C-9A9A-AF73C3E80D30}"/>
              </a:ext>
            </a:extLst>
          </p:cNvPr>
          <p:cNvSpPr>
            <a:spLocks noChangeArrowheads="1"/>
          </p:cNvSpPr>
          <p:nvPr/>
        </p:nvSpPr>
        <p:spPr bwMode="auto">
          <a:xfrm>
            <a:off x="4280454" y="1549694"/>
            <a:ext cx="748747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2000" dirty="0">
                <a:solidFill>
                  <a:srgbClr val="414042"/>
                </a:solidFill>
                <a:cs typeface="Arial" panose="020B0604020202020204" pitchFamily="34" charset="0"/>
              </a:rPr>
              <a:t>A </a:t>
            </a:r>
            <a:r>
              <a:rPr lang="en-GB" altLang="en-US" sz="2000" dirty="0">
                <a:solidFill>
                  <a:srgbClr val="0070C0"/>
                </a:solidFill>
                <a:cs typeface="Arial" panose="020B0604020202020204" pitchFamily="34" charset="0"/>
              </a:rPr>
              <a:t>subordinate clause </a:t>
            </a:r>
            <a:r>
              <a:rPr lang="en-GB" altLang="en-US" sz="2000" dirty="0">
                <a:solidFill>
                  <a:srgbClr val="414042"/>
                </a:solidFill>
                <a:cs typeface="Arial" panose="020B0604020202020204" pitchFamily="34" charset="0"/>
              </a:rPr>
              <a:t>is a clause that cannot</a:t>
            </a:r>
            <a:br>
              <a:rPr lang="en-GB" altLang="en-US" sz="2000" dirty="0">
                <a:solidFill>
                  <a:srgbClr val="414042"/>
                </a:solidFill>
                <a:cs typeface="Arial" panose="020B0604020202020204" pitchFamily="34" charset="0"/>
              </a:rPr>
            </a:br>
            <a:r>
              <a:rPr lang="en-GB" altLang="en-US" sz="2000" dirty="0">
                <a:solidFill>
                  <a:srgbClr val="414042"/>
                </a:solidFill>
                <a:cs typeface="Arial" panose="020B0604020202020204" pitchFamily="34" charset="0"/>
              </a:rPr>
              <a:t>stand alone as a complete sentence because</a:t>
            </a:r>
            <a:br>
              <a:rPr lang="en-GB" altLang="en-US" sz="2000" dirty="0">
                <a:solidFill>
                  <a:srgbClr val="414042"/>
                </a:solidFill>
                <a:cs typeface="Arial" panose="020B0604020202020204" pitchFamily="34" charset="0"/>
              </a:rPr>
            </a:br>
            <a:r>
              <a:rPr lang="en-GB" altLang="en-US" sz="2000" dirty="0">
                <a:solidFill>
                  <a:srgbClr val="414042"/>
                </a:solidFill>
                <a:cs typeface="Arial" panose="020B0604020202020204" pitchFamily="34" charset="0"/>
              </a:rPr>
              <a:t>it does not make sense by itself. </a:t>
            </a:r>
          </a:p>
        </p:txBody>
      </p:sp>
      <p:sp>
        <p:nvSpPr>
          <p:cNvPr id="49" name="Text Box 3">
            <a:extLst>
              <a:ext uri="{FF2B5EF4-FFF2-40B4-BE49-F238E27FC236}">
                <a16:creationId xmlns:a16="http://schemas.microsoft.com/office/drawing/2014/main" id="{9BACFACE-D88D-9B45-9861-62DFECE2C0C5}"/>
              </a:ext>
            </a:extLst>
          </p:cNvPr>
          <p:cNvSpPr txBox="1">
            <a:spLocks noChangeArrowheads="1"/>
          </p:cNvSpPr>
          <p:nvPr/>
        </p:nvSpPr>
        <p:spPr bwMode="auto">
          <a:xfrm>
            <a:off x="5135219" y="3223552"/>
            <a:ext cx="6009858" cy="23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500"/>
              </a:spcBef>
            </a:pPr>
            <a:r>
              <a:rPr lang="en-GB" altLang="en-US" sz="2000" dirty="0">
                <a:solidFill>
                  <a:srgbClr val="414042"/>
                </a:solidFill>
                <a:cs typeface="Arial" panose="020B0604020202020204" pitchFamily="34" charset="0"/>
              </a:rPr>
              <a:t>The little dog laughed </a:t>
            </a:r>
            <a:r>
              <a:rPr lang="en-GB" altLang="en-US" sz="2000" dirty="0">
                <a:solidFill>
                  <a:srgbClr val="0070C0"/>
                </a:solidFill>
                <a:cs typeface="Arial" panose="020B0604020202020204" pitchFamily="34" charset="0"/>
              </a:rPr>
              <a:t>when</a:t>
            </a:r>
            <a:r>
              <a:rPr lang="en-GB" altLang="en-US" sz="2000" dirty="0">
                <a:cs typeface="Arial" panose="020B0604020202020204" pitchFamily="34" charset="0"/>
              </a:rPr>
              <a:t> </a:t>
            </a:r>
            <a:r>
              <a:rPr lang="en-GB" altLang="en-US" sz="2000" dirty="0">
                <a:solidFill>
                  <a:srgbClr val="414042"/>
                </a:solidFill>
                <a:cs typeface="Arial" panose="020B0604020202020204" pitchFamily="34" charset="0"/>
              </a:rPr>
              <a:t>the cow jumped over the moon.</a:t>
            </a:r>
          </a:p>
          <a:p>
            <a:pPr eaLnBrk="1" hangingPunct="1">
              <a:spcBef>
                <a:spcPts val="1500"/>
              </a:spcBef>
            </a:pPr>
            <a:r>
              <a:rPr lang="en-GB" altLang="en-US" sz="2000" dirty="0">
                <a:solidFill>
                  <a:srgbClr val="414042"/>
                </a:solidFill>
                <a:cs typeface="Arial" panose="020B0604020202020204" pitchFamily="34" charset="0"/>
              </a:rPr>
              <a:t>The cow jumped over the moon </a:t>
            </a:r>
            <a:r>
              <a:rPr lang="en-GB" altLang="en-US" sz="2000" dirty="0">
                <a:solidFill>
                  <a:srgbClr val="0070C0"/>
                </a:solidFill>
                <a:cs typeface="Arial" panose="020B0604020202020204" pitchFamily="34" charset="0"/>
              </a:rPr>
              <a:t>before</a:t>
            </a:r>
            <a:r>
              <a:rPr lang="en-GB" altLang="en-US" sz="2000" dirty="0">
                <a:solidFill>
                  <a:srgbClr val="414042"/>
                </a:solidFill>
                <a:cs typeface="Arial" panose="020B0604020202020204" pitchFamily="34" charset="0"/>
              </a:rPr>
              <a:t> the dish and spoon ran away.</a:t>
            </a:r>
          </a:p>
          <a:p>
            <a:pPr eaLnBrk="1" hangingPunct="1">
              <a:spcBef>
                <a:spcPts val="1500"/>
              </a:spcBef>
            </a:pPr>
            <a:r>
              <a:rPr lang="en-GB" altLang="en-US" sz="2000" dirty="0">
                <a:solidFill>
                  <a:srgbClr val="0070C0"/>
                </a:solidFill>
              </a:rPr>
              <a:t>When</a:t>
            </a:r>
            <a:r>
              <a:rPr lang="en-GB" altLang="en-US" sz="2000" dirty="0"/>
              <a:t> </a:t>
            </a:r>
            <a:r>
              <a:rPr lang="en-GB" altLang="en-US" sz="2000" dirty="0">
                <a:solidFill>
                  <a:srgbClr val="414042"/>
                </a:solidFill>
              </a:rPr>
              <a:t>the cat was playing the fiddle, the cow was jumping over the moon.</a:t>
            </a:r>
            <a:endParaRPr lang="en-GB" altLang="en-US" sz="2000" dirty="0">
              <a:solidFill>
                <a:srgbClr val="414042"/>
              </a:solidFill>
              <a:cs typeface="Arial" panose="020B0604020202020204" pitchFamily="34" charset="0"/>
            </a:endParaRPr>
          </a:p>
        </p:txBody>
      </p:sp>
      <p:pic>
        <p:nvPicPr>
          <p:cNvPr id="3" name="Picture 2">
            <a:extLst>
              <a:ext uri="{FF2B5EF4-FFF2-40B4-BE49-F238E27FC236}">
                <a16:creationId xmlns:a16="http://schemas.microsoft.com/office/drawing/2014/main" id="{116190CA-50A4-E148-9C20-95EE6F630B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0451" y="1521031"/>
            <a:ext cx="3387123" cy="4376185"/>
          </a:xfrm>
          <a:prstGeom prst="rect">
            <a:avLst/>
          </a:prstGeom>
        </p:spPr>
      </p:pic>
    </p:spTree>
    <p:extLst>
      <p:ext uri="{BB962C8B-B14F-4D97-AF65-F5344CB8AC3E}">
        <p14:creationId xmlns:p14="http://schemas.microsoft.com/office/powerpoint/2010/main" val="2492963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856" y="1437417"/>
            <a:ext cx="7373755" cy="494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5425" indent="-225425">
              <a:spcBef>
                <a:spcPts val="1000"/>
              </a:spcBef>
              <a:buClr>
                <a:srgbClr val="0070C0"/>
              </a:buClr>
              <a:buFont typeface="Arial" panose="020B0604020202020204" pitchFamily="34" charset="0"/>
              <a:buChar char="•"/>
            </a:pPr>
            <a:r>
              <a:rPr lang="en-GB" altLang="ja-JP" sz="1600" dirty="0">
                <a:solidFill>
                  <a:srgbClr val="414042"/>
                </a:solidFill>
                <a:latin typeface="Comic Sans MS" panose="030F0702030302020204" pitchFamily="66" charset="0"/>
                <a:ea typeface="MS PGothic" panose="020B0600070205080204" pitchFamily="34" charset="-128"/>
              </a:rPr>
              <a:t>The teacher’s role in the analysis stage is to model for the children how to identify authors’ techniques and the intention for the text and the intended effect upon the reader, asking </a:t>
            </a:r>
            <a:r>
              <a:rPr lang="en-GB" altLang="ja-JP" sz="1600" i="1" dirty="0">
                <a:solidFill>
                  <a:srgbClr val="414042"/>
                </a:solidFill>
                <a:latin typeface="Comic Sans MS" panose="030F0702030302020204" pitchFamily="66" charset="0"/>
                <a:ea typeface="MS PGothic" panose="020B0600070205080204" pitchFamily="34" charset="-128"/>
              </a:rPr>
              <a:t>‘How did the writer do that?’</a:t>
            </a:r>
            <a:r>
              <a:rPr lang="en-GB" altLang="ja-JP" sz="1600" dirty="0">
                <a:solidFill>
                  <a:srgbClr val="414042"/>
                </a:solidFill>
                <a:latin typeface="Comic Sans MS" panose="030F0702030302020204" pitchFamily="66" charset="0"/>
                <a:ea typeface="MS PGothic" panose="020B0600070205080204" pitchFamily="34" charset="-128"/>
              </a:rPr>
              <a:t>.</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Consider what structures and language have been used and provide opportunities for the children to explore and discuss these. NB In Years 1 and 2, this may be the first time children encounter elements of sentence structure and so these should be revisited several times over the course of a unit.</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Model the skill of blending sounds into words for reading and establish the habit of applying this skill whenever new words are encountered. </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Model recording and retrieving information from a working wall. This is made easier if the working wall includes removable information that children can reach, select and take back to their place to use.</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Make explicit the features of the selected text type by initially pointing these out to children, then encouraging them to recognise these features themselves.</a:t>
            </a:r>
          </a:p>
          <a:p>
            <a:pPr marL="225425" indent="-225425">
              <a:buClr>
                <a:srgbClr val="0070C0"/>
              </a:buClr>
              <a:buFont typeface="Arial" panose="020B0604020202020204" pitchFamily="34" charset="0"/>
              <a:buChar char="•"/>
            </a:pPr>
            <a:endParaRPr lang="en-GB" sz="1600" dirty="0">
              <a:solidFill>
                <a:srgbClr val="414042"/>
              </a:solidFill>
              <a:latin typeface="Comic Sans MS" panose="030F07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transform it</a:t>
            </a:r>
            <a:endParaRPr lang="en-GB" sz="2500" b="1" dirty="0">
              <a:solidFill>
                <a:srgbClr val="0070C0"/>
              </a:solidFill>
              <a:latin typeface="Comic Sans MS" panose="030F0902030302020204" pitchFamily="66" charset="0"/>
            </a:endParaRPr>
          </a:p>
        </p:txBody>
      </p:sp>
      <p:sp>
        <p:nvSpPr>
          <p:cNvPr id="7" name="Text Box 4">
            <a:extLst>
              <a:ext uri="{FF2B5EF4-FFF2-40B4-BE49-F238E27FC236}">
                <a16:creationId xmlns:a16="http://schemas.microsoft.com/office/drawing/2014/main" id="{9F6C0E4A-705F-0444-BA74-8F5A79D62B4D}"/>
              </a:ext>
            </a:extLst>
          </p:cNvPr>
          <p:cNvSpPr txBox="1">
            <a:spLocks noChangeArrowheads="1"/>
          </p:cNvSpPr>
          <p:nvPr/>
        </p:nvSpPr>
        <p:spPr bwMode="auto">
          <a:xfrm>
            <a:off x="1294922" y="1367983"/>
            <a:ext cx="7088187" cy="4775153"/>
          </a:xfrm>
          <a:prstGeom prst="rect">
            <a:avLst/>
          </a:prstGeom>
          <a:no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30000"/>
              </a:spcBef>
            </a:pPr>
            <a:r>
              <a:rPr lang="en-GB" altLang="en-US" sz="1700" dirty="0">
                <a:solidFill>
                  <a:srgbClr val="0070C0"/>
                </a:solidFill>
              </a:rPr>
              <a:t>Jasper wants his food to be freeze-dried. </a:t>
            </a:r>
          </a:p>
          <a:p>
            <a:pPr eaLnBrk="1" hangingPunct="1">
              <a:spcBef>
                <a:spcPct val="30000"/>
              </a:spcBef>
            </a:pPr>
            <a:r>
              <a:rPr lang="en-GB" altLang="en-US" sz="1700" dirty="0">
                <a:solidFill>
                  <a:srgbClr val="0070C0"/>
                </a:solidFill>
              </a:rPr>
              <a:t>I don</a:t>
            </a:r>
            <a:r>
              <a:rPr lang="en-GB" altLang="en-US" sz="1700" dirty="0">
                <a:solidFill>
                  <a:srgbClr val="0070C0"/>
                </a:solidFill>
                <a:latin typeface="VTKS BEAUTY" pitchFamily="2" charset="0"/>
              </a:rPr>
              <a:t>’</a:t>
            </a:r>
            <a:r>
              <a:rPr lang="en-GB" altLang="en-US" sz="1700" dirty="0">
                <a:solidFill>
                  <a:srgbClr val="0070C0"/>
                </a:solidFill>
              </a:rPr>
              <a:t>t think Jasper should be allowed. </a:t>
            </a:r>
          </a:p>
          <a:p>
            <a:pPr eaLnBrk="1" hangingPunct="1">
              <a:spcBef>
                <a:spcPct val="30000"/>
              </a:spcBef>
            </a:pPr>
            <a:r>
              <a:rPr lang="en-GB" altLang="en-US" sz="1700" dirty="0">
                <a:solidFill>
                  <a:srgbClr val="0070C0"/>
                </a:solidFill>
              </a:rPr>
              <a:t>Humans look through their telescopes. </a:t>
            </a:r>
          </a:p>
          <a:p>
            <a:pPr eaLnBrk="1" hangingPunct="1">
              <a:spcBef>
                <a:spcPct val="30000"/>
              </a:spcBef>
            </a:pPr>
            <a:r>
              <a:rPr lang="en-GB" altLang="en-US" sz="1700" dirty="0">
                <a:solidFill>
                  <a:srgbClr val="0070C0"/>
                </a:solidFill>
              </a:rPr>
              <a:t>Humans might see aliens growing tomatoes.</a:t>
            </a:r>
          </a:p>
          <a:p>
            <a:pPr eaLnBrk="1" hangingPunct="1">
              <a:spcBef>
                <a:spcPct val="30000"/>
              </a:spcBef>
            </a:pPr>
            <a:r>
              <a:rPr lang="en-GB" altLang="en-US" sz="1700" dirty="0">
                <a:solidFill>
                  <a:srgbClr val="0070C0"/>
                </a:solidFill>
              </a:rPr>
              <a:t>Aliens could deliver pizzas. </a:t>
            </a:r>
          </a:p>
          <a:p>
            <a:pPr eaLnBrk="1" hangingPunct="1">
              <a:spcBef>
                <a:spcPct val="30000"/>
              </a:spcBef>
            </a:pPr>
            <a:r>
              <a:rPr lang="en-GB" altLang="en-US" sz="1700" dirty="0">
                <a:solidFill>
                  <a:srgbClr val="0070C0"/>
                </a:solidFill>
              </a:rPr>
              <a:t>Astronauts on the moon get hungry.</a:t>
            </a:r>
          </a:p>
          <a:p>
            <a:pPr eaLnBrk="1" hangingPunct="1">
              <a:spcBef>
                <a:spcPct val="30000"/>
              </a:spcBef>
            </a:pPr>
            <a:r>
              <a:rPr lang="en-GB" altLang="en-US" sz="1700" dirty="0">
                <a:solidFill>
                  <a:srgbClr val="0070C0"/>
                </a:solidFill>
              </a:rPr>
              <a:t>Parrot is keeping quiet. </a:t>
            </a:r>
          </a:p>
          <a:p>
            <a:pPr eaLnBrk="1" hangingPunct="1">
              <a:spcBef>
                <a:spcPct val="30000"/>
              </a:spcBef>
            </a:pPr>
            <a:r>
              <a:rPr lang="en-GB" altLang="en-US" sz="1700" dirty="0">
                <a:solidFill>
                  <a:srgbClr val="0070C0"/>
                </a:solidFill>
              </a:rPr>
              <a:t>We think Parrot is studying the moon.</a:t>
            </a:r>
          </a:p>
          <a:p>
            <a:pPr eaLnBrk="1" hangingPunct="1">
              <a:spcBef>
                <a:spcPct val="30000"/>
              </a:spcBef>
            </a:pPr>
            <a:r>
              <a:rPr lang="en-GB" altLang="en-US" sz="1700" dirty="0">
                <a:solidFill>
                  <a:srgbClr val="0070C0"/>
                </a:solidFill>
              </a:rPr>
              <a:t>Neil Armstrong set foot on the moon. </a:t>
            </a:r>
          </a:p>
          <a:p>
            <a:pPr eaLnBrk="1" hangingPunct="1">
              <a:spcBef>
                <a:spcPct val="30000"/>
              </a:spcBef>
            </a:pPr>
            <a:r>
              <a:rPr lang="en-GB" altLang="en-US" sz="1700" dirty="0">
                <a:solidFill>
                  <a:srgbClr val="0070C0"/>
                </a:solidFill>
              </a:rPr>
              <a:t>Michael Collins stayed in the command module.</a:t>
            </a:r>
          </a:p>
          <a:p>
            <a:pPr eaLnBrk="1" hangingPunct="1">
              <a:spcBef>
                <a:spcPct val="30000"/>
              </a:spcBef>
            </a:pPr>
            <a:r>
              <a:rPr lang="en-GB" altLang="en-US" sz="1700" dirty="0">
                <a:solidFill>
                  <a:srgbClr val="0070C0"/>
                </a:solidFill>
              </a:rPr>
              <a:t>Michael flew around the moon for 22 hours. </a:t>
            </a:r>
          </a:p>
          <a:p>
            <a:pPr eaLnBrk="1" hangingPunct="1">
              <a:spcBef>
                <a:spcPct val="30000"/>
              </a:spcBef>
            </a:pPr>
            <a:r>
              <a:rPr lang="en-GB" altLang="en-US" sz="1700" dirty="0">
                <a:solidFill>
                  <a:srgbClr val="0070C0"/>
                </a:solidFill>
              </a:rPr>
              <a:t>Michael reconnected with the lunar module.</a:t>
            </a:r>
          </a:p>
          <a:p>
            <a:pPr eaLnBrk="1" hangingPunct="1">
              <a:spcBef>
                <a:spcPct val="30000"/>
              </a:spcBef>
            </a:pPr>
            <a:r>
              <a:rPr lang="en-GB" altLang="en-US" sz="1700" dirty="0">
                <a:solidFill>
                  <a:srgbClr val="0070C0"/>
                </a:solidFill>
              </a:rPr>
              <a:t>Michael had to keep the command module going. </a:t>
            </a:r>
          </a:p>
          <a:p>
            <a:pPr eaLnBrk="1" hangingPunct="1">
              <a:spcBef>
                <a:spcPct val="30000"/>
              </a:spcBef>
            </a:pPr>
            <a:r>
              <a:rPr lang="en-GB" altLang="en-US" sz="1700" dirty="0">
                <a:solidFill>
                  <a:srgbClr val="0070C0"/>
                </a:solidFill>
              </a:rPr>
              <a:t>They could all get back to earth.</a:t>
            </a:r>
          </a:p>
        </p:txBody>
      </p:sp>
      <p:sp>
        <p:nvSpPr>
          <p:cNvPr id="8" name="Text Box 6">
            <a:extLst>
              <a:ext uri="{FF2B5EF4-FFF2-40B4-BE49-F238E27FC236}">
                <a16:creationId xmlns:a16="http://schemas.microsoft.com/office/drawing/2014/main" id="{80F063E2-C4F1-9D43-99D2-91AC71D1CD77}"/>
              </a:ext>
            </a:extLst>
          </p:cNvPr>
          <p:cNvSpPr txBox="1">
            <a:spLocks noChangeArrowheads="1"/>
          </p:cNvSpPr>
          <p:nvPr/>
        </p:nvSpPr>
        <p:spPr bwMode="auto">
          <a:xfrm>
            <a:off x="7310235" y="5538631"/>
            <a:ext cx="2145748" cy="477054"/>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500">
                <a:solidFill>
                  <a:schemeClr val="bg1"/>
                </a:solidFill>
              </a:rPr>
              <a:t>before</a:t>
            </a:r>
          </a:p>
        </p:txBody>
      </p:sp>
      <p:sp>
        <p:nvSpPr>
          <p:cNvPr id="9" name="Text Box 7">
            <a:extLst>
              <a:ext uri="{FF2B5EF4-FFF2-40B4-BE49-F238E27FC236}">
                <a16:creationId xmlns:a16="http://schemas.microsoft.com/office/drawing/2014/main" id="{20060052-A220-5E4D-B069-FC15AC2EA439}"/>
              </a:ext>
            </a:extLst>
          </p:cNvPr>
          <p:cNvSpPr txBox="1">
            <a:spLocks noChangeArrowheads="1"/>
          </p:cNvSpPr>
          <p:nvPr/>
        </p:nvSpPr>
        <p:spPr bwMode="auto">
          <a:xfrm>
            <a:off x="7310235" y="4514889"/>
            <a:ext cx="2145748" cy="477054"/>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500">
                <a:solidFill>
                  <a:schemeClr val="bg1"/>
                </a:solidFill>
              </a:rPr>
              <a:t>but</a:t>
            </a:r>
          </a:p>
        </p:txBody>
      </p:sp>
      <p:sp>
        <p:nvSpPr>
          <p:cNvPr id="10" name="Text Box 8">
            <a:extLst>
              <a:ext uri="{FF2B5EF4-FFF2-40B4-BE49-F238E27FC236}">
                <a16:creationId xmlns:a16="http://schemas.microsoft.com/office/drawing/2014/main" id="{02EC0D05-3056-8B45-9878-CF10E26FC73B}"/>
              </a:ext>
            </a:extLst>
          </p:cNvPr>
          <p:cNvSpPr txBox="1">
            <a:spLocks noChangeArrowheads="1"/>
          </p:cNvSpPr>
          <p:nvPr/>
        </p:nvSpPr>
        <p:spPr bwMode="auto">
          <a:xfrm>
            <a:off x="7310235" y="3491146"/>
            <a:ext cx="2145748" cy="477054"/>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500">
                <a:solidFill>
                  <a:schemeClr val="bg1"/>
                </a:solidFill>
              </a:rPr>
              <a:t>when</a:t>
            </a:r>
          </a:p>
        </p:txBody>
      </p:sp>
      <p:sp>
        <p:nvSpPr>
          <p:cNvPr id="11" name="Text Box 9">
            <a:extLst>
              <a:ext uri="{FF2B5EF4-FFF2-40B4-BE49-F238E27FC236}">
                <a16:creationId xmlns:a16="http://schemas.microsoft.com/office/drawing/2014/main" id="{E26C4807-39FD-EB40-9BC7-1C823F83B5FE}"/>
              </a:ext>
            </a:extLst>
          </p:cNvPr>
          <p:cNvSpPr txBox="1">
            <a:spLocks noChangeArrowheads="1"/>
          </p:cNvSpPr>
          <p:nvPr/>
        </p:nvSpPr>
        <p:spPr bwMode="auto">
          <a:xfrm>
            <a:off x="7310235" y="2467403"/>
            <a:ext cx="2145748" cy="477054"/>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500">
                <a:solidFill>
                  <a:schemeClr val="bg1"/>
                </a:solidFill>
              </a:rPr>
              <a:t>so</a:t>
            </a:r>
          </a:p>
        </p:txBody>
      </p:sp>
      <p:sp>
        <p:nvSpPr>
          <p:cNvPr id="12" name="Text Box 10">
            <a:extLst>
              <a:ext uri="{FF2B5EF4-FFF2-40B4-BE49-F238E27FC236}">
                <a16:creationId xmlns:a16="http://schemas.microsoft.com/office/drawing/2014/main" id="{FD028CC4-0E35-0B4E-AE49-12EC2104A70B}"/>
              </a:ext>
            </a:extLst>
          </p:cNvPr>
          <p:cNvSpPr txBox="1">
            <a:spLocks noChangeArrowheads="1"/>
          </p:cNvSpPr>
          <p:nvPr/>
        </p:nvSpPr>
        <p:spPr bwMode="auto">
          <a:xfrm>
            <a:off x="7310235" y="1443661"/>
            <a:ext cx="2145748" cy="477054"/>
          </a:xfrm>
          <a:prstGeom prst="rect">
            <a:avLst/>
          </a:prstGeom>
          <a:solidFill>
            <a:srgbClr val="0070C0"/>
          </a:solidFill>
          <a:ln w="9525">
            <a:noFill/>
            <a:miter lim="800000"/>
            <a:headEnd/>
            <a:tailEnd/>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500">
                <a:solidFill>
                  <a:schemeClr val="bg1"/>
                </a:solidFill>
              </a:rPr>
              <a:t>if</a:t>
            </a:r>
          </a:p>
        </p:txBody>
      </p:sp>
    </p:spTree>
    <p:extLst>
      <p:ext uri="{BB962C8B-B14F-4D97-AF65-F5344CB8AC3E}">
        <p14:creationId xmlns:p14="http://schemas.microsoft.com/office/powerpoint/2010/main" val="38377746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sentence mix and match with subordinates</a:t>
            </a:r>
            <a:endParaRPr lang="en-GB" sz="2500" b="1" dirty="0">
              <a:solidFill>
                <a:srgbClr val="0070C0"/>
              </a:solidFill>
              <a:latin typeface="Comic Sans MS" panose="030F0902030302020204" pitchFamily="66" charset="0"/>
            </a:endParaRPr>
          </a:p>
        </p:txBody>
      </p:sp>
      <p:sp>
        <p:nvSpPr>
          <p:cNvPr id="13" name="Text Box 2">
            <a:extLst>
              <a:ext uri="{FF2B5EF4-FFF2-40B4-BE49-F238E27FC236}">
                <a16:creationId xmlns:a16="http://schemas.microsoft.com/office/drawing/2014/main" id="{4F4A7699-8B71-0B4E-BCE9-81E109099869}"/>
              </a:ext>
            </a:extLst>
          </p:cNvPr>
          <p:cNvSpPr txBox="1">
            <a:spLocks noChangeArrowheads="1"/>
          </p:cNvSpPr>
          <p:nvPr/>
        </p:nvSpPr>
        <p:spPr bwMode="auto">
          <a:xfrm>
            <a:off x="6983895" y="1446901"/>
            <a:ext cx="3550936"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so they could all get back to earth.</a:t>
            </a:r>
          </a:p>
        </p:txBody>
      </p:sp>
      <p:sp>
        <p:nvSpPr>
          <p:cNvPr id="14" name="Text Box 4">
            <a:extLst>
              <a:ext uri="{FF2B5EF4-FFF2-40B4-BE49-F238E27FC236}">
                <a16:creationId xmlns:a16="http://schemas.microsoft.com/office/drawing/2014/main" id="{3E090539-94A0-DE45-8845-1962D21FA78E}"/>
              </a:ext>
            </a:extLst>
          </p:cNvPr>
          <p:cNvSpPr txBox="1">
            <a:spLocks noChangeArrowheads="1"/>
          </p:cNvSpPr>
          <p:nvPr/>
        </p:nvSpPr>
        <p:spPr bwMode="auto">
          <a:xfrm>
            <a:off x="0" y="5814151"/>
            <a:ext cx="1219199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800" dirty="0">
                <a:solidFill>
                  <a:srgbClr val="414042"/>
                </a:solidFill>
              </a:rPr>
              <a:t>Talk to your partner about why we use subordinating conjunctions.</a:t>
            </a:r>
          </a:p>
        </p:txBody>
      </p:sp>
      <p:sp>
        <p:nvSpPr>
          <p:cNvPr id="15" name="Text Box 5">
            <a:extLst>
              <a:ext uri="{FF2B5EF4-FFF2-40B4-BE49-F238E27FC236}">
                <a16:creationId xmlns:a16="http://schemas.microsoft.com/office/drawing/2014/main" id="{7271EC9F-B533-4E4C-B7CA-601710D42AD0}"/>
              </a:ext>
            </a:extLst>
          </p:cNvPr>
          <p:cNvSpPr txBox="1">
            <a:spLocks noChangeArrowheads="1"/>
          </p:cNvSpPr>
          <p:nvPr/>
        </p:nvSpPr>
        <p:spPr bwMode="auto">
          <a:xfrm>
            <a:off x="1546138" y="1446896"/>
            <a:ext cx="4160113"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Jasper wants his food to be freeze-dried</a:t>
            </a:r>
          </a:p>
        </p:txBody>
      </p:sp>
      <p:sp>
        <p:nvSpPr>
          <p:cNvPr id="16" name="Text Box 6">
            <a:extLst>
              <a:ext uri="{FF2B5EF4-FFF2-40B4-BE49-F238E27FC236}">
                <a16:creationId xmlns:a16="http://schemas.microsoft.com/office/drawing/2014/main" id="{3C5B65CE-8E1B-784D-9599-6EBF9AA86782}"/>
              </a:ext>
            </a:extLst>
          </p:cNvPr>
          <p:cNvSpPr txBox="1">
            <a:spLocks noChangeArrowheads="1"/>
          </p:cNvSpPr>
          <p:nvPr/>
        </p:nvSpPr>
        <p:spPr bwMode="auto">
          <a:xfrm>
            <a:off x="6652591" y="4609341"/>
            <a:ext cx="388224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but I don</a:t>
            </a:r>
            <a:r>
              <a:rPr lang="en-GB" altLang="en-US" sz="1600" dirty="0">
                <a:solidFill>
                  <a:schemeClr val="bg1"/>
                </a:solidFill>
                <a:latin typeface="VTKS BEAUTY" pitchFamily="2" charset="0"/>
              </a:rPr>
              <a:t>’</a:t>
            </a:r>
            <a:r>
              <a:rPr lang="en-GB" altLang="en-US" sz="1600" dirty="0">
                <a:solidFill>
                  <a:schemeClr val="bg1"/>
                </a:solidFill>
              </a:rPr>
              <a:t>t think he should be allowed.</a:t>
            </a:r>
          </a:p>
        </p:txBody>
      </p:sp>
      <p:sp>
        <p:nvSpPr>
          <p:cNvPr id="17" name="Text Box 7">
            <a:extLst>
              <a:ext uri="{FF2B5EF4-FFF2-40B4-BE49-F238E27FC236}">
                <a16:creationId xmlns:a16="http://schemas.microsoft.com/office/drawing/2014/main" id="{47C30ED8-7046-1242-BFC8-BA280951CE35}"/>
              </a:ext>
            </a:extLst>
          </p:cNvPr>
          <p:cNvSpPr txBox="1">
            <a:spLocks noChangeArrowheads="1"/>
          </p:cNvSpPr>
          <p:nvPr/>
        </p:nvSpPr>
        <p:spPr bwMode="auto">
          <a:xfrm>
            <a:off x="1546138" y="2080030"/>
            <a:ext cx="4035079"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If humans look through their telescopes</a:t>
            </a:r>
          </a:p>
        </p:txBody>
      </p:sp>
      <p:sp>
        <p:nvSpPr>
          <p:cNvPr id="18" name="Text Box 8">
            <a:extLst>
              <a:ext uri="{FF2B5EF4-FFF2-40B4-BE49-F238E27FC236}">
                <a16:creationId xmlns:a16="http://schemas.microsoft.com/office/drawing/2014/main" id="{DBFA10B0-A4BD-5E44-8C4E-445F1973A388}"/>
              </a:ext>
            </a:extLst>
          </p:cNvPr>
          <p:cNvSpPr txBox="1">
            <a:spLocks noChangeArrowheads="1"/>
          </p:cNvSpPr>
          <p:nvPr/>
        </p:nvSpPr>
        <p:spPr bwMode="auto">
          <a:xfrm>
            <a:off x="6548343" y="5241827"/>
            <a:ext cx="3986488"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they might see aliens growing tomatoes.</a:t>
            </a:r>
          </a:p>
        </p:txBody>
      </p:sp>
      <p:sp>
        <p:nvSpPr>
          <p:cNvPr id="19" name="Text Box 9">
            <a:extLst>
              <a:ext uri="{FF2B5EF4-FFF2-40B4-BE49-F238E27FC236}">
                <a16:creationId xmlns:a16="http://schemas.microsoft.com/office/drawing/2014/main" id="{F73D3963-CF62-1345-BE98-C22996F67B94}"/>
              </a:ext>
            </a:extLst>
          </p:cNvPr>
          <p:cNvSpPr txBox="1">
            <a:spLocks noChangeArrowheads="1"/>
          </p:cNvSpPr>
          <p:nvPr/>
        </p:nvSpPr>
        <p:spPr bwMode="auto">
          <a:xfrm>
            <a:off x="1546138" y="2713164"/>
            <a:ext cx="2698175"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Aliens could deliver pizzas</a:t>
            </a:r>
          </a:p>
        </p:txBody>
      </p:sp>
      <p:sp>
        <p:nvSpPr>
          <p:cNvPr id="20" name="Text Box 10">
            <a:extLst>
              <a:ext uri="{FF2B5EF4-FFF2-40B4-BE49-F238E27FC236}">
                <a16:creationId xmlns:a16="http://schemas.microsoft.com/office/drawing/2014/main" id="{A04AC217-EC1F-4D49-919D-ACC638CD6E38}"/>
              </a:ext>
            </a:extLst>
          </p:cNvPr>
          <p:cNvSpPr txBox="1">
            <a:spLocks noChangeArrowheads="1"/>
          </p:cNvSpPr>
          <p:nvPr/>
        </p:nvSpPr>
        <p:spPr bwMode="auto">
          <a:xfrm>
            <a:off x="6018394" y="3976853"/>
            <a:ext cx="4516437"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when the astronauts on the moon get hungry.</a:t>
            </a:r>
          </a:p>
        </p:txBody>
      </p:sp>
      <p:sp>
        <p:nvSpPr>
          <p:cNvPr id="21" name="Text Box 11">
            <a:extLst>
              <a:ext uri="{FF2B5EF4-FFF2-40B4-BE49-F238E27FC236}">
                <a16:creationId xmlns:a16="http://schemas.microsoft.com/office/drawing/2014/main" id="{A30475E8-6082-4F4E-8164-4DACEF0EF6DE}"/>
              </a:ext>
            </a:extLst>
          </p:cNvPr>
          <p:cNvSpPr txBox="1">
            <a:spLocks noChangeArrowheads="1"/>
          </p:cNvSpPr>
          <p:nvPr/>
        </p:nvSpPr>
        <p:spPr bwMode="auto">
          <a:xfrm>
            <a:off x="1546138" y="3346298"/>
            <a:ext cx="2339102"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Parrot is keeping quiet</a:t>
            </a:r>
          </a:p>
        </p:txBody>
      </p:sp>
      <p:sp>
        <p:nvSpPr>
          <p:cNvPr id="22" name="Text Box 12">
            <a:extLst>
              <a:ext uri="{FF2B5EF4-FFF2-40B4-BE49-F238E27FC236}">
                <a16:creationId xmlns:a16="http://schemas.microsoft.com/office/drawing/2014/main" id="{F9AFD900-4B2B-8640-BCE1-3274645F8D5E}"/>
              </a:ext>
            </a:extLst>
          </p:cNvPr>
          <p:cNvSpPr txBox="1">
            <a:spLocks noChangeArrowheads="1"/>
          </p:cNvSpPr>
          <p:nvPr/>
        </p:nvSpPr>
        <p:spPr bwMode="auto">
          <a:xfrm>
            <a:off x="7103165" y="2079389"/>
            <a:ext cx="3431666"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so we think he studying the moon.</a:t>
            </a:r>
          </a:p>
        </p:txBody>
      </p:sp>
      <p:sp>
        <p:nvSpPr>
          <p:cNvPr id="23" name="Text Box 13">
            <a:extLst>
              <a:ext uri="{FF2B5EF4-FFF2-40B4-BE49-F238E27FC236}">
                <a16:creationId xmlns:a16="http://schemas.microsoft.com/office/drawing/2014/main" id="{8A9468F9-112C-C84D-9EB4-EB6FB63182BE}"/>
              </a:ext>
            </a:extLst>
          </p:cNvPr>
          <p:cNvSpPr txBox="1">
            <a:spLocks noChangeArrowheads="1"/>
          </p:cNvSpPr>
          <p:nvPr/>
        </p:nvSpPr>
        <p:spPr bwMode="auto">
          <a:xfrm>
            <a:off x="1546138" y="3979432"/>
            <a:ext cx="3712876"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Neil Armstrong set foot on the moon</a:t>
            </a:r>
          </a:p>
        </p:txBody>
      </p:sp>
      <p:sp>
        <p:nvSpPr>
          <p:cNvPr id="24" name="Text Box 14">
            <a:extLst>
              <a:ext uri="{FF2B5EF4-FFF2-40B4-BE49-F238E27FC236}">
                <a16:creationId xmlns:a16="http://schemas.microsoft.com/office/drawing/2014/main" id="{4E7A33E4-9C21-5942-82CF-83C65BAE3224}"/>
              </a:ext>
            </a:extLst>
          </p:cNvPr>
          <p:cNvSpPr txBox="1">
            <a:spLocks noChangeArrowheads="1"/>
          </p:cNvSpPr>
          <p:nvPr/>
        </p:nvSpPr>
        <p:spPr bwMode="auto">
          <a:xfrm>
            <a:off x="5420139" y="2711877"/>
            <a:ext cx="5114692"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but Michael Collins stayed in the command module.</a:t>
            </a:r>
          </a:p>
        </p:txBody>
      </p:sp>
      <p:sp>
        <p:nvSpPr>
          <p:cNvPr id="25" name="Text Box 15">
            <a:extLst>
              <a:ext uri="{FF2B5EF4-FFF2-40B4-BE49-F238E27FC236}">
                <a16:creationId xmlns:a16="http://schemas.microsoft.com/office/drawing/2014/main" id="{0FCFC12A-AD3A-9F44-B901-CB399C72850D}"/>
              </a:ext>
            </a:extLst>
          </p:cNvPr>
          <p:cNvSpPr txBox="1">
            <a:spLocks noChangeArrowheads="1"/>
          </p:cNvSpPr>
          <p:nvPr/>
        </p:nvSpPr>
        <p:spPr bwMode="auto">
          <a:xfrm>
            <a:off x="1546138" y="4612566"/>
            <a:ext cx="4310795"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Michael flew around the moon for 22 hours</a:t>
            </a:r>
          </a:p>
        </p:txBody>
      </p:sp>
      <p:sp>
        <p:nvSpPr>
          <p:cNvPr id="26" name="Text Box 16">
            <a:extLst>
              <a:ext uri="{FF2B5EF4-FFF2-40B4-BE49-F238E27FC236}">
                <a16:creationId xmlns:a16="http://schemas.microsoft.com/office/drawing/2014/main" id="{FCA60AC5-36E8-5A40-822E-55505FE96192}"/>
              </a:ext>
            </a:extLst>
          </p:cNvPr>
          <p:cNvSpPr txBox="1">
            <a:spLocks noChangeArrowheads="1"/>
          </p:cNvSpPr>
          <p:nvPr/>
        </p:nvSpPr>
        <p:spPr bwMode="auto">
          <a:xfrm>
            <a:off x="6018394" y="3344365"/>
            <a:ext cx="4516437"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before he reconnected with the lunar module.</a:t>
            </a:r>
          </a:p>
        </p:txBody>
      </p:sp>
      <p:sp>
        <p:nvSpPr>
          <p:cNvPr id="27" name="Text Box 17">
            <a:extLst>
              <a:ext uri="{FF2B5EF4-FFF2-40B4-BE49-F238E27FC236}">
                <a16:creationId xmlns:a16="http://schemas.microsoft.com/office/drawing/2014/main" id="{67821A29-BA46-914D-9124-2C882C2E0B9D}"/>
              </a:ext>
            </a:extLst>
          </p:cNvPr>
          <p:cNvSpPr txBox="1">
            <a:spLocks noChangeArrowheads="1"/>
          </p:cNvSpPr>
          <p:nvPr/>
        </p:nvSpPr>
        <p:spPr bwMode="auto">
          <a:xfrm>
            <a:off x="1546138" y="5245702"/>
            <a:ext cx="4216219"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He had to keep the command module going</a:t>
            </a:r>
          </a:p>
        </p:txBody>
      </p:sp>
    </p:spTree>
    <p:extLst>
      <p:ext uri="{BB962C8B-B14F-4D97-AF65-F5344CB8AC3E}">
        <p14:creationId xmlns:p14="http://schemas.microsoft.com/office/powerpoint/2010/main" val="40176616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sentence mix and match with subordinates</a:t>
            </a:r>
            <a:endParaRPr lang="en-GB" sz="2500" b="1" dirty="0">
              <a:solidFill>
                <a:srgbClr val="0070C0"/>
              </a:solidFill>
              <a:latin typeface="Comic Sans MS" panose="030F0902030302020204" pitchFamily="66" charset="0"/>
            </a:endParaRPr>
          </a:p>
        </p:txBody>
      </p:sp>
      <p:sp>
        <p:nvSpPr>
          <p:cNvPr id="15" name="Text Box 5">
            <a:extLst>
              <a:ext uri="{FF2B5EF4-FFF2-40B4-BE49-F238E27FC236}">
                <a16:creationId xmlns:a16="http://schemas.microsoft.com/office/drawing/2014/main" id="{7271EC9F-B533-4E4C-B7CA-601710D42AD0}"/>
              </a:ext>
            </a:extLst>
          </p:cNvPr>
          <p:cNvSpPr txBox="1">
            <a:spLocks noChangeArrowheads="1"/>
          </p:cNvSpPr>
          <p:nvPr/>
        </p:nvSpPr>
        <p:spPr bwMode="auto">
          <a:xfrm>
            <a:off x="1537132" y="1446896"/>
            <a:ext cx="4160113"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Jasper wants his food to be freeze-dried</a:t>
            </a:r>
          </a:p>
        </p:txBody>
      </p:sp>
      <p:sp>
        <p:nvSpPr>
          <p:cNvPr id="17" name="Text Box 7">
            <a:extLst>
              <a:ext uri="{FF2B5EF4-FFF2-40B4-BE49-F238E27FC236}">
                <a16:creationId xmlns:a16="http://schemas.microsoft.com/office/drawing/2014/main" id="{47C30ED8-7046-1242-BFC8-BA280951CE35}"/>
              </a:ext>
            </a:extLst>
          </p:cNvPr>
          <p:cNvSpPr txBox="1">
            <a:spLocks noChangeArrowheads="1"/>
          </p:cNvSpPr>
          <p:nvPr/>
        </p:nvSpPr>
        <p:spPr bwMode="auto">
          <a:xfrm>
            <a:off x="1537132" y="2080030"/>
            <a:ext cx="4035079"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If humans look through their telescopes</a:t>
            </a:r>
          </a:p>
        </p:txBody>
      </p:sp>
      <p:sp>
        <p:nvSpPr>
          <p:cNvPr id="19" name="Text Box 9">
            <a:extLst>
              <a:ext uri="{FF2B5EF4-FFF2-40B4-BE49-F238E27FC236}">
                <a16:creationId xmlns:a16="http://schemas.microsoft.com/office/drawing/2014/main" id="{F73D3963-CF62-1345-BE98-C22996F67B94}"/>
              </a:ext>
            </a:extLst>
          </p:cNvPr>
          <p:cNvSpPr txBox="1">
            <a:spLocks noChangeArrowheads="1"/>
          </p:cNvSpPr>
          <p:nvPr/>
        </p:nvSpPr>
        <p:spPr bwMode="auto">
          <a:xfrm>
            <a:off x="1537132" y="2713164"/>
            <a:ext cx="2698175"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Aliens could deliver pizzas</a:t>
            </a:r>
          </a:p>
        </p:txBody>
      </p:sp>
      <p:sp>
        <p:nvSpPr>
          <p:cNvPr id="21" name="Text Box 11">
            <a:extLst>
              <a:ext uri="{FF2B5EF4-FFF2-40B4-BE49-F238E27FC236}">
                <a16:creationId xmlns:a16="http://schemas.microsoft.com/office/drawing/2014/main" id="{A30475E8-6082-4F4E-8164-4DACEF0EF6DE}"/>
              </a:ext>
            </a:extLst>
          </p:cNvPr>
          <p:cNvSpPr txBox="1">
            <a:spLocks noChangeArrowheads="1"/>
          </p:cNvSpPr>
          <p:nvPr/>
        </p:nvSpPr>
        <p:spPr bwMode="auto">
          <a:xfrm>
            <a:off x="1537132" y="3346298"/>
            <a:ext cx="2339102"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Parrot is keeping quiet</a:t>
            </a:r>
          </a:p>
        </p:txBody>
      </p:sp>
      <p:sp>
        <p:nvSpPr>
          <p:cNvPr id="23" name="Text Box 13">
            <a:extLst>
              <a:ext uri="{FF2B5EF4-FFF2-40B4-BE49-F238E27FC236}">
                <a16:creationId xmlns:a16="http://schemas.microsoft.com/office/drawing/2014/main" id="{8A9468F9-112C-C84D-9EB4-EB6FB63182BE}"/>
              </a:ext>
            </a:extLst>
          </p:cNvPr>
          <p:cNvSpPr txBox="1">
            <a:spLocks noChangeArrowheads="1"/>
          </p:cNvSpPr>
          <p:nvPr/>
        </p:nvSpPr>
        <p:spPr bwMode="auto">
          <a:xfrm>
            <a:off x="1537132" y="3979432"/>
            <a:ext cx="3712876"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Neil Armstrong set foot on the moon</a:t>
            </a:r>
          </a:p>
        </p:txBody>
      </p:sp>
      <p:sp>
        <p:nvSpPr>
          <p:cNvPr id="25" name="Text Box 15">
            <a:extLst>
              <a:ext uri="{FF2B5EF4-FFF2-40B4-BE49-F238E27FC236}">
                <a16:creationId xmlns:a16="http://schemas.microsoft.com/office/drawing/2014/main" id="{0FCFC12A-AD3A-9F44-B901-CB399C72850D}"/>
              </a:ext>
            </a:extLst>
          </p:cNvPr>
          <p:cNvSpPr txBox="1">
            <a:spLocks noChangeArrowheads="1"/>
          </p:cNvSpPr>
          <p:nvPr/>
        </p:nvSpPr>
        <p:spPr bwMode="auto">
          <a:xfrm>
            <a:off x="1537132" y="4612566"/>
            <a:ext cx="4310795"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Michael flew around the moon for 22 hours</a:t>
            </a:r>
          </a:p>
        </p:txBody>
      </p:sp>
      <p:sp>
        <p:nvSpPr>
          <p:cNvPr id="27" name="Text Box 17">
            <a:extLst>
              <a:ext uri="{FF2B5EF4-FFF2-40B4-BE49-F238E27FC236}">
                <a16:creationId xmlns:a16="http://schemas.microsoft.com/office/drawing/2014/main" id="{67821A29-BA46-914D-9124-2C882C2E0B9D}"/>
              </a:ext>
            </a:extLst>
          </p:cNvPr>
          <p:cNvSpPr txBox="1">
            <a:spLocks noChangeArrowheads="1"/>
          </p:cNvSpPr>
          <p:nvPr/>
        </p:nvSpPr>
        <p:spPr bwMode="auto">
          <a:xfrm>
            <a:off x="1537132" y="5245702"/>
            <a:ext cx="4216219"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He had to keep the command module going</a:t>
            </a:r>
          </a:p>
        </p:txBody>
      </p:sp>
      <p:sp>
        <p:nvSpPr>
          <p:cNvPr id="28" name="Text Box 2">
            <a:extLst>
              <a:ext uri="{FF2B5EF4-FFF2-40B4-BE49-F238E27FC236}">
                <a16:creationId xmlns:a16="http://schemas.microsoft.com/office/drawing/2014/main" id="{6466D593-5B45-4D43-9595-12A67574DDB8}"/>
              </a:ext>
            </a:extLst>
          </p:cNvPr>
          <p:cNvSpPr txBox="1">
            <a:spLocks noChangeArrowheads="1"/>
          </p:cNvSpPr>
          <p:nvPr/>
        </p:nvSpPr>
        <p:spPr bwMode="auto">
          <a:xfrm>
            <a:off x="6983894" y="5241827"/>
            <a:ext cx="3550936"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so they could all get back to earth.</a:t>
            </a:r>
          </a:p>
        </p:txBody>
      </p:sp>
      <p:sp>
        <p:nvSpPr>
          <p:cNvPr id="29" name="Text Box 6">
            <a:extLst>
              <a:ext uri="{FF2B5EF4-FFF2-40B4-BE49-F238E27FC236}">
                <a16:creationId xmlns:a16="http://schemas.microsoft.com/office/drawing/2014/main" id="{72618A88-31F7-4744-A358-BB9C4A02D8E9}"/>
              </a:ext>
            </a:extLst>
          </p:cNvPr>
          <p:cNvSpPr txBox="1">
            <a:spLocks noChangeArrowheads="1"/>
          </p:cNvSpPr>
          <p:nvPr/>
        </p:nvSpPr>
        <p:spPr bwMode="auto">
          <a:xfrm>
            <a:off x="6652590" y="1448695"/>
            <a:ext cx="388224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but I don</a:t>
            </a:r>
            <a:r>
              <a:rPr lang="en-GB" altLang="en-US" sz="1600" dirty="0">
                <a:solidFill>
                  <a:schemeClr val="bg1"/>
                </a:solidFill>
                <a:latin typeface="VTKS BEAUTY" pitchFamily="2" charset="0"/>
              </a:rPr>
              <a:t>’</a:t>
            </a:r>
            <a:r>
              <a:rPr lang="en-GB" altLang="en-US" sz="1600" dirty="0">
                <a:solidFill>
                  <a:schemeClr val="bg1"/>
                </a:solidFill>
              </a:rPr>
              <a:t>t think he should be allowed.</a:t>
            </a:r>
          </a:p>
        </p:txBody>
      </p:sp>
      <p:sp>
        <p:nvSpPr>
          <p:cNvPr id="31" name="Text Box 8">
            <a:extLst>
              <a:ext uri="{FF2B5EF4-FFF2-40B4-BE49-F238E27FC236}">
                <a16:creationId xmlns:a16="http://schemas.microsoft.com/office/drawing/2014/main" id="{9B236E58-79D3-744E-8408-311DD950875F}"/>
              </a:ext>
            </a:extLst>
          </p:cNvPr>
          <p:cNvSpPr txBox="1">
            <a:spLocks noChangeArrowheads="1"/>
          </p:cNvSpPr>
          <p:nvPr/>
        </p:nvSpPr>
        <p:spPr bwMode="auto">
          <a:xfrm>
            <a:off x="6548342" y="2080884"/>
            <a:ext cx="3986488"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they might see aliens growing tomatoes.</a:t>
            </a:r>
          </a:p>
        </p:txBody>
      </p:sp>
      <p:sp>
        <p:nvSpPr>
          <p:cNvPr id="32" name="Text Box 10">
            <a:extLst>
              <a:ext uri="{FF2B5EF4-FFF2-40B4-BE49-F238E27FC236}">
                <a16:creationId xmlns:a16="http://schemas.microsoft.com/office/drawing/2014/main" id="{B55F24BE-3DFF-904B-A2E8-CE79988DA3F0}"/>
              </a:ext>
            </a:extLst>
          </p:cNvPr>
          <p:cNvSpPr txBox="1">
            <a:spLocks noChangeArrowheads="1"/>
          </p:cNvSpPr>
          <p:nvPr/>
        </p:nvSpPr>
        <p:spPr bwMode="auto">
          <a:xfrm>
            <a:off x="6018393" y="2713073"/>
            <a:ext cx="4516437"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when the astronauts on the moon get hungry.</a:t>
            </a:r>
          </a:p>
        </p:txBody>
      </p:sp>
      <p:sp>
        <p:nvSpPr>
          <p:cNvPr id="33" name="Text Box 12">
            <a:extLst>
              <a:ext uri="{FF2B5EF4-FFF2-40B4-BE49-F238E27FC236}">
                <a16:creationId xmlns:a16="http://schemas.microsoft.com/office/drawing/2014/main" id="{22F60706-F4B0-7549-8EC2-9A487790F01B}"/>
              </a:ext>
            </a:extLst>
          </p:cNvPr>
          <p:cNvSpPr txBox="1">
            <a:spLocks noChangeArrowheads="1"/>
          </p:cNvSpPr>
          <p:nvPr/>
        </p:nvSpPr>
        <p:spPr bwMode="auto">
          <a:xfrm>
            <a:off x="7103164" y="3345262"/>
            <a:ext cx="3431666"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so we think he studying the moon.</a:t>
            </a:r>
          </a:p>
        </p:txBody>
      </p:sp>
      <p:sp>
        <p:nvSpPr>
          <p:cNvPr id="34" name="Text Box 14">
            <a:extLst>
              <a:ext uri="{FF2B5EF4-FFF2-40B4-BE49-F238E27FC236}">
                <a16:creationId xmlns:a16="http://schemas.microsoft.com/office/drawing/2014/main" id="{9EB5F59A-49DB-7745-A147-7F43ACB7E355}"/>
              </a:ext>
            </a:extLst>
          </p:cNvPr>
          <p:cNvSpPr txBox="1">
            <a:spLocks noChangeArrowheads="1"/>
          </p:cNvSpPr>
          <p:nvPr/>
        </p:nvSpPr>
        <p:spPr bwMode="auto">
          <a:xfrm>
            <a:off x="5420138" y="3977451"/>
            <a:ext cx="5114692"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but Michael Collins stayed in the command module.</a:t>
            </a:r>
          </a:p>
        </p:txBody>
      </p:sp>
      <p:sp>
        <p:nvSpPr>
          <p:cNvPr id="35" name="Text Box 16">
            <a:extLst>
              <a:ext uri="{FF2B5EF4-FFF2-40B4-BE49-F238E27FC236}">
                <a16:creationId xmlns:a16="http://schemas.microsoft.com/office/drawing/2014/main" id="{74FEDDED-B23C-614D-ADDD-E48C483B0270}"/>
              </a:ext>
            </a:extLst>
          </p:cNvPr>
          <p:cNvSpPr txBox="1">
            <a:spLocks noChangeArrowheads="1"/>
          </p:cNvSpPr>
          <p:nvPr/>
        </p:nvSpPr>
        <p:spPr bwMode="auto">
          <a:xfrm>
            <a:off x="6018393" y="4609640"/>
            <a:ext cx="4516437"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r" eaLnBrk="1" hangingPunct="1">
              <a:spcBef>
                <a:spcPct val="50000"/>
              </a:spcBef>
            </a:pPr>
            <a:r>
              <a:rPr lang="en-GB" altLang="en-US" sz="1600" dirty="0">
                <a:solidFill>
                  <a:schemeClr val="bg1"/>
                </a:solidFill>
              </a:rPr>
              <a:t>before he reconnected with the lunar module.</a:t>
            </a:r>
          </a:p>
        </p:txBody>
      </p:sp>
      <p:sp>
        <p:nvSpPr>
          <p:cNvPr id="38" name="Oval 18">
            <a:extLst>
              <a:ext uri="{FF2B5EF4-FFF2-40B4-BE49-F238E27FC236}">
                <a16:creationId xmlns:a16="http://schemas.microsoft.com/office/drawing/2014/main" id="{990F78C7-89DA-A244-BB67-23412AC8A58C}"/>
              </a:ext>
            </a:extLst>
          </p:cNvPr>
          <p:cNvSpPr>
            <a:spLocks noChangeArrowheads="1"/>
          </p:cNvSpPr>
          <p:nvPr/>
        </p:nvSpPr>
        <p:spPr bwMode="auto">
          <a:xfrm>
            <a:off x="1537132" y="2015344"/>
            <a:ext cx="397687" cy="489329"/>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Tree>
    <p:extLst>
      <p:ext uri="{BB962C8B-B14F-4D97-AF65-F5344CB8AC3E}">
        <p14:creationId xmlns:p14="http://schemas.microsoft.com/office/powerpoint/2010/main" val="422178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566122"/>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planning a story</a:t>
            </a:r>
            <a:endParaRPr lang="en-GB" sz="2500" b="1" dirty="0">
              <a:solidFill>
                <a:srgbClr val="0070C0"/>
              </a:solidFill>
              <a:latin typeface="Comic Sans MS" panose="030F0902030302020204" pitchFamily="66" charset="0"/>
            </a:endParaRPr>
          </a:p>
        </p:txBody>
      </p:sp>
      <p:sp>
        <p:nvSpPr>
          <p:cNvPr id="20" name="Text Box 7">
            <a:extLst>
              <a:ext uri="{FF2B5EF4-FFF2-40B4-BE49-F238E27FC236}">
                <a16:creationId xmlns:a16="http://schemas.microsoft.com/office/drawing/2014/main" id="{46BDA956-9D2A-144F-9AEC-567C938A57B5}"/>
              </a:ext>
            </a:extLst>
          </p:cNvPr>
          <p:cNvSpPr txBox="1">
            <a:spLocks noChangeArrowheads="1"/>
          </p:cNvSpPr>
          <p:nvPr/>
        </p:nvSpPr>
        <p:spPr bwMode="auto">
          <a:xfrm>
            <a:off x="889276" y="1110245"/>
            <a:ext cx="11423650" cy="772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500"/>
              </a:spcBef>
            </a:pPr>
            <a:r>
              <a:rPr lang="en-GB" altLang="en-US" sz="2000" dirty="0">
                <a:solidFill>
                  <a:srgbClr val="414042"/>
                </a:solidFill>
              </a:rPr>
              <a:t>You are now going to write a story about Charlie and Jasper. </a:t>
            </a:r>
          </a:p>
          <a:p>
            <a:pPr eaLnBrk="1" hangingPunct="1">
              <a:spcBef>
                <a:spcPts val="500"/>
              </a:spcBef>
            </a:pPr>
            <a:r>
              <a:rPr lang="en-GB" altLang="en-US" sz="2000" dirty="0">
                <a:solidFill>
                  <a:srgbClr val="414042"/>
                </a:solidFill>
              </a:rPr>
              <a:t>Work with a partner and think about:</a:t>
            </a:r>
          </a:p>
        </p:txBody>
      </p:sp>
      <p:sp>
        <p:nvSpPr>
          <p:cNvPr id="43" name="AutoShape 7">
            <a:extLst>
              <a:ext uri="{FF2B5EF4-FFF2-40B4-BE49-F238E27FC236}">
                <a16:creationId xmlns:a16="http://schemas.microsoft.com/office/drawing/2014/main" id="{3D3A80BA-465C-104D-B524-82FCE05AE337}"/>
              </a:ext>
            </a:extLst>
          </p:cNvPr>
          <p:cNvSpPr>
            <a:spLocks noChangeArrowheads="1"/>
          </p:cNvSpPr>
          <p:nvPr/>
        </p:nvSpPr>
        <p:spPr bwMode="auto">
          <a:xfrm>
            <a:off x="1211987" y="3028371"/>
            <a:ext cx="3209130" cy="785828"/>
          </a:xfrm>
          <a:prstGeom prst="wedgeRoundRectCallout">
            <a:avLst>
              <a:gd name="adj1" fmla="val -62404"/>
              <a:gd name="adj2" fmla="val 889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Who</a:t>
            </a:r>
            <a:r>
              <a:rPr lang="en-GB" altLang="en-US" sz="1600" dirty="0">
                <a:solidFill>
                  <a:srgbClr val="414042"/>
                </a:solidFill>
              </a:rPr>
              <a:t> or </a:t>
            </a:r>
            <a:r>
              <a:rPr lang="en-GB" altLang="en-US" sz="1600" b="1" dirty="0">
                <a:solidFill>
                  <a:srgbClr val="414042"/>
                </a:solidFill>
              </a:rPr>
              <a:t>what</a:t>
            </a:r>
            <a:r>
              <a:rPr lang="en-GB" altLang="en-US" sz="1600" dirty="0">
                <a:solidFill>
                  <a:srgbClr val="414042"/>
                </a:solidFill>
              </a:rPr>
              <a:t> else will be in your story?</a:t>
            </a:r>
          </a:p>
        </p:txBody>
      </p:sp>
      <p:sp>
        <p:nvSpPr>
          <p:cNvPr id="44" name="AutoShape 18">
            <a:extLst>
              <a:ext uri="{FF2B5EF4-FFF2-40B4-BE49-F238E27FC236}">
                <a16:creationId xmlns:a16="http://schemas.microsoft.com/office/drawing/2014/main" id="{5B28165C-95EA-F24A-BBA0-9C419DDC73C7}"/>
              </a:ext>
            </a:extLst>
          </p:cNvPr>
          <p:cNvSpPr>
            <a:spLocks noChangeArrowheads="1"/>
          </p:cNvSpPr>
          <p:nvPr/>
        </p:nvSpPr>
        <p:spPr bwMode="auto">
          <a:xfrm>
            <a:off x="1211987" y="4057788"/>
            <a:ext cx="3209130" cy="785828"/>
          </a:xfrm>
          <a:prstGeom prst="wedgeRoundRectCallout">
            <a:avLst>
              <a:gd name="adj1" fmla="val -65804"/>
              <a:gd name="adj2" fmla="val 583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When</a:t>
            </a:r>
            <a:r>
              <a:rPr lang="en-GB" altLang="en-US" sz="1600" dirty="0">
                <a:solidFill>
                  <a:srgbClr val="414042"/>
                </a:solidFill>
              </a:rPr>
              <a:t> will your story be set? </a:t>
            </a:r>
          </a:p>
        </p:txBody>
      </p:sp>
      <p:sp>
        <p:nvSpPr>
          <p:cNvPr id="45" name="AutoShape 7">
            <a:extLst>
              <a:ext uri="{FF2B5EF4-FFF2-40B4-BE49-F238E27FC236}">
                <a16:creationId xmlns:a16="http://schemas.microsoft.com/office/drawing/2014/main" id="{ADA52FDB-7EBB-EB4A-A201-103996E0C2CC}"/>
              </a:ext>
            </a:extLst>
          </p:cNvPr>
          <p:cNvSpPr>
            <a:spLocks noChangeArrowheads="1"/>
          </p:cNvSpPr>
          <p:nvPr/>
        </p:nvSpPr>
        <p:spPr bwMode="auto">
          <a:xfrm>
            <a:off x="1204918" y="2240645"/>
            <a:ext cx="3222019" cy="544137"/>
          </a:xfrm>
          <a:prstGeom prst="wedgeRoundRectCallout">
            <a:avLst>
              <a:gd name="adj1" fmla="val -61911"/>
              <a:gd name="adj2" fmla="val 3183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How</a:t>
            </a:r>
            <a:r>
              <a:rPr lang="en-GB" altLang="en-US" sz="1600" dirty="0">
                <a:solidFill>
                  <a:srgbClr val="414042"/>
                </a:solidFill>
              </a:rPr>
              <a:t> will your story start?</a:t>
            </a:r>
          </a:p>
        </p:txBody>
      </p:sp>
      <p:sp>
        <p:nvSpPr>
          <p:cNvPr id="46" name="AutoShape 18">
            <a:extLst>
              <a:ext uri="{FF2B5EF4-FFF2-40B4-BE49-F238E27FC236}">
                <a16:creationId xmlns:a16="http://schemas.microsoft.com/office/drawing/2014/main" id="{644AC77F-64ED-0740-925B-2C815F5A17BE}"/>
              </a:ext>
            </a:extLst>
          </p:cNvPr>
          <p:cNvSpPr>
            <a:spLocks noChangeArrowheads="1"/>
          </p:cNvSpPr>
          <p:nvPr/>
        </p:nvSpPr>
        <p:spPr bwMode="auto">
          <a:xfrm flipH="1">
            <a:off x="7760617" y="3076647"/>
            <a:ext cx="3222019" cy="939530"/>
          </a:xfrm>
          <a:prstGeom prst="wedgeRoundRectCallout">
            <a:avLst>
              <a:gd name="adj1" fmla="val -60444"/>
              <a:gd name="adj2" fmla="val 1391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How</a:t>
            </a:r>
            <a:r>
              <a:rPr lang="en-GB" altLang="en-US" sz="1600" dirty="0">
                <a:solidFill>
                  <a:srgbClr val="414042"/>
                </a:solidFill>
              </a:rPr>
              <a:t> will Charlie and Jasper feel about</a:t>
            </a:r>
            <a:br>
              <a:rPr lang="en-GB" altLang="en-US" sz="1600" dirty="0">
                <a:solidFill>
                  <a:srgbClr val="414042"/>
                </a:solidFill>
              </a:rPr>
            </a:br>
            <a:r>
              <a:rPr lang="en-GB" altLang="en-US" sz="1600" dirty="0">
                <a:solidFill>
                  <a:srgbClr val="414042"/>
                </a:solidFill>
              </a:rPr>
              <a:t>what happens?</a:t>
            </a:r>
          </a:p>
        </p:txBody>
      </p:sp>
      <p:sp>
        <p:nvSpPr>
          <p:cNvPr id="47" name="AutoShape 7">
            <a:extLst>
              <a:ext uri="{FF2B5EF4-FFF2-40B4-BE49-F238E27FC236}">
                <a16:creationId xmlns:a16="http://schemas.microsoft.com/office/drawing/2014/main" id="{4882F52C-8DFD-E048-9161-0A3EB24E1FB6}"/>
              </a:ext>
            </a:extLst>
          </p:cNvPr>
          <p:cNvSpPr>
            <a:spLocks noChangeArrowheads="1"/>
          </p:cNvSpPr>
          <p:nvPr/>
        </p:nvSpPr>
        <p:spPr bwMode="auto">
          <a:xfrm flipH="1">
            <a:off x="7760617" y="2214869"/>
            <a:ext cx="3192707" cy="733077"/>
          </a:xfrm>
          <a:prstGeom prst="wedgeRoundRectCallout">
            <a:avLst>
              <a:gd name="adj1" fmla="val -60759"/>
              <a:gd name="adj2" fmla="val 14755"/>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Will</a:t>
            </a:r>
            <a:r>
              <a:rPr lang="en-GB" altLang="en-US" sz="1600" dirty="0">
                <a:solidFill>
                  <a:srgbClr val="414042"/>
                </a:solidFill>
              </a:rPr>
              <a:t> Charlie and Jasper need to solve a problem?</a:t>
            </a:r>
          </a:p>
        </p:txBody>
      </p:sp>
      <p:sp>
        <p:nvSpPr>
          <p:cNvPr id="51" name="Text Box 14">
            <a:extLst>
              <a:ext uri="{FF2B5EF4-FFF2-40B4-BE49-F238E27FC236}">
                <a16:creationId xmlns:a16="http://schemas.microsoft.com/office/drawing/2014/main" id="{7CFDC491-ED4D-F444-84C8-F0B848C37899}"/>
              </a:ext>
            </a:extLst>
          </p:cNvPr>
          <p:cNvSpPr txBox="1">
            <a:spLocks noChangeArrowheads="1"/>
          </p:cNvSpPr>
          <p:nvPr/>
        </p:nvSpPr>
        <p:spPr bwMode="auto">
          <a:xfrm>
            <a:off x="1211986" y="5030196"/>
            <a:ext cx="3209131" cy="830997"/>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If things happen at different times, how will you show that</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to your reader?</a:t>
            </a:r>
          </a:p>
        </p:txBody>
      </p:sp>
      <p:sp>
        <p:nvSpPr>
          <p:cNvPr id="52" name="Text Box 15">
            <a:extLst>
              <a:ext uri="{FF2B5EF4-FFF2-40B4-BE49-F238E27FC236}">
                <a16:creationId xmlns:a16="http://schemas.microsoft.com/office/drawing/2014/main" id="{AA989CEA-412E-0A42-AE6C-0D7D0FB2BD21}"/>
              </a:ext>
            </a:extLst>
          </p:cNvPr>
          <p:cNvSpPr txBox="1">
            <a:spLocks noChangeArrowheads="1"/>
          </p:cNvSpPr>
          <p:nvPr/>
        </p:nvSpPr>
        <p:spPr bwMode="auto">
          <a:xfrm>
            <a:off x="7760618" y="4144878"/>
            <a:ext cx="3175844" cy="584775"/>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How will you show that</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to your reader?</a:t>
            </a:r>
          </a:p>
        </p:txBody>
      </p:sp>
      <p:sp>
        <p:nvSpPr>
          <p:cNvPr id="54" name="AutoShape 18">
            <a:extLst>
              <a:ext uri="{FF2B5EF4-FFF2-40B4-BE49-F238E27FC236}">
                <a16:creationId xmlns:a16="http://schemas.microsoft.com/office/drawing/2014/main" id="{9671A278-2C40-0548-AD64-68A7EDFB7C17}"/>
              </a:ext>
            </a:extLst>
          </p:cNvPr>
          <p:cNvSpPr>
            <a:spLocks noChangeArrowheads="1"/>
          </p:cNvSpPr>
          <p:nvPr/>
        </p:nvSpPr>
        <p:spPr bwMode="auto">
          <a:xfrm flipH="1">
            <a:off x="7760617" y="4858354"/>
            <a:ext cx="3175845" cy="1002839"/>
          </a:xfrm>
          <a:prstGeom prst="wedgeRoundRectCallout">
            <a:avLst>
              <a:gd name="adj1" fmla="val -60793"/>
              <a:gd name="adj2" fmla="val 8022"/>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What</a:t>
            </a:r>
            <a:r>
              <a:rPr lang="en-GB" altLang="en-US" sz="1600" dirty="0">
                <a:solidFill>
                  <a:srgbClr val="414042"/>
                </a:solidFill>
              </a:rPr>
              <a:t> will happen at the end of your story?</a:t>
            </a:r>
          </a:p>
        </p:txBody>
      </p:sp>
      <p:pic>
        <p:nvPicPr>
          <p:cNvPr id="14" name="Picture 30" descr="Review:Jasper Dog Books by Hilary Robinson – V'sViewfromtheBookshelves">
            <a:extLst>
              <a:ext uri="{FF2B5EF4-FFF2-40B4-BE49-F238E27FC236}">
                <a16:creationId xmlns:a16="http://schemas.microsoft.com/office/drawing/2014/main" id="{9B4D67E2-E195-7942-9851-97FE068D02C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810867" y="2239889"/>
            <a:ext cx="2565820" cy="3621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3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51" grpId="0" animBg="1"/>
      <p:bldP spid="52" grpId="0" animBg="1"/>
      <p:bldP spid="5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52783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link events</a:t>
            </a:r>
            <a:endParaRPr lang="en-GB" sz="2500" b="1" dirty="0">
              <a:solidFill>
                <a:srgbClr val="0070C0"/>
              </a:solidFill>
              <a:latin typeface="Comic Sans MS" panose="030F0902030302020204" pitchFamily="66" charset="0"/>
            </a:endParaRPr>
          </a:p>
        </p:txBody>
      </p:sp>
      <p:sp>
        <p:nvSpPr>
          <p:cNvPr id="15" name="Text Box 5">
            <a:extLst>
              <a:ext uri="{FF2B5EF4-FFF2-40B4-BE49-F238E27FC236}">
                <a16:creationId xmlns:a16="http://schemas.microsoft.com/office/drawing/2014/main" id="{7271EC9F-B533-4E4C-B7CA-601710D42AD0}"/>
              </a:ext>
            </a:extLst>
          </p:cNvPr>
          <p:cNvSpPr txBox="1">
            <a:spLocks noChangeArrowheads="1"/>
          </p:cNvSpPr>
          <p:nvPr/>
        </p:nvSpPr>
        <p:spPr bwMode="auto">
          <a:xfrm>
            <a:off x="2732598" y="2005776"/>
            <a:ext cx="3738524"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Charlie and Jasper wrote to Isabella.</a:t>
            </a:r>
          </a:p>
        </p:txBody>
      </p:sp>
      <p:sp>
        <p:nvSpPr>
          <p:cNvPr id="17" name="Text Box 7">
            <a:extLst>
              <a:ext uri="{FF2B5EF4-FFF2-40B4-BE49-F238E27FC236}">
                <a16:creationId xmlns:a16="http://schemas.microsoft.com/office/drawing/2014/main" id="{47C30ED8-7046-1242-BFC8-BA280951CE35}"/>
              </a:ext>
            </a:extLst>
          </p:cNvPr>
          <p:cNvSpPr txBox="1">
            <a:spLocks noChangeArrowheads="1"/>
          </p:cNvSpPr>
          <p:nvPr/>
        </p:nvSpPr>
        <p:spPr bwMode="auto">
          <a:xfrm>
            <a:off x="2732598" y="2637111"/>
            <a:ext cx="3730508" cy="338554"/>
          </a:xfrm>
          <a:prstGeom prst="rect">
            <a:avLst/>
          </a:prstGeom>
          <a:solidFill>
            <a:srgbClr val="00B0F0">
              <a:alpha val="40000"/>
            </a:srgbClr>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Jasper played in </a:t>
            </a:r>
            <a:r>
              <a:rPr lang="en-GB" altLang="en-US" sz="1600" dirty="0" err="1">
                <a:solidFill>
                  <a:srgbClr val="414042"/>
                </a:solidFill>
              </a:rPr>
              <a:t>Bogna</a:t>
            </a:r>
            <a:r>
              <a:rPr lang="en-GB" altLang="en-US" sz="1600" dirty="0">
                <a:solidFill>
                  <a:srgbClr val="414042"/>
                </a:solidFill>
              </a:rPr>
              <a:t> Park.</a:t>
            </a:r>
          </a:p>
        </p:txBody>
      </p:sp>
      <p:sp>
        <p:nvSpPr>
          <p:cNvPr id="19" name="Text Box 9">
            <a:extLst>
              <a:ext uri="{FF2B5EF4-FFF2-40B4-BE49-F238E27FC236}">
                <a16:creationId xmlns:a16="http://schemas.microsoft.com/office/drawing/2014/main" id="{F73D3963-CF62-1345-BE98-C22996F67B94}"/>
              </a:ext>
            </a:extLst>
          </p:cNvPr>
          <p:cNvSpPr txBox="1">
            <a:spLocks noChangeArrowheads="1"/>
          </p:cNvSpPr>
          <p:nvPr/>
        </p:nvSpPr>
        <p:spPr bwMode="auto">
          <a:xfrm>
            <a:off x="2732598" y="3270245"/>
            <a:ext cx="3730508" cy="338554"/>
          </a:xfrm>
          <a:prstGeom prst="rect">
            <a:avLst/>
          </a:prstGeom>
          <a:solidFill>
            <a:srgbClr val="00B0F0">
              <a:alpha val="40000"/>
            </a:srgbClr>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Jasper asked a lot of questions.</a:t>
            </a:r>
          </a:p>
        </p:txBody>
      </p:sp>
      <p:sp>
        <p:nvSpPr>
          <p:cNvPr id="21" name="Text Box 11">
            <a:extLst>
              <a:ext uri="{FF2B5EF4-FFF2-40B4-BE49-F238E27FC236}">
                <a16:creationId xmlns:a16="http://schemas.microsoft.com/office/drawing/2014/main" id="{A30475E8-6082-4F4E-8164-4DACEF0EF6DE}"/>
              </a:ext>
            </a:extLst>
          </p:cNvPr>
          <p:cNvSpPr txBox="1">
            <a:spLocks noChangeArrowheads="1"/>
          </p:cNvSpPr>
          <p:nvPr/>
        </p:nvSpPr>
        <p:spPr bwMode="auto">
          <a:xfrm>
            <a:off x="2732598" y="3903379"/>
            <a:ext cx="3730508" cy="338554"/>
          </a:xfrm>
          <a:prstGeom prst="rect">
            <a:avLst/>
          </a:prstGeom>
          <a:solidFill>
            <a:srgbClr val="00B0F0">
              <a:alpha val="40000"/>
            </a:srgbClr>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Parrot was looking at the moon.</a:t>
            </a:r>
          </a:p>
        </p:txBody>
      </p:sp>
      <p:sp>
        <p:nvSpPr>
          <p:cNvPr id="23" name="Text Box 13">
            <a:extLst>
              <a:ext uri="{FF2B5EF4-FFF2-40B4-BE49-F238E27FC236}">
                <a16:creationId xmlns:a16="http://schemas.microsoft.com/office/drawing/2014/main" id="{8A9468F9-112C-C84D-9EB4-EB6FB63182BE}"/>
              </a:ext>
            </a:extLst>
          </p:cNvPr>
          <p:cNvSpPr txBox="1">
            <a:spLocks noChangeArrowheads="1"/>
          </p:cNvSpPr>
          <p:nvPr/>
        </p:nvSpPr>
        <p:spPr bwMode="auto">
          <a:xfrm>
            <a:off x="2732597" y="4536513"/>
            <a:ext cx="3730507" cy="338554"/>
          </a:xfrm>
          <a:prstGeom prst="rect">
            <a:avLst/>
          </a:prstGeom>
          <a:solidFill>
            <a:srgbClr val="00B0F0">
              <a:alpha val="40000"/>
            </a:srgbClr>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The moon looked strange.</a:t>
            </a:r>
          </a:p>
        </p:txBody>
      </p:sp>
      <p:sp>
        <p:nvSpPr>
          <p:cNvPr id="25" name="Text Box 15">
            <a:extLst>
              <a:ext uri="{FF2B5EF4-FFF2-40B4-BE49-F238E27FC236}">
                <a16:creationId xmlns:a16="http://schemas.microsoft.com/office/drawing/2014/main" id="{0FCFC12A-AD3A-9F44-B901-CB399C72850D}"/>
              </a:ext>
            </a:extLst>
          </p:cNvPr>
          <p:cNvSpPr txBox="1">
            <a:spLocks noChangeArrowheads="1"/>
          </p:cNvSpPr>
          <p:nvPr/>
        </p:nvSpPr>
        <p:spPr bwMode="auto">
          <a:xfrm>
            <a:off x="2732598" y="5169647"/>
            <a:ext cx="3730506" cy="338554"/>
          </a:xfrm>
          <a:prstGeom prst="rect">
            <a:avLst/>
          </a:prstGeom>
          <a:solidFill>
            <a:srgbClr val="00B0F0">
              <a:alpha val="40000"/>
            </a:srgbClr>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Charlie took Jasper to the park.</a:t>
            </a:r>
          </a:p>
        </p:txBody>
      </p:sp>
      <p:sp>
        <p:nvSpPr>
          <p:cNvPr id="27" name="Text Box 17">
            <a:extLst>
              <a:ext uri="{FF2B5EF4-FFF2-40B4-BE49-F238E27FC236}">
                <a16:creationId xmlns:a16="http://schemas.microsoft.com/office/drawing/2014/main" id="{67821A29-BA46-914D-9124-2C882C2E0B9D}"/>
              </a:ext>
            </a:extLst>
          </p:cNvPr>
          <p:cNvSpPr txBox="1">
            <a:spLocks noChangeArrowheads="1"/>
          </p:cNvSpPr>
          <p:nvPr/>
        </p:nvSpPr>
        <p:spPr bwMode="auto">
          <a:xfrm>
            <a:off x="2732598" y="5802783"/>
            <a:ext cx="3730508" cy="338554"/>
          </a:xfrm>
          <a:prstGeom prst="rect">
            <a:avLst/>
          </a:prstGeom>
          <a:solidFill>
            <a:srgbClr val="00B0F0">
              <a:alpha val="40000"/>
            </a:srgbClr>
          </a:solidFill>
          <a:ln>
            <a:noFill/>
          </a:ln>
          <a:effectLst/>
        </p:spPr>
        <p:txBody>
          <a:bodyPr wrap="non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600" dirty="0">
                <a:solidFill>
                  <a:srgbClr val="414042"/>
                </a:solidFill>
              </a:rPr>
              <a:t>They spotted something in the grass.</a:t>
            </a:r>
          </a:p>
        </p:txBody>
      </p:sp>
      <p:sp>
        <p:nvSpPr>
          <p:cNvPr id="28" name="Text Box 2">
            <a:extLst>
              <a:ext uri="{FF2B5EF4-FFF2-40B4-BE49-F238E27FC236}">
                <a16:creationId xmlns:a16="http://schemas.microsoft.com/office/drawing/2014/main" id="{6466D593-5B45-4D43-9595-12A67574DDB8}"/>
              </a:ext>
            </a:extLst>
          </p:cNvPr>
          <p:cNvSpPr txBox="1">
            <a:spLocks noChangeArrowheads="1"/>
          </p:cNvSpPr>
          <p:nvPr/>
        </p:nvSpPr>
        <p:spPr bwMode="auto">
          <a:xfrm>
            <a:off x="6991096" y="5798908"/>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Without warning,</a:t>
            </a:r>
          </a:p>
        </p:txBody>
      </p:sp>
      <p:sp>
        <p:nvSpPr>
          <p:cNvPr id="29" name="Text Box 6">
            <a:extLst>
              <a:ext uri="{FF2B5EF4-FFF2-40B4-BE49-F238E27FC236}">
                <a16:creationId xmlns:a16="http://schemas.microsoft.com/office/drawing/2014/main" id="{72618A88-31F7-4744-A358-BB9C4A02D8E9}"/>
              </a:ext>
            </a:extLst>
          </p:cNvPr>
          <p:cNvSpPr txBox="1">
            <a:spLocks noChangeArrowheads="1"/>
          </p:cNvSpPr>
          <p:nvPr/>
        </p:nvSpPr>
        <p:spPr bwMode="auto">
          <a:xfrm>
            <a:off x="6991096" y="2006812"/>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Some time later,</a:t>
            </a:r>
          </a:p>
        </p:txBody>
      </p:sp>
      <p:sp>
        <p:nvSpPr>
          <p:cNvPr id="31" name="Text Box 8">
            <a:extLst>
              <a:ext uri="{FF2B5EF4-FFF2-40B4-BE49-F238E27FC236}">
                <a16:creationId xmlns:a16="http://schemas.microsoft.com/office/drawing/2014/main" id="{9B236E58-79D3-744E-8408-311DD950875F}"/>
              </a:ext>
            </a:extLst>
          </p:cNvPr>
          <p:cNvSpPr txBox="1">
            <a:spLocks noChangeArrowheads="1"/>
          </p:cNvSpPr>
          <p:nvPr/>
        </p:nvSpPr>
        <p:spPr bwMode="auto">
          <a:xfrm>
            <a:off x="6991096" y="2639001"/>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That evening,</a:t>
            </a:r>
          </a:p>
        </p:txBody>
      </p:sp>
      <p:sp>
        <p:nvSpPr>
          <p:cNvPr id="32" name="Text Box 10">
            <a:extLst>
              <a:ext uri="{FF2B5EF4-FFF2-40B4-BE49-F238E27FC236}">
                <a16:creationId xmlns:a16="http://schemas.microsoft.com/office/drawing/2014/main" id="{B55F24BE-3DFF-904B-A2E8-CE79988DA3F0}"/>
              </a:ext>
            </a:extLst>
          </p:cNvPr>
          <p:cNvSpPr txBox="1">
            <a:spLocks noChangeArrowheads="1"/>
          </p:cNvSpPr>
          <p:nvPr/>
        </p:nvSpPr>
        <p:spPr bwMode="auto">
          <a:xfrm>
            <a:off x="6991096" y="3271190"/>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That evening,</a:t>
            </a:r>
          </a:p>
        </p:txBody>
      </p:sp>
      <p:sp>
        <p:nvSpPr>
          <p:cNvPr id="33" name="Text Box 12">
            <a:extLst>
              <a:ext uri="{FF2B5EF4-FFF2-40B4-BE49-F238E27FC236}">
                <a16:creationId xmlns:a16="http://schemas.microsoft.com/office/drawing/2014/main" id="{22F60706-F4B0-7549-8EC2-9A487790F01B}"/>
              </a:ext>
            </a:extLst>
          </p:cNvPr>
          <p:cNvSpPr txBox="1">
            <a:spLocks noChangeArrowheads="1"/>
          </p:cNvSpPr>
          <p:nvPr/>
        </p:nvSpPr>
        <p:spPr bwMode="auto">
          <a:xfrm>
            <a:off x="6991096" y="3903379"/>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Suddenly,</a:t>
            </a:r>
          </a:p>
        </p:txBody>
      </p:sp>
      <p:sp>
        <p:nvSpPr>
          <p:cNvPr id="34" name="Text Box 14">
            <a:extLst>
              <a:ext uri="{FF2B5EF4-FFF2-40B4-BE49-F238E27FC236}">
                <a16:creationId xmlns:a16="http://schemas.microsoft.com/office/drawing/2014/main" id="{9EB5F59A-49DB-7745-A147-7F43ACB7E355}"/>
              </a:ext>
            </a:extLst>
          </p:cNvPr>
          <p:cNvSpPr txBox="1">
            <a:spLocks noChangeArrowheads="1"/>
          </p:cNvSpPr>
          <p:nvPr/>
        </p:nvSpPr>
        <p:spPr bwMode="auto">
          <a:xfrm>
            <a:off x="6991096" y="4534532"/>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The next morning,</a:t>
            </a:r>
          </a:p>
        </p:txBody>
      </p:sp>
      <p:sp>
        <p:nvSpPr>
          <p:cNvPr id="35" name="Text Box 16">
            <a:extLst>
              <a:ext uri="{FF2B5EF4-FFF2-40B4-BE49-F238E27FC236}">
                <a16:creationId xmlns:a16="http://schemas.microsoft.com/office/drawing/2014/main" id="{74FEDDED-B23C-614D-ADDD-E48C483B0270}"/>
              </a:ext>
            </a:extLst>
          </p:cNvPr>
          <p:cNvSpPr txBox="1">
            <a:spLocks noChangeArrowheads="1"/>
          </p:cNvSpPr>
          <p:nvPr/>
        </p:nvSpPr>
        <p:spPr bwMode="auto">
          <a:xfrm>
            <a:off x="6991096" y="5166721"/>
            <a:ext cx="2469690" cy="338554"/>
          </a:xfrm>
          <a:prstGeom prst="rect">
            <a:avLst/>
          </a:prstGeom>
          <a:solidFill>
            <a:srgbClr val="0070C0"/>
          </a:solidFill>
          <a:ln>
            <a:noFill/>
          </a:ln>
          <a:effec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1600" dirty="0">
                <a:solidFill>
                  <a:schemeClr val="bg1"/>
                </a:solidFill>
              </a:rPr>
              <a:t>While they were there,</a:t>
            </a:r>
          </a:p>
        </p:txBody>
      </p:sp>
      <p:sp>
        <p:nvSpPr>
          <p:cNvPr id="20" name="Text Box 17">
            <a:extLst>
              <a:ext uri="{FF2B5EF4-FFF2-40B4-BE49-F238E27FC236}">
                <a16:creationId xmlns:a16="http://schemas.microsoft.com/office/drawing/2014/main" id="{2C0D921A-31D3-0D4F-B423-3843230DDD7A}"/>
              </a:ext>
            </a:extLst>
          </p:cNvPr>
          <p:cNvSpPr txBox="1">
            <a:spLocks noChangeArrowheads="1"/>
          </p:cNvSpPr>
          <p:nvPr/>
        </p:nvSpPr>
        <p:spPr bwMode="auto">
          <a:xfrm>
            <a:off x="155575" y="1044999"/>
            <a:ext cx="118808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000" dirty="0">
                <a:solidFill>
                  <a:srgbClr val="414042"/>
                </a:solidFill>
              </a:rPr>
              <a:t>Work with a partner. Read the first sentence. </a:t>
            </a:r>
            <a:br>
              <a:rPr lang="en-GB" altLang="en-US" sz="2000" dirty="0">
                <a:solidFill>
                  <a:srgbClr val="414042"/>
                </a:solidFill>
              </a:rPr>
            </a:br>
            <a:r>
              <a:rPr lang="en-GB" altLang="en-US" sz="2000" dirty="0">
                <a:solidFill>
                  <a:srgbClr val="414042"/>
                </a:solidFill>
              </a:rPr>
              <a:t>Choose a starter from the second column and invent a sentence to link with the first.</a:t>
            </a:r>
          </a:p>
        </p:txBody>
      </p:sp>
    </p:spTree>
    <p:extLst>
      <p:ext uri="{BB962C8B-B14F-4D97-AF65-F5344CB8AC3E}">
        <p14:creationId xmlns:p14="http://schemas.microsoft.com/office/powerpoint/2010/main" val="5384889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ubtitle 2">
            <a:extLst>
              <a:ext uri="{FF2B5EF4-FFF2-40B4-BE49-F238E27FC236}">
                <a16:creationId xmlns:a16="http://schemas.microsoft.com/office/drawing/2014/main" id="{9BE5FEA8-CCE6-AC4B-A98A-D84C6C992EB5}"/>
              </a:ext>
            </a:extLst>
          </p:cNvPr>
          <p:cNvSpPr txBox="1">
            <a:spLocks/>
          </p:cNvSpPr>
          <p:nvPr/>
        </p:nvSpPr>
        <p:spPr>
          <a:xfrm>
            <a:off x="413657" y="637907"/>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ideas for your story</a:t>
            </a:r>
            <a:endParaRPr lang="en-GB" sz="2500" b="1" dirty="0">
              <a:solidFill>
                <a:srgbClr val="0070C0"/>
              </a:solidFill>
              <a:latin typeface="Comic Sans MS" panose="030F0902030302020204" pitchFamily="66" charset="0"/>
            </a:endParaRPr>
          </a:p>
        </p:txBody>
      </p:sp>
      <p:sp>
        <p:nvSpPr>
          <p:cNvPr id="18" name="Text Box 35">
            <a:extLst>
              <a:ext uri="{FF2B5EF4-FFF2-40B4-BE49-F238E27FC236}">
                <a16:creationId xmlns:a16="http://schemas.microsoft.com/office/drawing/2014/main" id="{7CF7C063-5FE9-C640-983E-AABE4DCB765E}"/>
              </a:ext>
            </a:extLst>
          </p:cNvPr>
          <p:cNvSpPr txBox="1">
            <a:spLocks noChangeArrowheads="1"/>
          </p:cNvSpPr>
          <p:nvPr/>
        </p:nvSpPr>
        <p:spPr bwMode="auto">
          <a:xfrm>
            <a:off x="943728" y="5052511"/>
            <a:ext cx="914481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600"/>
              </a:spcBef>
            </a:pPr>
            <a:r>
              <a:rPr lang="en-GB" altLang="en-US" sz="1800" dirty="0">
                <a:solidFill>
                  <a:srgbClr val="414042"/>
                </a:solidFill>
              </a:rPr>
              <a:t>Work with a partner to gather ideas for your story. </a:t>
            </a:r>
          </a:p>
          <a:p>
            <a:pPr eaLnBrk="1" hangingPunct="1">
              <a:spcBef>
                <a:spcPts val="600"/>
              </a:spcBef>
            </a:pPr>
            <a:r>
              <a:rPr lang="en-GB" altLang="en-US" sz="1800" dirty="0">
                <a:solidFill>
                  <a:srgbClr val="414042"/>
                </a:solidFill>
              </a:rPr>
              <a:t>Try things out to see what works. </a:t>
            </a:r>
          </a:p>
          <a:p>
            <a:pPr eaLnBrk="1" hangingPunct="1">
              <a:spcBef>
                <a:spcPts val="600"/>
              </a:spcBef>
            </a:pPr>
            <a:r>
              <a:rPr lang="en-GB" altLang="en-US" sz="1800" dirty="0">
                <a:solidFill>
                  <a:srgbClr val="414042"/>
                </a:solidFill>
              </a:rPr>
              <a:t>Say sentences out loud before you write them to see if they sound right.</a:t>
            </a:r>
          </a:p>
        </p:txBody>
      </p:sp>
      <p:sp>
        <p:nvSpPr>
          <p:cNvPr id="24" name="Text Box 6">
            <a:extLst>
              <a:ext uri="{FF2B5EF4-FFF2-40B4-BE49-F238E27FC236}">
                <a16:creationId xmlns:a16="http://schemas.microsoft.com/office/drawing/2014/main" id="{902893DC-3A84-FC45-9DD8-A4BEC0D69B54}"/>
              </a:ext>
            </a:extLst>
          </p:cNvPr>
          <p:cNvSpPr txBox="1">
            <a:spLocks noChangeArrowheads="1"/>
          </p:cNvSpPr>
          <p:nvPr/>
        </p:nvSpPr>
        <p:spPr bwMode="auto">
          <a:xfrm>
            <a:off x="1038013" y="1511861"/>
            <a:ext cx="14620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200" dirty="0">
                <a:solidFill>
                  <a:srgbClr val="414042"/>
                </a:solidFill>
              </a:rPr>
              <a:t>Names of characters</a:t>
            </a:r>
          </a:p>
        </p:txBody>
      </p:sp>
      <p:sp>
        <p:nvSpPr>
          <p:cNvPr id="26" name="Rectangle 7">
            <a:extLst>
              <a:ext uri="{FF2B5EF4-FFF2-40B4-BE49-F238E27FC236}">
                <a16:creationId xmlns:a16="http://schemas.microsoft.com/office/drawing/2014/main" id="{C95AD7CB-A207-EE4C-A3AE-D14650EB05DC}"/>
              </a:ext>
            </a:extLst>
          </p:cNvPr>
          <p:cNvSpPr>
            <a:spLocks noChangeArrowheads="1"/>
          </p:cNvSpPr>
          <p:nvPr/>
        </p:nvSpPr>
        <p:spPr bwMode="auto">
          <a:xfrm>
            <a:off x="1039601" y="202530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37" name="Text Box 10">
            <a:extLst>
              <a:ext uri="{FF2B5EF4-FFF2-40B4-BE49-F238E27FC236}">
                <a16:creationId xmlns:a16="http://schemas.microsoft.com/office/drawing/2014/main" id="{0DC88107-59FD-5D4F-B655-A2AA9E37BF3F}"/>
              </a:ext>
            </a:extLst>
          </p:cNvPr>
          <p:cNvSpPr txBox="1">
            <a:spLocks noChangeArrowheads="1"/>
          </p:cNvSpPr>
          <p:nvPr/>
        </p:nvSpPr>
        <p:spPr bwMode="auto">
          <a:xfrm>
            <a:off x="3217650" y="1508837"/>
            <a:ext cx="14604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Where will your story take place?</a:t>
            </a:r>
          </a:p>
        </p:txBody>
      </p:sp>
      <p:sp>
        <p:nvSpPr>
          <p:cNvPr id="38" name="Rectangle 11">
            <a:extLst>
              <a:ext uri="{FF2B5EF4-FFF2-40B4-BE49-F238E27FC236}">
                <a16:creationId xmlns:a16="http://schemas.microsoft.com/office/drawing/2014/main" id="{CDDACF08-E6BD-774F-A720-4CEF0A1129A6}"/>
              </a:ext>
            </a:extLst>
          </p:cNvPr>
          <p:cNvSpPr>
            <a:spLocks noChangeArrowheads="1"/>
          </p:cNvSpPr>
          <p:nvPr/>
        </p:nvSpPr>
        <p:spPr bwMode="auto">
          <a:xfrm>
            <a:off x="3217651" y="202530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40" name="Text Box 12">
            <a:extLst>
              <a:ext uri="{FF2B5EF4-FFF2-40B4-BE49-F238E27FC236}">
                <a16:creationId xmlns:a16="http://schemas.microsoft.com/office/drawing/2014/main" id="{CE031972-B2EB-5E45-A84A-594C01EBF857}"/>
              </a:ext>
            </a:extLst>
          </p:cNvPr>
          <p:cNvSpPr txBox="1">
            <a:spLocks noChangeArrowheads="1"/>
          </p:cNvSpPr>
          <p:nvPr/>
        </p:nvSpPr>
        <p:spPr bwMode="auto">
          <a:xfrm>
            <a:off x="5395697" y="1325457"/>
            <a:ext cx="146049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What do your characters see and hear?</a:t>
            </a:r>
          </a:p>
        </p:txBody>
      </p:sp>
      <p:sp>
        <p:nvSpPr>
          <p:cNvPr id="41" name="Rectangle 13">
            <a:extLst>
              <a:ext uri="{FF2B5EF4-FFF2-40B4-BE49-F238E27FC236}">
                <a16:creationId xmlns:a16="http://schemas.microsoft.com/office/drawing/2014/main" id="{4BCC80DD-BB6E-6340-8E66-FE8EE0D212B7}"/>
              </a:ext>
            </a:extLst>
          </p:cNvPr>
          <p:cNvSpPr>
            <a:spLocks noChangeArrowheads="1"/>
          </p:cNvSpPr>
          <p:nvPr/>
        </p:nvSpPr>
        <p:spPr bwMode="auto">
          <a:xfrm>
            <a:off x="5395701" y="202530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43" name="Text Box 14">
            <a:extLst>
              <a:ext uri="{FF2B5EF4-FFF2-40B4-BE49-F238E27FC236}">
                <a16:creationId xmlns:a16="http://schemas.microsoft.com/office/drawing/2014/main" id="{5A1FFDC0-BD1A-1C4B-9A32-81040A2B37D9}"/>
              </a:ext>
            </a:extLst>
          </p:cNvPr>
          <p:cNvSpPr txBox="1">
            <a:spLocks noChangeArrowheads="1"/>
          </p:cNvSpPr>
          <p:nvPr/>
        </p:nvSpPr>
        <p:spPr bwMode="auto">
          <a:xfrm>
            <a:off x="7573744" y="1518285"/>
            <a:ext cx="14605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Are there any unusual events?</a:t>
            </a:r>
          </a:p>
        </p:txBody>
      </p:sp>
      <p:sp>
        <p:nvSpPr>
          <p:cNvPr id="44" name="Rectangle 15">
            <a:extLst>
              <a:ext uri="{FF2B5EF4-FFF2-40B4-BE49-F238E27FC236}">
                <a16:creationId xmlns:a16="http://schemas.microsoft.com/office/drawing/2014/main" id="{9304524A-70E8-2A48-9C19-308832EB79A9}"/>
              </a:ext>
            </a:extLst>
          </p:cNvPr>
          <p:cNvSpPr>
            <a:spLocks noChangeArrowheads="1"/>
          </p:cNvSpPr>
          <p:nvPr/>
        </p:nvSpPr>
        <p:spPr bwMode="auto">
          <a:xfrm>
            <a:off x="7573751" y="202530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58" name="Text Box 24">
            <a:extLst>
              <a:ext uri="{FF2B5EF4-FFF2-40B4-BE49-F238E27FC236}">
                <a16:creationId xmlns:a16="http://schemas.microsoft.com/office/drawing/2014/main" id="{D9CA5E84-6806-0145-B67C-5F5858C7C22D}"/>
              </a:ext>
            </a:extLst>
          </p:cNvPr>
          <p:cNvSpPr txBox="1">
            <a:spLocks noChangeArrowheads="1"/>
          </p:cNvSpPr>
          <p:nvPr/>
        </p:nvSpPr>
        <p:spPr bwMode="auto">
          <a:xfrm>
            <a:off x="9751793" y="2696866"/>
            <a:ext cx="1460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How will your story end?</a:t>
            </a:r>
          </a:p>
        </p:txBody>
      </p:sp>
      <p:sp>
        <p:nvSpPr>
          <p:cNvPr id="59" name="Rectangle 25">
            <a:extLst>
              <a:ext uri="{FF2B5EF4-FFF2-40B4-BE49-F238E27FC236}">
                <a16:creationId xmlns:a16="http://schemas.microsoft.com/office/drawing/2014/main" id="{E42D8D37-8670-FE48-85A4-BE4BD90BE961}"/>
              </a:ext>
            </a:extLst>
          </p:cNvPr>
          <p:cNvSpPr>
            <a:spLocks noChangeArrowheads="1"/>
          </p:cNvSpPr>
          <p:nvPr/>
        </p:nvSpPr>
        <p:spPr bwMode="auto">
          <a:xfrm>
            <a:off x="9751802" y="3213331"/>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61" name="Text Box 6">
            <a:extLst>
              <a:ext uri="{FF2B5EF4-FFF2-40B4-BE49-F238E27FC236}">
                <a16:creationId xmlns:a16="http://schemas.microsoft.com/office/drawing/2014/main" id="{59846C83-54B7-7D40-8B1E-C19EB4CF073E}"/>
              </a:ext>
            </a:extLst>
          </p:cNvPr>
          <p:cNvSpPr txBox="1">
            <a:spLocks noChangeArrowheads="1"/>
          </p:cNvSpPr>
          <p:nvPr/>
        </p:nvSpPr>
        <p:spPr bwMode="auto">
          <a:xfrm>
            <a:off x="1038013" y="3404521"/>
            <a:ext cx="14620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What happens first?</a:t>
            </a:r>
          </a:p>
        </p:txBody>
      </p:sp>
      <p:sp>
        <p:nvSpPr>
          <p:cNvPr id="62" name="Rectangle 7">
            <a:extLst>
              <a:ext uri="{FF2B5EF4-FFF2-40B4-BE49-F238E27FC236}">
                <a16:creationId xmlns:a16="http://schemas.microsoft.com/office/drawing/2014/main" id="{AE7B4FA9-6672-CB45-A874-97FB6C9BB5C3}"/>
              </a:ext>
            </a:extLst>
          </p:cNvPr>
          <p:cNvSpPr>
            <a:spLocks noChangeArrowheads="1"/>
          </p:cNvSpPr>
          <p:nvPr/>
        </p:nvSpPr>
        <p:spPr bwMode="auto">
          <a:xfrm>
            <a:off x="1039601" y="391796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63" name="Text Box 10">
            <a:extLst>
              <a:ext uri="{FF2B5EF4-FFF2-40B4-BE49-F238E27FC236}">
                <a16:creationId xmlns:a16="http://schemas.microsoft.com/office/drawing/2014/main" id="{92DEC683-FC47-794D-9E1F-FC6DAFB1E7C1}"/>
              </a:ext>
            </a:extLst>
          </p:cNvPr>
          <p:cNvSpPr txBox="1">
            <a:spLocks noChangeArrowheads="1"/>
          </p:cNvSpPr>
          <p:nvPr/>
        </p:nvSpPr>
        <p:spPr bwMode="auto">
          <a:xfrm>
            <a:off x="3217650" y="3401497"/>
            <a:ext cx="14604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What will the problem be?</a:t>
            </a:r>
          </a:p>
        </p:txBody>
      </p:sp>
      <p:sp>
        <p:nvSpPr>
          <p:cNvPr id="64" name="Rectangle 11">
            <a:extLst>
              <a:ext uri="{FF2B5EF4-FFF2-40B4-BE49-F238E27FC236}">
                <a16:creationId xmlns:a16="http://schemas.microsoft.com/office/drawing/2014/main" id="{6C39B2B9-21DB-AC4A-9C8E-820EA3F70EAB}"/>
              </a:ext>
            </a:extLst>
          </p:cNvPr>
          <p:cNvSpPr>
            <a:spLocks noChangeArrowheads="1"/>
          </p:cNvSpPr>
          <p:nvPr/>
        </p:nvSpPr>
        <p:spPr bwMode="auto">
          <a:xfrm>
            <a:off x="3217651" y="391796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65" name="Text Box 12">
            <a:extLst>
              <a:ext uri="{FF2B5EF4-FFF2-40B4-BE49-F238E27FC236}">
                <a16:creationId xmlns:a16="http://schemas.microsoft.com/office/drawing/2014/main" id="{C6CEE6F9-7AB7-9B4B-88D3-5E8814560D15}"/>
              </a:ext>
            </a:extLst>
          </p:cNvPr>
          <p:cNvSpPr txBox="1">
            <a:spLocks noChangeArrowheads="1"/>
          </p:cNvSpPr>
          <p:nvPr/>
        </p:nvSpPr>
        <p:spPr bwMode="auto">
          <a:xfrm>
            <a:off x="5395697" y="3218117"/>
            <a:ext cx="146049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How will your characters solve the problem?</a:t>
            </a:r>
          </a:p>
        </p:txBody>
      </p:sp>
      <p:sp>
        <p:nvSpPr>
          <p:cNvPr id="66" name="Rectangle 13">
            <a:extLst>
              <a:ext uri="{FF2B5EF4-FFF2-40B4-BE49-F238E27FC236}">
                <a16:creationId xmlns:a16="http://schemas.microsoft.com/office/drawing/2014/main" id="{91F9907B-F977-4B42-84E5-87614172B917}"/>
              </a:ext>
            </a:extLst>
          </p:cNvPr>
          <p:cNvSpPr>
            <a:spLocks noChangeArrowheads="1"/>
          </p:cNvSpPr>
          <p:nvPr/>
        </p:nvSpPr>
        <p:spPr bwMode="auto">
          <a:xfrm>
            <a:off x="5395701" y="391796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
        <p:nvSpPr>
          <p:cNvPr id="67" name="Text Box 14">
            <a:extLst>
              <a:ext uri="{FF2B5EF4-FFF2-40B4-BE49-F238E27FC236}">
                <a16:creationId xmlns:a16="http://schemas.microsoft.com/office/drawing/2014/main" id="{193C7AA4-5940-6644-BC7B-33B55B3A641A}"/>
              </a:ext>
            </a:extLst>
          </p:cNvPr>
          <p:cNvSpPr txBox="1">
            <a:spLocks noChangeArrowheads="1"/>
          </p:cNvSpPr>
          <p:nvPr/>
        </p:nvSpPr>
        <p:spPr bwMode="auto">
          <a:xfrm>
            <a:off x="7573744" y="3213331"/>
            <a:ext cx="14605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1200" dirty="0">
                <a:solidFill>
                  <a:srgbClr val="414042"/>
                </a:solidFill>
              </a:rPr>
              <a:t>Do they need help from someone else?</a:t>
            </a:r>
          </a:p>
        </p:txBody>
      </p:sp>
      <p:sp>
        <p:nvSpPr>
          <p:cNvPr id="68" name="Rectangle 15">
            <a:extLst>
              <a:ext uri="{FF2B5EF4-FFF2-40B4-BE49-F238E27FC236}">
                <a16:creationId xmlns:a16="http://schemas.microsoft.com/office/drawing/2014/main" id="{0D5CB4FC-F3FD-F447-91EC-D5EEDFB4AFD0}"/>
              </a:ext>
            </a:extLst>
          </p:cNvPr>
          <p:cNvSpPr>
            <a:spLocks noChangeArrowheads="1"/>
          </p:cNvSpPr>
          <p:nvPr/>
        </p:nvSpPr>
        <p:spPr bwMode="auto">
          <a:xfrm>
            <a:off x="7573751" y="3917962"/>
            <a:ext cx="1460500" cy="914400"/>
          </a:xfrm>
          <a:prstGeom prst="rect">
            <a:avLst/>
          </a:prstGeom>
          <a:noFill/>
          <a:ln w="19050">
            <a:solidFill>
              <a:srgbClr val="0070C0"/>
            </a:solidFill>
            <a:miter lim="800000"/>
            <a:headEnd/>
            <a:tailEnd/>
          </a:ln>
          <a:effectLst/>
        </p:spPr>
        <p:txBody>
          <a:bodyPr wrap="none" anchor="ct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endParaRPr lang="en-US" altLang="en-US"/>
          </a:p>
        </p:txBody>
      </p:sp>
    </p:spTree>
    <p:extLst>
      <p:ext uri="{BB962C8B-B14F-4D97-AF65-F5344CB8AC3E}">
        <p14:creationId xmlns:p14="http://schemas.microsoft.com/office/powerpoint/2010/main" val="36624673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5B28A420-4913-2445-AAB9-758545729B7E}"/>
              </a:ext>
            </a:extLst>
          </p:cNvPr>
          <p:cNvSpPr txBox="1">
            <a:spLocks/>
          </p:cNvSpPr>
          <p:nvPr/>
        </p:nvSpPr>
        <p:spPr>
          <a:xfrm>
            <a:off x="413657" y="566122"/>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structure</a:t>
            </a:r>
            <a:endParaRPr lang="en-GB" sz="2500" b="1" dirty="0">
              <a:solidFill>
                <a:srgbClr val="0070C0"/>
              </a:solidFill>
              <a:latin typeface="Comic Sans MS" panose="030F0902030302020204" pitchFamily="66" charset="0"/>
            </a:endParaRPr>
          </a:p>
        </p:txBody>
      </p:sp>
      <p:sp>
        <p:nvSpPr>
          <p:cNvPr id="23" name="Text Box 6">
            <a:extLst>
              <a:ext uri="{FF2B5EF4-FFF2-40B4-BE49-F238E27FC236}">
                <a16:creationId xmlns:a16="http://schemas.microsoft.com/office/drawing/2014/main" id="{4FA2A6E7-FD8A-FC40-8520-AAF43A4E5155}"/>
              </a:ext>
            </a:extLst>
          </p:cNvPr>
          <p:cNvSpPr txBox="1">
            <a:spLocks noChangeArrowheads="1"/>
          </p:cNvSpPr>
          <p:nvPr/>
        </p:nvSpPr>
        <p:spPr bwMode="auto">
          <a:xfrm>
            <a:off x="879047" y="1084123"/>
            <a:ext cx="7277699"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500"/>
              </a:spcBef>
            </a:pPr>
            <a:r>
              <a:rPr lang="en-GB" altLang="en-US" sz="2000" dirty="0">
                <a:solidFill>
                  <a:srgbClr val="414042"/>
                </a:solidFill>
              </a:rPr>
              <a:t>Good stories have a structure </a:t>
            </a:r>
            <a:r>
              <a:rPr lang="en-GB" altLang="en-US" sz="2000" dirty="0">
                <a:solidFill>
                  <a:srgbClr val="414042"/>
                </a:solidFill>
                <a:latin typeface="VTKS BEAUTY" pitchFamily="2" charset="0"/>
              </a:rPr>
              <a:t>–</a:t>
            </a:r>
            <a:r>
              <a:rPr lang="en-GB" altLang="en-US" sz="2000" dirty="0">
                <a:solidFill>
                  <a:srgbClr val="414042"/>
                </a:solidFill>
              </a:rPr>
              <a:t> just like a scaffold. </a:t>
            </a:r>
          </a:p>
          <a:p>
            <a:pPr eaLnBrk="1" hangingPunct="1">
              <a:spcBef>
                <a:spcPts val="500"/>
              </a:spcBef>
            </a:pPr>
            <a:r>
              <a:rPr lang="en-GB" altLang="en-US" sz="2000" dirty="0">
                <a:solidFill>
                  <a:srgbClr val="414042"/>
                </a:solidFill>
              </a:rPr>
              <a:t>How will you structure your story?</a:t>
            </a:r>
          </a:p>
        </p:txBody>
      </p:sp>
      <p:graphicFrame>
        <p:nvGraphicFramePr>
          <p:cNvPr id="25" name="Group 72">
            <a:extLst>
              <a:ext uri="{FF2B5EF4-FFF2-40B4-BE49-F238E27FC236}">
                <a16:creationId xmlns:a16="http://schemas.microsoft.com/office/drawing/2014/main" id="{C3527F2D-CDF0-AC4F-AADE-12C03DDCED91}"/>
              </a:ext>
            </a:extLst>
          </p:cNvPr>
          <p:cNvGraphicFramePr>
            <a:graphicFrameLocks noGrp="1"/>
          </p:cNvGraphicFramePr>
          <p:nvPr>
            <p:extLst>
              <p:ext uri="{D42A27DB-BD31-4B8C-83A1-F6EECF244321}">
                <p14:modId xmlns:p14="http://schemas.microsoft.com/office/powerpoint/2010/main" val="2434925115"/>
              </p:ext>
            </p:extLst>
          </p:nvPr>
        </p:nvGraphicFramePr>
        <p:xfrm>
          <a:off x="958452" y="2059259"/>
          <a:ext cx="10275095" cy="4072923"/>
        </p:xfrm>
        <a:graphic>
          <a:graphicData uri="http://schemas.openxmlformats.org/drawingml/2006/table">
            <a:tbl>
              <a:tblPr/>
              <a:tblGrid>
                <a:gridCol w="4274403">
                  <a:extLst>
                    <a:ext uri="{9D8B030D-6E8A-4147-A177-3AD203B41FA5}">
                      <a16:colId xmlns:a16="http://schemas.microsoft.com/office/drawing/2014/main" val="20000"/>
                    </a:ext>
                  </a:extLst>
                </a:gridCol>
                <a:gridCol w="2999581">
                  <a:extLst>
                    <a:ext uri="{9D8B030D-6E8A-4147-A177-3AD203B41FA5}">
                      <a16:colId xmlns:a16="http://schemas.microsoft.com/office/drawing/2014/main" val="20001"/>
                    </a:ext>
                  </a:extLst>
                </a:gridCol>
                <a:gridCol w="3001111">
                  <a:extLst>
                    <a:ext uri="{9D8B030D-6E8A-4147-A177-3AD203B41FA5}">
                      <a16:colId xmlns:a16="http://schemas.microsoft.com/office/drawing/2014/main" val="20002"/>
                    </a:ext>
                  </a:extLst>
                </a:gridCol>
              </a:tblGrid>
              <a:tr h="384284">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rPr>
                        <a:t>Where?</a:t>
                      </a:r>
                    </a:p>
                  </a:txBody>
                  <a:tcPr anchor="ctr" anchorCtr="1" horzOverflow="overflow">
                    <a:lnL w="28575"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rPr>
                        <a:t>When?</a:t>
                      </a:r>
                    </a:p>
                  </a:txBody>
                  <a:tcPr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rPr>
                        <a:t>Opening</a:t>
                      </a:r>
                    </a:p>
                  </a:txBody>
                  <a:tcPr anchor="ctr" anchorCtr="1" horzOverflow="overflow">
                    <a:lnL w="1905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9665">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1905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4284">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a:ln>
                            <a:noFill/>
                          </a:ln>
                          <a:solidFill>
                            <a:srgbClr val="414042"/>
                          </a:solidFill>
                          <a:effectLst/>
                          <a:latin typeface="Comic Sans MS" panose="030F0702030302020204" pitchFamily="66" charset="0"/>
                        </a:rPr>
                        <a:t>Characters </a:t>
                      </a:r>
                    </a:p>
                  </a:txBody>
                  <a:tcPr anchor="ctr" anchorCtr="1" horzOverflow="overflow">
                    <a:lnL w="28575"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rPr>
                        <a:t>Events</a:t>
                      </a:r>
                    </a:p>
                  </a:txBody>
                  <a:tcPr anchor="ctr" anchorCtr="1" horzOverflow="overflow">
                    <a:lnL w="1905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640138">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1905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84284">
                <a:tc gridSpan="3">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rPr>
                        <a:t>What’s the problem?</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4"/>
                  </a:ext>
                </a:extLst>
              </a:tr>
              <a:tr h="604568">
                <a:tc gridSpan="3">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5"/>
                  </a:ext>
                </a:extLst>
              </a:tr>
              <a:tr h="384284">
                <a:tc gridSpan="3">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1700" b="0" i="0" u="none" strike="noStrike" cap="none" normalizeH="0" baseline="0" dirty="0">
                          <a:ln>
                            <a:noFill/>
                          </a:ln>
                          <a:solidFill>
                            <a:srgbClr val="414042"/>
                          </a:solidFill>
                          <a:effectLst/>
                          <a:latin typeface="Comic Sans MS" panose="030F0702030302020204" pitchFamily="66" charset="0"/>
                        </a:rPr>
                        <a:t>How is it resolved?</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r h="652432">
                <a:tc gridSpan="3">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700" b="0"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062350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a:extLst>
              <a:ext uri="{FF2B5EF4-FFF2-40B4-BE49-F238E27FC236}">
                <a16:creationId xmlns:a16="http://schemas.microsoft.com/office/drawing/2014/main" id="{031354C7-2E89-8A4C-AB44-07A88D138F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973" y="1628635"/>
            <a:ext cx="3720574" cy="435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rc 34">
            <a:extLst>
              <a:ext uri="{FF2B5EF4-FFF2-40B4-BE49-F238E27FC236}">
                <a16:creationId xmlns:a16="http://schemas.microsoft.com/office/drawing/2014/main" id="{0D47E2D1-18F4-E34A-B87D-CAB00EF1E7D8}"/>
              </a:ext>
            </a:extLst>
          </p:cNvPr>
          <p:cNvSpPr/>
          <p:nvPr/>
        </p:nvSpPr>
        <p:spPr>
          <a:xfrm rot="21443968">
            <a:off x="6009262" y="2135628"/>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Subtitle 2">
            <a:extLst>
              <a:ext uri="{FF2B5EF4-FFF2-40B4-BE49-F238E27FC236}">
                <a16:creationId xmlns:a16="http://schemas.microsoft.com/office/drawing/2014/main" id="{5B28A420-4913-2445-AAB9-758545729B7E}"/>
              </a:ext>
            </a:extLst>
          </p:cNvPr>
          <p:cNvSpPr txBox="1">
            <a:spLocks/>
          </p:cNvSpPr>
          <p:nvPr/>
        </p:nvSpPr>
        <p:spPr>
          <a:xfrm>
            <a:off x="413657" y="566122"/>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plan your plot</a:t>
            </a:r>
            <a:endParaRPr lang="en-GB" sz="2500" b="1" dirty="0">
              <a:solidFill>
                <a:srgbClr val="0070C0"/>
              </a:solidFill>
              <a:latin typeface="Comic Sans MS" panose="030F0902030302020204" pitchFamily="66" charset="0"/>
            </a:endParaRPr>
          </a:p>
        </p:txBody>
      </p:sp>
      <p:sp>
        <p:nvSpPr>
          <p:cNvPr id="20" name="Oval 33">
            <a:extLst>
              <a:ext uri="{FF2B5EF4-FFF2-40B4-BE49-F238E27FC236}">
                <a16:creationId xmlns:a16="http://schemas.microsoft.com/office/drawing/2014/main" id="{8EC6B46D-8021-7744-AC0E-A588530D45FD}"/>
              </a:ext>
            </a:extLst>
          </p:cNvPr>
          <p:cNvSpPr>
            <a:spLocks noChangeArrowheads="1"/>
          </p:cNvSpPr>
          <p:nvPr/>
        </p:nvSpPr>
        <p:spPr bwMode="auto">
          <a:xfrm>
            <a:off x="4764168" y="1265427"/>
            <a:ext cx="2425885" cy="1371246"/>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500"/>
              </a:spcBef>
            </a:pPr>
            <a:r>
              <a:rPr lang="en-GB" altLang="en-US" sz="1800" dirty="0">
                <a:solidFill>
                  <a:srgbClr val="0070C0"/>
                </a:solidFill>
                <a:latin typeface="Comic Sans MS" panose="030F0902030302020204" pitchFamily="66" charset="0"/>
              </a:rPr>
              <a:t>Problem</a:t>
            </a:r>
          </a:p>
          <a:p>
            <a:pPr algn="ctr" eaLnBrk="1" hangingPunct="1">
              <a:spcBef>
                <a:spcPts val="500"/>
              </a:spcBef>
            </a:pPr>
            <a:r>
              <a:rPr lang="en-GB" altLang="en-US" sz="1800" dirty="0">
                <a:solidFill>
                  <a:srgbClr val="0070C0"/>
                </a:solidFill>
                <a:latin typeface="Comic Sans MS" panose="030F0902030302020204" pitchFamily="66" charset="0"/>
              </a:rPr>
              <a:t>What happens</a:t>
            </a:r>
            <a:br>
              <a:rPr lang="en-GB" altLang="en-US" sz="1800" dirty="0">
                <a:solidFill>
                  <a:srgbClr val="0070C0"/>
                </a:solidFill>
                <a:latin typeface="Comic Sans MS" panose="030F0902030302020204" pitchFamily="66" charset="0"/>
              </a:rPr>
            </a:br>
            <a:r>
              <a:rPr lang="en-GB" altLang="en-US" sz="1800" dirty="0">
                <a:solidFill>
                  <a:srgbClr val="0070C0"/>
                </a:solidFill>
                <a:latin typeface="Comic Sans MS" panose="030F0902030302020204" pitchFamily="66" charset="0"/>
              </a:rPr>
              <a:t>in your story?</a:t>
            </a:r>
          </a:p>
        </p:txBody>
      </p:sp>
      <p:sp>
        <p:nvSpPr>
          <p:cNvPr id="24" name="Oval 33">
            <a:extLst>
              <a:ext uri="{FF2B5EF4-FFF2-40B4-BE49-F238E27FC236}">
                <a16:creationId xmlns:a16="http://schemas.microsoft.com/office/drawing/2014/main" id="{4179E8BC-EE5A-3845-ACBA-1991EC44F8BE}"/>
              </a:ext>
            </a:extLst>
          </p:cNvPr>
          <p:cNvSpPr>
            <a:spLocks noChangeArrowheads="1"/>
          </p:cNvSpPr>
          <p:nvPr/>
        </p:nvSpPr>
        <p:spPr bwMode="auto">
          <a:xfrm>
            <a:off x="2677155" y="3121712"/>
            <a:ext cx="2425885" cy="1371247"/>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ct val="50000"/>
              </a:spcBef>
            </a:pPr>
            <a:r>
              <a:rPr lang="en-GB" altLang="en-US" sz="1800" dirty="0">
                <a:solidFill>
                  <a:srgbClr val="0070C0"/>
                </a:solidFill>
                <a:latin typeface="Comic Sans MS" panose="030F0902030302020204" pitchFamily="66" charset="0"/>
              </a:rPr>
              <a:t>Build up</a:t>
            </a:r>
            <a:br>
              <a:rPr lang="en-GB" altLang="en-US" sz="1800" dirty="0">
                <a:solidFill>
                  <a:srgbClr val="0070C0"/>
                </a:solidFill>
                <a:latin typeface="Comic Sans MS" panose="030F0902030302020204" pitchFamily="66" charset="0"/>
              </a:rPr>
            </a:br>
            <a:r>
              <a:rPr lang="en-GB" altLang="en-US" sz="1800" dirty="0">
                <a:solidFill>
                  <a:srgbClr val="0070C0"/>
                </a:solidFill>
                <a:latin typeface="Comic Sans MS" panose="030F0902030302020204" pitchFamily="66" charset="0"/>
              </a:rPr>
              <a:t>details</a:t>
            </a:r>
          </a:p>
        </p:txBody>
      </p:sp>
      <p:sp>
        <p:nvSpPr>
          <p:cNvPr id="27" name="Oval 33">
            <a:extLst>
              <a:ext uri="{FF2B5EF4-FFF2-40B4-BE49-F238E27FC236}">
                <a16:creationId xmlns:a16="http://schemas.microsoft.com/office/drawing/2014/main" id="{09AADB2D-9AB2-8A46-B9FE-61B0199C2A88}"/>
              </a:ext>
            </a:extLst>
          </p:cNvPr>
          <p:cNvSpPr>
            <a:spLocks noChangeArrowheads="1"/>
          </p:cNvSpPr>
          <p:nvPr/>
        </p:nvSpPr>
        <p:spPr bwMode="auto">
          <a:xfrm>
            <a:off x="2028362" y="4822647"/>
            <a:ext cx="2425885" cy="1446981"/>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500"/>
              </a:spcBef>
            </a:pPr>
            <a:r>
              <a:rPr lang="en-GB" altLang="en-US" sz="1800" dirty="0">
                <a:solidFill>
                  <a:srgbClr val="0070C0"/>
                </a:solidFill>
                <a:latin typeface="Comic Sans MS" panose="030F0902030302020204" pitchFamily="66" charset="0"/>
              </a:rPr>
              <a:t>Opening</a:t>
            </a:r>
          </a:p>
          <a:p>
            <a:pPr algn="ctr" eaLnBrk="1" hangingPunct="1">
              <a:spcBef>
                <a:spcPts val="500"/>
              </a:spcBef>
            </a:pPr>
            <a:r>
              <a:rPr lang="en-GB" altLang="en-US" dirty="0">
                <a:solidFill>
                  <a:srgbClr val="0070C0"/>
                </a:solidFill>
                <a:latin typeface="Comic Sans MS" panose="030F0902030302020204" pitchFamily="66" charset="0"/>
              </a:rPr>
              <a:t>Set the scene</a:t>
            </a:r>
          </a:p>
          <a:p>
            <a:pPr algn="ctr" eaLnBrk="1" hangingPunct="1">
              <a:spcBef>
                <a:spcPts val="500"/>
              </a:spcBef>
            </a:pPr>
            <a:r>
              <a:rPr lang="en-GB" altLang="en-US" sz="1800" dirty="0">
                <a:solidFill>
                  <a:srgbClr val="0070C0"/>
                </a:solidFill>
                <a:latin typeface="Comic Sans MS" panose="030F0902030302020204" pitchFamily="66" charset="0"/>
              </a:rPr>
              <a:t>Introduce</a:t>
            </a:r>
            <a:br>
              <a:rPr lang="en-GB" altLang="en-US" sz="1800" dirty="0">
                <a:solidFill>
                  <a:srgbClr val="0070C0"/>
                </a:solidFill>
                <a:latin typeface="Comic Sans MS" panose="030F0902030302020204" pitchFamily="66" charset="0"/>
              </a:rPr>
            </a:br>
            <a:r>
              <a:rPr lang="en-GB" altLang="en-US" sz="1800" dirty="0">
                <a:solidFill>
                  <a:srgbClr val="0070C0"/>
                </a:solidFill>
                <a:latin typeface="Comic Sans MS" panose="030F0902030302020204" pitchFamily="66" charset="0"/>
              </a:rPr>
              <a:t>characters</a:t>
            </a:r>
          </a:p>
        </p:txBody>
      </p:sp>
      <p:sp>
        <p:nvSpPr>
          <p:cNvPr id="28" name="Oval 33">
            <a:extLst>
              <a:ext uri="{FF2B5EF4-FFF2-40B4-BE49-F238E27FC236}">
                <a16:creationId xmlns:a16="http://schemas.microsoft.com/office/drawing/2014/main" id="{B9A1DD6D-35DE-F444-8894-7D6AC13DB3A4}"/>
              </a:ext>
            </a:extLst>
          </p:cNvPr>
          <p:cNvSpPr>
            <a:spLocks noChangeArrowheads="1"/>
          </p:cNvSpPr>
          <p:nvPr/>
        </p:nvSpPr>
        <p:spPr bwMode="auto">
          <a:xfrm>
            <a:off x="6801361" y="3053356"/>
            <a:ext cx="2425885" cy="1446981"/>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500"/>
              </a:spcBef>
            </a:pPr>
            <a:r>
              <a:rPr lang="en-GB" altLang="en-US" sz="1800" dirty="0">
                <a:solidFill>
                  <a:srgbClr val="0070C0"/>
                </a:solidFill>
                <a:latin typeface="Comic Sans MS" panose="030F0902030302020204" pitchFamily="66" charset="0"/>
              </a:rPr>
              <a:t>Make it right</a:t>
            </a:r>
          </a:p>
          <a:p>
            <a:pPr algn="ctr" eaLnBrk="1" hangingPunct="1">
              <a:spcBef>
                <a:spcPts val="500"/>
              </a:spcBef>
            </a:pPr>
            <a:r>
              <a:rPr lang="en-GB" altLang="en-US" dirty="0">
                <a:solidFill>
                  <a:srgbClr val="0070C0"/>
                </a:solidFill>
                <a:latin typeface="Comic Sans MS" panose="030F0902030302020204" pitchFamily="66" charset="0"/>
              </a:rPr>
              <a:t>How can your</a:t>
            </a:r>
            <a:br>
              <a:rPr lang="en-GB" altLang="en-US" dirty="0">
                <a:solidFill>
                  <a:srgbClr val="0070C0"/>
                </a:solidFill>
                <a:latin typeface="Comic Sans MS" panose="030F0902030302020204" pitchFamily="66" charset="0"/>
              </a:rPr>
            </a:br>
            <a:r>
              <a:rPr lang="en-GB" altLang="en-US" dirty="0">
                <a:solidFill>
                  <a:srgbClr val="0070C0"/>
                </a:solidFill>
                <a:latin typeface="Comic Sans MS" panose="030F0902030302020204" pitchFamily="66" charset="0"/>
              </a:rPr>
              <a:t>characters save</a:t>
            </a:r>
            <a:br>
              <a:rPr lang="en-GB" altLang="en-US" dirty="0">
                <a:solidFill>
                  <a:srgbClr val="0070C0"/>
                </a:solidFill>
                <a:latin typeface="Comic Sans MS" panose="030F0902030302020204" pitchFamily="66" charset="0"/>
              </a:rPr>
            </a:br>
            <a:r>
              <a:rPr lang="en-GB" altLang="en-US" dirty="0">
                <a:solidFill>
                  <a:srgbClr val="0070C0"/>
                </a:solidFill>
                <a:latin typeface="Comic Sans MS" panose="030F0902030302020204" pitchFamily="66" charset="0"/>
              </a:rPr>
              <a:t>the day?</a:t>
            </a:r>
          </a:p>
        </p:txBody>
      </p:sp>
      <p:sp>
        <p:nvSpPr>
          <p:cNvPr id="29" name="Oval 33">
            <a:extLst>
              <a:ext uri="{FF2B5EF4-FFF2-40B4-BE49-F238E27FC236}">
                <a16:creationId xmlns:a16="http://schemas.microsoft.com/office/drawing/2014/main" id="{F52AE534-03C7-E34E-88D9-10210F563621}"/>
              </a:ext>
            </a:extLst>
          </p:cNvPr>
          <p:cNvSpPr>
            <a:spLocks noChangeArrowheads="1"/>
          </p:cNvSpPr>
          <p:nvPr/>
        </p:nvSpPr>
        <p:spPr bwMode="auto">
          <a:xfrm>
            <a:off x="7661017" y="4822646"/>
            <a:ext cx="2425885" cy="1446981"/>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500"/>
              </a:spcBef>
            </a:pPr>
            <a:r>
              <a:rPr lang="en-GB" altLang="en-US" sz="1800" dirty="0">
                <a:solidFill>
                  <a:srgbClr val="0070C0"/>
                </a:solidFill>
                <a:latin typeface="Comic Sans MS" panose="030F0902030302020204" pitchFamily="66" charset="0"/>
              </a:rPr>
              <a:t>Ending</a:t>
            </a:r>
          </a:p>
          <a:p>
            <a:pPr algn="ctr" eaLnBrk="1" hangingPunct="1">
              <a:spcBef>
                <a:spcPts val="500"/>
              </a:spcBef>
            </a:pPr>
            <a:r>
              <a:rPr lang="en-GB" altLang="en-US" dirty="0">
                <a:solidFill>
                  <a:srgbClr val="0070C0"/>
                </a:solidFill>
                <a:latin typeface="Comic Sans MS" panose="030F0902030302020204" pitchFamily="66" charset="0"/>
              </a:rPr>
              <a:t>Is everything</a:t>
            </a:r>
            <a:br>
              <a:rPr lang="en-GB" altLang="en-US" dirty="0">
                <a:solidFill>
                  <a:srgbClr val="0070C0"/>
                </a:solidFill>
                <a:latin typeface="Comic Sans MS" panose="030F0902030302020204" pitchFamily="66" charset="0"/>
              </a:rPr>
            </a:br>
            <a:r>
              <a:rPr lang="en-GB" altLang="en-US" dirty="0">
                <a:solidFill>
                  <a:srgbClr val="0070C0"/>
                </a:solidFill>
                <a:latin typeface="Comic Sans MS" panose="030F0902030302020204" pitchFamily="66" charset="0"/>
              </a:rPr>
              <a:t>all right in the</a:t>
            </a:r>
            <a:br>
              <a:rPr lang="en-GB" altLang="en-US" dirty="0">
                <a:solidFill>
                  <a:srgbClr val="0070C0"/>
                </a:solidFill>
                <a:latin typeface="Comic Sans MS" panose="030F0902030302020204" pitchFamily="66" charset="0"/>
              </a:rPr>
            </a:br>
            <a:r>
              <a:rPr lang="en-GB" altLang="en-US" dirty="0">
                <a:solidFill>
                  <a:srgbClr val="0070C0"/>
                </a:solidFill>
                <a:latin typeface="Comic Sans MS" panose="030F0902030302020204" pitchFamily="66" charset="0"/>
              </a:rPr>
              <a:t>end… or not?</a:t>
            </a:r>
          </a:p>
        </p:txBody>
      </p:sp>
      <p:sp>
        <p:nvSpPr>
          <p:cNvPr id="33" name="Arc 32">
            <a:extLst>
              <a:ext uri="{FF2B5EF4-FFF2-40B4-BE49-F238E27FC236}">
                <a16:creationId xmlns:a16="http://schemas.microsoft.com/office/drawing/2014/main" id="{7DADADF4-991B-D44F-899D-CA437418A094}"/>
              </a:ext>
            </a:extLst>
          </p:cNvPr>
          <p:cNvSpPr/>
          <p:nvPr/>
        </p:nvSpPr>
        <p:spPr>
          <a:xfrm rot="14472394">
            <a:off x="2159010" y="3893802"/>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Arc 14">
            <a:extLst>
              <a:ext uri="{FF2B5EF4-FFF2-40B4-BE49-F238E27FC236}">
                <a16:creationId xmlns:a16="http://schemas.microsoft.com/office/drawing/2014/main" id="{19D96AA0-3B59-5D44-96D2-4925ECC6B067}"/>
              </a:ext>
            </a:extLst>
          </p:cNvPr>
          <p:cNvSpPr/>
          <p:nvPr/>
        </p:nvSpPr>
        <p:spPr>
          <a:xfrm rot="15748412">
            <a:off x="3658341" y="2174801"/>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Arc 15">
            <a:extLst>
              <a:ext uri="{FF2B5EF4-FFF2-40B4-BE49-F238E27FC236}">
                <a16:creationId xmlns:a16="http://schemas.microsoft.com/office/drawing/2014/main" id="{A4CACBD8-F6BE-2D4C-9636-846F752249F6}"/>
              </a:ext>
            </a:extLst>
          </p:cNvPr>
          <p:cNvSpPr/>
          <p:nvPr/>
        </p:nvSpPr>
        <p:spPr>
          <a:xfrm rot="1217848">
            <a:off x="8131004" y="3818225"/>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449642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a:extLst>
              <a:ext uri="{FF2B5EF4-FFF2-40B4-BE49-F238E27FC236}">
                <a16:creationId xmlns:a16="http://schemas.microsoft.com/office/drawing/2014/main" id="{031354C7-2E89-8A4C-AB44-07A88D138F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973" y="1628635"/>
            <a:ext cx="3720574" cy="4357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rc 34">
            <a:extLst>
              <a:ext uri="{FF2B5EF4-FFF2-40B4-BE49-F238E27FC236}">
                <a16:creationId xmlns:a16="http://schemas.microsoft.com/office/drawing/2014/main" id="{0D47E2D1-18F4-E34A-B87D-CAB00EF1E7D8}"/>
              </a:ext>
            </a:extLst>
          </p:cNvPr>
          <p:cNvSpPr/>
          <p:nvPr/>
        </p:nvSpPr>
        <p:spPr>
          <a:xfrm rot="21443968">
            <a:off x="6009262" y="2135628"/>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Arc 32">
            <a:extLst>
              <a:ext uri="{FF2B5EF4-FFF2-40B4-BE49-F238E27FC236}">
                <a16:creationId xmlns:a16="http://schemas.microsoft.com/office/drawing/2014/main" id="{7DADADF4-991B-D44F-899D-CA437418A094}"/>
              </a:ext>
            </a:extLst>
          </p:cNvPr>
          <p:cNvSpPr/>
          <p:nvPr/>
        </p:nvSpPr>
        <p:spPr>
          <a:xfrm rot="14472394">
            <a:off x="2159010" y="3893802"/>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Arc 14">
            <a:extLst>
              <a:ext uri="{FF2B5EF4-FFF2-40B4-BE49-F238E27FC236}">
                <a16:creationId xmlns:a16="http://schemas.microsoft.com/office/drawing/2014/main" id="{19D96AA0-3B59-5D44-96D2-4925ECC6B067}"/>
              </a:ext>
            </a:extLst>
          </p:cNvPr>
          <p:cNvSpPr/>
          <p:nvPr/>
        </p:nvSpPr>
        <p:spPr>
          <a:xfrm rot="15748412">
            <a:off x="3658341" y="2174801"/>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Arc 15">
            <a:extLst>
              <a:ext uri="{FF2B5EF4-FFF2-40B4-BE49-F238E27FC236}">
                <a16:creationId xmlns:a16="http://schemas.microsoft.com/office/drawing/2014/main" id="{A4CACBD8-F6BE-2D4C-9636-846F752249F6}"/>
              </a:ext>
            </a:extLst>
          </p:cNvPr>
          <p:cNvSpPr/>
          <p:nvPr/>
        </p:nvSpPr>
        <p:spPr>
          <a:xfrm rot="1217848">
            <a:off x="8131004" y="3818225"/>
            <a:ext cx="1574395" cy="1694986"/>
          </a:xfrm>
          <a:prstGeom prst="arc">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Oval 33">
            <a:extLst>
              <a:ext uri="{FF2B5EF4-FFF2-40B4-BE49-F238E27FC236}">
                <a16:creationId xmlns:a16="http://schemas.microsoft.com/office/drawing/2014/main" id="{D9E0E13A-1507-A34A-85B7-BA8957902141}"/>
              </a:ext>
            </a:extLst>
          </p:cNvPr>
          <p:cNvSpPr>
            <a:spLocks noChangeArrowheads="1"/>
          </p:cNvSpPr>
          <p:nvPr/>
        </p:nvSpPr>
        <p:spPr bwMode="auto">
          <a:xfrm>
            <a:off x="4764168" y="1265426"/>
            <a:ext cx="2425885" cy="1371246"/>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700"/>
              </a:spcBef>
            </a:pPr>
            <a:r>
              <a:rPr lang="en-GB" altLang="en-US" sz="1200" dirty="0">
                <a:solidFill>
                  <a:srgbClr val="0070C0"/>
                </a:solidFill>
                <a:latin typeface="Comic Sans MS" panose="030F0902030302020204" pitchFamily="66" charset="0"/>
              </a:rPr>
              <a:t>Problem</a:t>
            </a:r>
          </a:p>
          <a:p>
            <a:pPr algn="ctr" eaLnBrk="1" hangingPunct="1">
              <a:spcBef>
                <a:spcPts val="700"/>
              </a:spcBef>
            </a:pPr>
            <a:r>
              <a:rPr lang="en-GB" altLang="en-US" sz="1200" dirty="0">
                <a:solidFill>
                  <a:srgbClr val="0070C0"/>
                </a:solidFill>
                <a:latin typeface="Comic Sans MS" panose="030F0902030302020204" pitchFamily="66" charset="0"/>
              </a:rPr>
              <a:t>The next day, Jasper</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discovers a lost alien in</a:t>
            </a:r>
            <a:br>
              <a:rPr lang="en-GB" altLang="en-US" sz="1200" dirty="0">
                <a:solidFill>
                  <a:srgbClr val="0070C0"/>
                </a:solidFill>
                <a:latin typeface="Comic Sans MS" panose="030F0902030302020204" pitchFamily="66" charset="0"/>
              </a:rPr>
            </a:br>
            <a:r>
              <a:rPr lang="en-GB" altLang="en-US" sz="1200" dirty="0" err="1">
                <a:solidFill>
                  <a:srgbClr val="0070C0"/>
                </a:solidFill>
                <a:latin typeface="Comic Sans MS" panose="030F0902030302020204" pitchFamily="66" charset="0"/>
              </a:rPr>
              <a:t>Bogna</a:t>
            </a:r>
            <a:r>
              <a:rPr lang="en-GB" altLang="en-US" sz="1200" dirty="0">
                <a:solidFill>
                  <a:srgbClr val="0070C0"/>
                </a:solidFill>
                <a:latin typeface="Comic Sans MS" panose="030F0902030302020204" pitchFamily="66" charset="0"/>
              </a:rPr>
              <a:t> Park. What can</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they do to save it?</a:t>
            </a:r>
          </a:p>
        </p:txBody>
      </p:sp>
      <p:sp>
        <p:nvSpPr>
          <p:cNvPr id="14" name="Oval 33">
            <a:extLst>
              <a:ext uri="{FF2B5EF4-FFF2-40B4-BE49-F238E27FC236}">
                <a16:creationId xmlns:a16="http://schemas.microsoft.com/office/drawing/2014/main" id="{A67C6EF2-4CA5-A440-B691-4BE6AE63DF5C}"/>
              </a:ext>
            </a:extLst>
          </p:cNvPr>
          <p:cNvSpPr>
            <a:spLocks noChangeArrowheads="1"/>
          </p:cNvSpPr>
          <p:nvPr/>
        </p:nvSpPr>
        <p:spPr bwMode="auto">
          <a:xfrm>
            <a:off x="2677154" y="3108004"/>
            <a:ext cx="2425885" cy="1392333"/>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700"/>
              </a:spcBef>
            </a:pPr>
            <a:r>
              <a:rPr lang="en-GB" altLang="en-US" sz="1200" dirty="0">
                <a:solidFill>
                  <a:srgbClr val="0070C0"/>
                </a:solidFill>
                <a:latin typeface="Comic Sans MS" panose="030F0902030302020204" pitchFamily="66" charset="0"/>
              </a:rPr>
              <a:t>Build up</a:t>
            </a:r>
          </a:p>
          <a:p>
            <a:pPr algn="ctr">
              <a:spcBef>
                <a:spcPts val="700"/>
              </a:spcBef>
            </a:pPr>
            <a:r>
              <a:rPr lang="en-GB" altLang="en-US" sz="1200" dirty="0">
                <a:solidFill>
                  <a:srgbClr val="0070C0"/>
                </a:solidFill>
                <a:latin typeface="Comic Sans MS" panose="030F0902030302020204" pitchFamily="66" charset="0"/>
              </a:rPr>
              <a:t>Parrot notices something</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strange around the moon</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and alerts Charlie and</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Jasper. Aliens!</a:t>
            </a:r>
          </a:p>
        </p:txBody>
      </p:sp>
      <p:sp>
        <p:nvSpPr>
          <p:cNvPr id="17" name="Oval 33">
            <a:extLst>
              <a:ext uri="{FF2B5EF4-FFF2-40B4-BE49-F238E27FC236}">
                <a16:creationId xmlns:a16="http://schemas.microsoft.com/office/drawing/2014/main" id="{59D29BD3-0FBE-7D44-8595-75FEA5164F5B}"/>
              </a:ext>
            </a:extLst>
          </p:cNvPr>
          <p:cNvSpPr>
            <a:spLocks noChangeArrowheads="1"/>
          </p:cNvSpPr>
          <p:nvPr/>
        </p:nvSpPr>
        <p:spPr bwMode="auto">
          <a:xfrm>
            <a:off x="2028362" y="4822646"/>
            <a:ext cx="2425885" cy="1469232"/>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700"/>
              </a:spcBef>
            </a:pPr>
            <a:r>
              <a:rPr lang="en-GB" altLang="en-US" sz="1200" dirty="0">
                <a:solidFill>
                  <a:srgbClr val="0070C0"/>
                </a:solidFill>
                <a:latin typeface="Comic Sans MS" panose="030F0902030302020204" pitchFamily="66" charset="0"/>
              </a:rPr>
              <a:t>Opening</a:t>
            </a:r>
          </a:p>
          <a:p>
            <a:pPr algn="ctr" eaLnBrk="1" hangingPunct="1">
              <a:spcBef>
                <a:spcPts val="700"/>
              </a:spcBef>
            </a:pPr>
            <a:r>
              <a:rPr lang="en-GB" altLang="en-US" sz="1200" dirty="0">
                <a:solidFill>
                  <a:srgbClr val="0070C0"/>
                </a:solidFill>
                <a:latin typeface="Comic Sans MS" panose="030F0902030302020204" pitchFamily="66" charset="0"/>
              </a:rPr>
              <a:t>The scene is the home. </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Parrot is looking out</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of the window at</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the moon. </a:t>
            </a:r>
          </a:p>
        </p:txBody>
      </p:sp>
      <p:sp>
        <p:nvSpPr>
          <p:cNvPr id="18" name="Oval 33">
            <a:extLst>
              <a:ext uri="{FF2B5EF4-FFF2-40B4-BE49-F238E27FC236}">
                <a16:creationId xmlns:a16="http://schemas.microsoft.com/office/drawing/2014/main" id="{7E38C896-A0D6-6642-B2A5-BF73EA9BCDB3}"/>
              </a:ext>
            </a:extLst>
          </p:cNvPr>
          <p:cNvSpPr>
            <a:spLocks noChangeArrowheads="1"/>
          </p:cNvSpPr>
          <p:nvPr/>
        </p:nvSpPr>
        <p:spPr bwMode="auto">
          <a:xfrm>
            <a:off x="6801361" y="3044263"/>
            <a:ext cx="2425885" cy="1469232"/>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700"/>
              </a:spcBef>
            </a:pPr>
            <a:r>
              <a:rPr lang="en-GB" altLang="en-US" sz="1200" dirty="0">
                <a:solidFill>
                  <a:srgbClr val="0070C0"/>
                </a:solidFill>
                <a:latin typeface="Comic Sans MS" panose="030F0902030302020204" pitchFamily="66" charset="0"/>
              </a:rPr>
              <a:t>Make it right</a:t>
            </a:r>
          </a:p>
          <a:p>
            <a:pPr algn="ctr" eaLnBrk="1" hangingPunct="1">
              <a:spcBef>
                <a:spcPts val="700"/>
              </a:spcBef>
            </a:pPr>
            <a:r>
              <a:rPr lang="en-GB" altLang="en-US" sz="1200" dirty="0">
                <a:solidFill>
                  <a:srgbClr val="0070C0"/>
                </a:solidFill>
                <a:latin typeface="Comic Sans MS" panose="030F0902030302020204" pitchFamily="66" charset="0"/>
              </a:rPr>
              <a:t>They ask Dr Isabella</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Starr to help. She</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helps them get the</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alien home.</a:t>
            </a:r>
          </a:p>
        </p:txBody>
      </p:sp>
      <p:sp>
        <p:nvSpPr>
          <p:cNvPr id="19" name="Oval 33">
            <a:extLst>
              <a:ext uri="{FF2B5EF4-FFF2-40B4-BE49-F238E27FC236}">
                <a16:creationId xmlns:a16="http://schemas.microsoft.com/office/drawing/2014/main" id="{82E889B8-A61C-DB4E-9007-6297CB433B60}"/>
              </a:ext>
            </a:extLst>
          </p:cNvPr>
          <p:cNvSpPr>
            <a:spLocks noChangeArrowheads="1"/>
          </p:cNvSpPr>
          <p:nvPr/>
        </p:nvSpPr>
        <p:spPr bwMode="auto">
          <a:xfrm>
            <a:off x="7669341" y="4815302"/>
            <a:ext cx="2425885" cy="1469232"/>
          </a:xfrm>
          <a:prstGeom prst="ellipse">
            <a:avLst/>
          </a:prstGeom>
          <a:solidFill>
            <a:schemeClr val="bg1"/>
          </a:solidFill>
          <a:ln w="38100">
            <a:solidFill>
              <a:srgbClr val="0070C0"/>
            </a:solidFill>
            <a:round/>
            <a:headEnd/>
            <a:tailEnd/>
          </a:ln>
          <a:effectLst/>
        </p:spPr>
        <p:txBody>
          <a:bodyPr wrap="none" anchor="ctr"/>
          <a:lstStyle/>
          <a:p>
            <a:pPr algn="ctr" eaLnBrk="1" hangingPunct="1">
              <a:spcBef>
                <a:spcPts val="700"/>
              </a:spcBef>
            </a:pPr>
            <a:r>
              <a:rPr lang="en-GB" altLang="en-US" sz="1200" dirty="0">
                <a:solidFill>
                  <a:srgbClr val="0070C0"/>
                </a:solidFill>
                <a:latin typeface="Comic Sans MS" panose="030F0902030302020204" pitchFamily="66" charset="0"/>
              </a:rPr>
              <a:t>Ending</a:t>
            </a:r>
          </a:p>
          <a:p>
            <a:pPr algn="ctr" eaLnBrk="1" hangingPunct="1">
              <a:spcBef>
                <a:spcPts val="700"/>
              </a:spcBef>
            </a:pPr>
            <a:r>
              <a:rPr lang="en-GB" altLang="en-US" sz="1200" dirty="0">
                <a:solidFill>
                  <a:srgbClr val="0070C0"/>
                </a:solidFill>
                <a:latin typeface="Comic Sans MS" panose="030F0902030302020204" pitchFamily="66" charset="0"/>
              </a:rPr>
              <a:t>The alien returns</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back to its home</a:t>
            </a:r>
            <a:br>
              <a:rPr lang="en-GB" altLang="en-US" sz="1200" dirty="0">
                <a:solidFill>
                  <a:srgbClr val="0070C0"/>
                </a:solidFill>
                <a:latin typeface="Comic Sans MS" panose="030F0902030302020204" pitchFamily="66" charset="0"/>
              </a:rPr>
            </a:br>
            <a:r>
              <a:rPr lang="en-GB" altLang="en-US" sz="1200" dirty="0">
                <a:solidFill>
                  <a:srgbClr val="0070C0"/>
                </a:solidFill>
                <a:latin typeface="Comic Sans MS" panose="030F0902030302020204" pitchFamily="66" charset="0"/>
              </a:rPr>
              <a:t>and all is well.</a:t>
            </a:r>
          </a:p>
        </p:txBody>
      </p:sp>
      <p:sp>
        <p:nvSpPr>
          <p:cNvPr id="22" name="Subtitle 2">
            <a:extLst>
              <a:ext uri="{FF2B5EF4-FFF2-40B4-BE49-F238E27FC236}">
                <a16:creationId xmlns:a16="http://schemas.microsoft.com/office/drawing/2014/main" id="{5B28A420-4913-2445-AAB9-758545729B7E}"/>
              </a:ext>
            </a:extLst>
          </p:cNvPr>
          <p:cNvSpPr txBox="1">
            <a:spLocks/>
          </p:cNvSpPr>
          <p:nvPr/>
        </p:nvSpPr>
        <p:spPr>
          <a:xfrm>
            <a:off x="413657" y="566122"/>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a:t>
            </a:r>
            <a:r>
              <a:rPr lang="en-US" sz="2500" b="1" dirty="0">
                <a:solidFill>
                  <a:srgbClr val="0070C0"/>
                </a:solidFill>
                <a:latin typeface="Comic Sans MS" panose="030F0902030302020204" pitchFamily="66" charset="0"/>
                <a:cs typeface="Arial" panose="020B0604020202020204" pitchFamily="34" charset="0"/>
              </a:rPr>
              <a:t>plan your plot</a:t>
            </a:r>
            <a:endParaRPr lang="en-GB" sz="25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2985958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2B7FF3-73FE-1949-9542-02E4B5C297CF}"/>
              </a:ext>
            </a:extLst>
          </p:cNvPr>
          <p:cNvGrpSpPr/>
          <p:nvPr/>
        </p:nvGrpSpPr>
        <p:grpSpPr>
          <a:xfrm>
            <a:off x="4953634" y="2041599"/>
            <a:ext cx="5220964" cy="3271984"/>
            <a:chOff x="4953634" y="2073967"/>
            <a:chExt cx="5220964" cy="3271984"/>
          </a:xfrm>
        </p:grpSpPr>
        <p:sp>
          <p:nvSpPr>
            <p:cNvPr id="6" name="Rectangle 12">
              <a:extLst>
                <a:ext uri="{FF2B5EF4-FFF2-40B4-BE49-F238E27FC236}">
                  <a16:creationId xmlns:a16="http://schemas.microsoft.com/office/drawing/2014/main" id="{2CA4F277-EE5D-574D-A53C-6821170ED6DA}"/>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7" name="Rectangle 6">
              <a:extLst>
                <a:ext uri="{FF2B5EF4-FFF2-40B4-BE49-F238E27FC236}">
                  <a16:creationId xmlns:a16="http://schemas.microsoft.com/office/drawing/2014/main" id="{639D0A9A-6325-D343-8B1E-BFA5C199A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Box 20">
              <a:extLst>
                <a:ext uri="{FF2B5EF4-FFF2-40B4-BE49-F238E27FC236}">
                  <a16:creationId xmlns:a16="http://schemas.microsoft.com/office/drawing/2014/main" id="{633057C1-65F4-4A4B-8FBD-900CBF02BAFC}"/>
                </a:ext>
              </a:extLst>
            </p:cNvPr>
            <p:cNvSpPr txBox="1">
              <a:spLocks noChangeArrowheads="1"/>
            </p:cNvSpPr>
            <p:nvPr/>
          </p:nvSpPr>
          <p:spPr bwMode="auto">
            <a:xfrm rot="19871443">
              <a:off x="4953634" y="2637987"/>
              <a:ext cx="12318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-ed for</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the past tense</a:t>
              </a:r>
            </a:p>
          </p:txBody>
        </p:sp>
        <p:sp>
          <p:nvSpPr>
            <p:cNvPr id="10" name="Text Box 21">
              <a:extLst>
                <a:ext uri="{FF2B5EF4-FFF2-40B4-BE49-F238E27FC236}">
                  <a16:creationId xmlns:a16="http://schemas.microsoft.com/office/drawing/2014/main" id="{D81595AB-F8C6-6949-A7B4-73B0C2D37848}"/>
                </a:ext>
              </a:extLst>
            </p:cNvPr>
            <p:cNvSpPr txBox="1">
              <a:spLocks noChangeArrowheads="1"/>
            </p:cNvSpPr>
            <p:nvPr/>
          </p:nvSpPr>
          <p:spPr bwMode="auto">
            <a:xfrm rot="21027077">
              <a:off x="7750494" y="4727224"/>
              <a:ext cx="22769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The use of time conjunctions to show the passage of time</a:t>
              </a:r>
            </a:p>
          </p:txBody>
        </p:sp>
        <p:sp>
          <p:nvSpPr>
            <p:cNvPr id="12" name="Text Box 22">
              <a:extLst>
                <a:ext uri="{FF2B5EF4-FFF2-40B4-BE49-F238E27FC236}">
                  <a16:creationId xmlns:a16="http://schemas.microsoft.com/office/drawing/2014/main" id="{C669F12A-E8E5-3141-8586-6EE97C813DAD}"/>
                </a:ext>
              </a:extLst>
            </p:cNvPr>
            <p:cNvSpPr txBox="1">
              <a:spLocks noChangeArrowheads="1"/>
            </p:cNvSpPr>
            <p:nvPr/>
          </p:nvSpPr>
          <p:spPr bwMode="auto">
            <a:xfrm rot="433719">
              <a:off x="7526285" y="2256682"/>
              <a:ext cx="26155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Sentences that make sense and are punctuated correctly</a:t>
              </a:r>
            </a:p>
          </p:txBody>
        </p:sp>
        <p:sp>
          <p:nvSpPr>
            <p:cNvPr id="15" name="Text Box 26">
              <a:extLst>
                <a:ext uri="{FF2B5EF4-FFF2-40B4-BE49-F238E27FC236}">
                  <a16:creationId xmlns:a16="http://schemas.microsoft.com/office/drawing/2014/main" id="{EB087B26-6765-6946-A256-BABD256A8C4F}"/>
                </a:ext>
              </a:extLst>
            </p:cNvPr>
            <p:cNvSpPr txBox="1">
              <a:spLocks noChangeArrowheads="1"/>
            </p:cNvSpPr>
            <p:nvPr/>
          </p:nvSpPr>
          <p:spPr bwMode="auto">
            <a:xfrm>
              <a:off x="5038202" y="2173661"/>
              <a:ext cx="22166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7" name="Text Box 41">
              <a:extLst>
                <a:ext uri="{FF2B5EF4-FFF2-40B4-BE49-F238E27FC236}">
                  <a16:creationId xmlns:a16="http://schemas.microsoft.com/office/drawing/2014/main" id="{8AFAA6BC-1B7E-F349-B80A-B063A811D199}"/>
                </a:ext>
              </a:extLst>
            </p:cNvPr>
            <p:cNvSpPr txBox="1">
              <a:spLocks noChangeArrowheads="1"/>
            </p:cNvSpPr>
            <p:nvPr/>
          </p:nvSpPr>
          <p:spPr bwMode="auto">
            <a:xfrm rot="539413">
              <a:off x="5088460" y="4717652"/>
              <a:ext cx="19317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The use of joining</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Words to link ideas</a:t>
              </a:r>
            </a:p>
          </p:txBody>
        </p:sp>
      </p:grpSp>
      <p:sp>
        <p:nvSpPr>
          <p:cNvPr id="19" name="Subtitle 2">
            <a:extLst>
              <a:ext uri="{FF2B5EF4-FFF2-40B4-BE49-F238E27FC236}">
                <a16:creationId xmlns:a16="http://schemas.microsoft.com/office/drawing/2014/main" id="{D3CDECC4-1B18-F34E-B993-F08516E90B9D}"/>
              </a:ext>
            </a:extLst>
          </p:cNvPr>
          <p:cNvSpPr txBox="1">
            <a:spLocks/>
          </p:cNvSpPr>
          <p:nvPr/>
        </p:nvSpPr>
        <p:spPr>
          <a:xfrm>
            <a:off x="0" y="6245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Writer’s toolkit</a:t>
            </a:r>
          </a:p>
          <a:p>
            <a:pPr marL="0" indent="0" algn="ctr">
              <a:lnSpc>
                <a:spcPct val="100000"/>
              </a:lnSpc>
              <a:buNone/>
            </a:pPr>
            <a:endParaRPr lang="en-GB" sz="2500" b="1" dirty="0">
              <a:solidFill>
                <a:srgbClr val="0070C0"/>
              </a:solidFill>
              <a:latin typeface="Comic Sans MS" panose="030F0902030302020204" pitchFamily="66" charset="0"/>
            </a:endParaRPr>
          </a:p>
        </p:txBody>
      </p:sp>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3296684"/>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4" name="Group 23">
            <a:extLst>
              <a:ext uri="{FF2B5EF4-FFF2-40B4-BE49-F238E27FC236}">
                <a16:creationId xmlns:a16="http://schemas.microsoft.com/office/drawing/2014/main" id="{5A612AA6-243A-4A4C-B3BF-7478DB5B0714}"/>
              </a:ext>
            </a:extLst>
          </p:cNvPr>
          <p:cNvGrpSpPr/>
          <p:nvPr/>
        </p:nvGrpSpPr>
        <p:grpSpPr>
          <a:xfrm>
            <a:off x="5888329" y="2753871"/>
            <a:ext cx="3396420" cy="1841091"/>
            <a:chOff x="5888329" y="2786239"/>
            <a:chExt cx="3396420" cy="1841091"/>
          </a:xfrm>
        </p:grpSpPr>
        <p:sp>
          <p:nvSpPr>
            <p:cNvPr id="25" name="Rectangle 13">
              <a:extLst>
                <a:ext uri="{FF2B5EF4-FFF2-40B4-BE49-F238E27FC236}">
                  <a16:creationId xmlns:a16="http://schemas.microsoft.com/office/drawing/2014/main" id="{F41C52B9-C6E9-8C41-9FBC-C1A5FBABB9C9}"/>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6" name="Rectangle 25">
              <a:extLst>
                <a:ext uri="{FF2B5EF4-FFF2-40B4-BE49-F238E27FC236}">
                  <a16:creationId xmlns:a16="http://schemas.microsoft.com/office/drawing/2014/main" id="{D6EA16A3-8708-BB43-8F1B-BC09B2A48057}"/>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15">
              <a:extLst>
                <a:ext uri="{FF2B5EF4-FFF2-40B4-BE49-F238E27FC236}">
                  <a16:creationId xmlns:a16="http://schemas.microsoft.com/office/drawing/2014/main" id="{AED8424F-7970-664E-9C3E-881665F803EA}"/>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0" name="Text Box 18">
              <a:extLst>
                <a:ext uri="{FF2B5EF4-FFF2-40B4-BE49-F238E27FC236}">
                  <a16:creationId xmlns:a16="http://schemas.microsoft.com/office/drawing/2014/main" id="{5DB30CAE-15F5-1A4F-92A0-D5F8831E001E}"/>
                </a:ext>
              </a:extLst>
            </p:cNvPr>
            <p:cNvSpPr txBox="1">
              <a:spLocks noChangeArrowheads="1"/>
            </p:cNvSpPr>
            <p:nvPr/>
          </p:nvSpPr>
          <p:spPr bwMode="auto">
            <a:xfrm rot="258430">
              <a:off x="5888329" y="4029284"/>
              <a:ext cx="16740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enjoys</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my story</a:t>
              </a:r>
            </a:p>
          </p:txBody>
        </p:sp>
        <p:sp>
          <p:nvSpPr>
            <p:cNvPr id="31" name="Text Box 19">
              <a:extLst>
                <a:ext uri="{FF2B5EF4-FFF2-40B4-BE49-F238E27FC236}">
                  <a16:creationId xmlns:a16="http://schemas.microsoft.com/office/drawing/2014/main" id="{1B1113AC-523E-9149-AE75-8414BCB00472}"/>
                </a:ext>
              </a:extLst>
            </p:cNvPr>
            <p:cNvSpPr txBox="1">
              <a:spLocks noChangeArrowheads="1"/>
            </p:cNvSpPr>
            <p:nvPr/>
          </p:nvSpPr>
          <p:spPr bwMode="auto">
            <a:xfrm rot="21368763">
              <a:off x="7490586" y="4072133"/>
              <a:ext cx="15520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can picture what I have described</a:t>
              </a:r>
            </a:p>
          </p:txBody>
        </p:sp>
      </p:grpSp>
      <p:grpSp>
        <p:nvGrpSpPr>
          <p:cNvPr id="32" name="Group 31">
            <a:extLst>
              <a:ext uri="{FF2B5EF4-FFF2-40B4-BE49-F238E27FC236}">
                <a16:creationId xmlns:a16="http://schemas.microsoft.com/office/drawing/2014/main" id="{5F9A7A58-22E7-3C4A-A3B7-B366EDE0F65D}"/>
              </a:ext>
            </a:extLst>
          </p:cNvPr>
          <p:cNvGrpSpPr/>
          <p:nvPr/>
        </p:nvGrpSpPr>
        <p:grpSpPr>
          <a:xfrm>
            <a:off x="4222544" y="1337103"/>
            <a:ext cx="6871587" cy="4674627"/>
            <a:chOff x="4222544" y="1369471"/>
            <a:chExt cx="6871587" cy="4674627"/>
          </a:xfrm>
        </p:grpSpPr>
        <p:sp>
          <p:nvSpPr>
            <p:cNvPr id="33" name="Rectangle 32">
              <a:extLst>
                <a:ext uri="{FF2B5EF4-FFF2-40B4-BE49-F238E27FC236}">
                  <a16:creationId xmlns:a16="http://schemas.microsoft.com/office/drawing/2014/main" id="{515B9664-8219-B445-8BB9-562DB054D791}"/>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5">
              <a:extLst>
                <a:ext uri="{FF2B5EF4-FFF2-40B4-BE49-F238E27FC236}">
                  <a16:creationId xmlns:a16="http://schemas.microsoft.com/office/drawing/2014/main" id="{C5C25685-48E4-6046-AB2A-4F56D4B082F2}"/>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5" name="Text Box 27">
              <a:extLst>
                <a:ext uri="{FF2B5EF4-FFF2-40B4-BE49-F238E27FC236}">
                  <a16:creationId xmlns:a16="http://schemas.microsoft.com/office/drawing/2014/main" id="{5E0ECDAD-D170-C048-828F-78048C477FD7}"/>
                </a:ext>
              </a:extLst>
            </p:cNvPr>
            <p:cNvSpPr txBox="1">
              <a:spLocks noChangeArrowheads="1"/>
            </p:cNvSpPr>
            <p:nvPr/>
          </p:nvSpPr>
          <p:spPr bwMode="auto">
            <a:xfrm>
              <a:off x="4222544" y="1426073"/>
              <a:ext cx="29322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36" name="Text Box 33">
              <a:extLst>
                <a:ext uri="{FF2B5EF4-FFF2-40B4-BE49-F238E27FC236}">
                  <a16:creationId xmlns:a16="http://schemas.microsoft.com/office/drawing/2014/main" id="{22BAD904-23F6-BF4F-BFEB-9305A5433E01}"/>
                </a:ext>
              </a:extLst>
            </p:cNvPr>
            <p:cNvSpPr txBox="1">
              <a:spLocks noChangeArrowheads="1"/>
            </p:cNvSpPr>
            <p:nvPr/>
          </p:nvSpPr>
          <p:spPr bwMode="auto">
            <a:xfrm rot="20597410">
              <a:off x="7311054" y="1599860"/>
              <a:ext cx="89772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Charlie</a:t>
              </a:r>
            </a:p>
          </p:txBody>
        </p:sp>
        <p:sp>
          <p:nvSpPr>
            <p:cNvPr id="41" name="Text Box 33">
              <a:extLst>
                <a:ext uri="{FF2B5EF4-FFF2-40B4-BE49-F238E27FC236}">
                  <a16:creationId xmlns:a16="http://schemas.microsoft.com/office/drawing/2014/main" id="{6C2FDE7F-F81B-6C4F-AB06-F15151FF94E3}"/>
                </a:ext>
              </a:extLst>
            </p:cNvPr>
            <p:cNvSpPr txBox="1">
              <a:spLocks noChangeArrowheads="1"/>
            </p:cNvSpPr>
            <p:nvPr/>
          </p:nvSpPr>
          <p:spPr bwMode="auto">
            <a:xfrm rot="20827091">
              <a:off x="4251524" y="3219965"/>
              <a:ext cx="85923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later</a:t>
              </a:r>
            </a:p>
          </p:txBody>
        </p:sp>
        <p:sp>
          <p:nvSpPr>
            <p:cNvPr id="42" name="Text Box 33">
              <a:extLst>
                <a:ext uri="{FF2B5EF4-FFF2-40B4-BE49-F238E27FC236}">
                  <a16:creationId xmlns:a16="http://schemas.microsoft.com/office/drawing/2014/main" id="{AD9F261F-72B7-F346-933A-A8C12E28461D}"/>
                </a:ext>
              </a:extLst>
            </p:cNvPr>
            <p:cNvSpPr txBox="1">
              <a:spLocks noChangeArrowheads="1"/>
            </p:cNvSpPr>
            <p:nvPr/>
          </p:nvSpPr>
          <p:spPr bwMode="auto">
            <a:xfrm rot="1193950">
              <a:off x="10109252" y="2636445"/>
              <a:ext cx="98487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alien</a:t>
              </a:r>
            </a:p>
          </p:txBody>
        </p:sp>
        <p:sp>
          <p:nvSpPr>
            <p:cNvPr id="44" name="Text Box 33">
              <a:extLst>
                <a:ext uri="{FF2B5EF4-FFF2-40B4-BE49-F238E27FC236}">
                  <a16:creationId xmlns:a16="http://schemas.microsoft.com/office/drawing/2014/main" id="{AB568963-D702-3C4D-A789-0C00D41D4EC1}"/>
                </a:ext>
              </a:extLst>
            </p:cNvPr>
            <p:cNvSpPr txBox="1">
              <a:spLocks noChangeArrowheads="1"/>
            </p:cNvSpPr>
            <p:nvPr/>
          </p:nvSpPr>
          <p:spPr bwMode="auto">
            <a:xfrm rot="1007709">
              <a:off x="8305734" y="1585803"/>
              <a:ext cx="84471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Jasper</a:t>
              </a:r>
            </a:p>
          </p:txBody>
        </p:sp>
        <p:sp>
          <p:nvSpPr>
            <p:cNvPr id="45" name="Text Box 33">
              <a:extLst>
                <a:ext uri="{FF2B5EF4-FFF2-40B4-BE49-F238E27FC236}">
                  <a16:creationId xmlns:a16="http://schemas.microsoft.com/office/drawing/2014/main" id="{55AB4A81-D54D-3241-83E2-8DF53C8A0D52}"/>
                </a:ext>
              </a:extLst>
            </p:cNvPr>
            <p:cNvSpPr txBox="1">
              <a:spLocks noChangeArrowheads="1"/>
            </p:cNvSpPr>
            <p:nvPr/>
          </p:nvSpPr>
          <p:spPr bwMode="auto">
            <a:xfrm rot="20356152">
              <a:off x="10044481" y="4161707"/>
              <a:ext cx="98487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soon</a:t>
              </a:r>
            </a:p>
          </p:txBody>
        </p:sp>
        <p:sp>
          <p:nvSpPr>
            <p:cNvPr id="46" name="Text Box 33">
              <a:extLst>
                <a:ext uri="{FF2B5EF4-FFF2-40B4-BE49-F238E27FC236}">
                  <a16:creationId xmlns:a16="http://schemas.microsoft.com/office/drawing/2014/main" id="{46EBE249-AA83-0C41-AFBC-396A92314D76}"/>
                </a:ext>
              </a:extLst>
            </p:cNvPr>
            <p:cNvSpPr txBox="1">
              <a:spLocks noChangeArrowheads="1"/>
            </p:cNvSpPr>
            <p:nvPr/>
          </p:nvSpPr>
          <p:spPr bwMode="auto">
            <a:xfrm rot="1124514">
              <a:off x="4409039" y="5490762"/>
              <a:ext cx="106517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suddenly</a:t>
              </a:r>
            </a:p>
          </p:txBody>
        </p:sp>
        <p:sp>
          <p:nvSpPr>
            <p:cNvPr id="47" name="Text Box 33">
              <a:extLst>
                <a:ext uri="{FF2B5EF4-FFF2-40B4-BE49-F238E27FC236}">
                  <a16:creationId xmlns:a16="http://schemas.microsoft.com/office/drawing/2014/main" id="{92ACE547-D779-3341-804A-1542F70DF639}"/>
                </a:ext>
              </a:extLst>
            </p:cNvPr>
            <p:cNvSpPr txBox="1">
              <a:spLocks noChangeArrowheads="1"/>
            </p:cNvSpPr>
            <p:nvPr/>
          </p:nvSpPr>
          <p:spPr bwMode="auto">
            <a:xfrm rot="21053388">
              <a:off x="5904546" y="5526050"/>
              <a:ext cx="193580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The next morning</a:t>
              </a:r>
            </a:p>
          </p:txBody>
        </p:sp>
        <p:sp>
          <p:nvSpPr>
            <p:cNvPr id="48" name="Text Box 33">
              <a:extLst>
                <a:ext uri="{FF2B5EF4-FFF2-40B4-BE49-F238E27FC236}">
                  <a16:creationId xmlns:a16="http://schemas.microsoft.com/office/drawing/2014/main" id="{BD8F747B-07F0-AF46-82FD-31406DCC8267}"/>
                </a:ext>
              </a:extLst>
            </p:cNvPr>
            <p:cNvSpPr txBox="1">
              <a:spLocks noChangeArrowheads="1"/>
            </p:cNvSpPr>
            <p:nvPr/>
          </p:nvSpPr>
          <p:spPr bwMode="auto">
            <a:xfrm rot="21053388">
              <a:off x="8692583" y="5564918"/>
              <a:ext cx="152923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414042"/>
                  </a:solidFill>
                  <a:ea typeface="MS PGothic" panose="020B0600070205080204" pitchFamily="34" charset="-128"/>
                </a:rPr>
                <a:t>After a while</a:t>
              </a:r>
            </a:p>
          </p:txBody>
        </p:sp>
        <p:sp>
          <p:nvSpPr>
            <p:cNvPr id="50" name="Text Box 33">
              <a:extLst>
                <a:ext uri="{FF2B5EF4-FFF2-40B4-BE49-F238E27FC236}">
                  <a16:creationId xmlns:a16="http://schemas.microsoft.com/office/drawing/2014/main" id="{60F4B8CA-5B3C-924F-B9F3-81E690ECC7BE}"/>
                </a:ext>
              </a:extLst>
            </p:cNvPr>
            <p:cNvSpPr txBox="1">
              <a:spLocks noChangeArrowheads="1"/>
            </p:cNvSpPr>
            <p:nvPr/>
          </p:nvSpPr>
          <p:spPr bwMode="auto">
            <a:xfrm rot="712672">
              <a:off x="9324967" y="1624229"/>
              <a:ext cx="15628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Dr Isabella Starr</a:t>
              </a:r>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412745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B1075DF9-2D3C-2246-9CDC-91326ACCEEBE}"/>
              </a:ext>
            </a:extLst>
          </p:cNvPr>
          <p:cNvSpPr/>
          <p:nvPr/>
        </p:nvSpPr>
        <p:spPr>
          <a:xfrm>
            <a:off x="6933315" y="3393911"/>
            <a:ext cx="1396201" cy="55922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15">
            <a:extLst>
              <a:ext uri="{FF2B5EF4-FFF2-40B4-BE49-F238E27FC236}">
                <a16:creationId xmlns:a16="http://schemas.microsoft.com/office/drawing/2014/main" id="{EBC43327-F5CE-C34B-829E-364984E7903E}"/>
              </a:ext>
            </a:extLst>
          </p:cNvPr>
          <p:cNvSpPr txBox="1">
            <a:spLocks noChangeArrowheads="1"/>
          </p:cNvSpPr>
          <p:nvPr/>
        </p:nvSpPr>
        <p:spPr bwMode="auto">
          <a:xfrm>
            <a:off x="7045596" y="3433432"/>
            <a:ext cx="11216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Who is my reader?</a:t>
            </a:r>
          </a:p>
        </p:txBody>
      </p:sp>
      <p:sp>
        <p:nvSpPr>
          <p:cNvPr id="49" name="Rectangle 48">
            <a:extLst>
              <a:ext uri="{FF2B5EF4-FFF2-40B4-BE49-F238E27FC236}">
                <a16:creationId xmlns:a16="http://schemas.microsoft.com/office/drawing/2014/main" id="{A6F9229D-F68D-A54F-B53E-5FCF957661D0}"/>
              </a:ext>
            </a:extLst>
          </p:cNvPr>
          <p:cNvSpPr/>
          <p:nvPr/>
        </p:nvSpPr>
        <p:spPr>
          <a:xfrm>
            <a:off x="527479" y="466915"/>
            <a:ext cx="1994731"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363747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Writer Talk – reading as a writer</a:t>
            </a:r>
          </a:p>
        </p:txBody>
      </p:sp>
      <p:sp>
        <p:nvSpPr>
          <p:cNvPr id="5" name="Rectangle 2">
            <a:extLst>
              <a:ext uri="{FF2B5EF4-FFF2-40B4-BE49-F238E27FC236}">
                <a16:creationId xmlns:a16="http://schemas.microsoft.com/office/drawing/2014/main" id="{8EC547FE-419E-6F48-9DD5-DA68B4E26CC4}"/>
              </a:ext>
            </a:extLst>
          </p:cNvPr>
          <p:cNvSpPr>
            <a:spLocks noChangeArrowheads="1"/>
          </p:cNvSpPr>
          <p:nvPr/>
        </p:nvSpPr>
        <p:spPr bwMode="auto">
          <a:xfrm>
            <a:off x="1270990" y="1547189"/>
            <a:ext cx="958845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omic Sans MS" panose="030F0702030302020204" pitchFamily="66" charset="0"/>
              </a:defRPr>
            </a:lvl1pPr>
            <a:lvl2pPr marL="974725" indent="-258763" eaLnBrk="0" hangingPunct="0">
              <a:defRPr>
                <a:solidFill>
                  <a:schemeClr val="tx1"/>
                </a:solidFill>
                <a:latin typeface="Comic Sans MS" panose="030F0702030302020204" pitchFamily="66" charset="0"/>
              </a:defRPr>
            </a:lvl2pPr>
            <a:lvl3pPr marL="1154113"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r>
              <a:rPr lang="en-GB" altLang="en-US" sz="2000" dirty="0">
                <a:solidFill>
                  <a:srgbClr val="414042"/>
                </a:solidFill>
              </a:rPr>
              <a:t>The teacher’s role in this analysis stage is to teach children how to identify authors’ techniques and the intended effect upon the text and the reader. This knowledge is later used to inform the children’s own writing.</a:t>
            </a:r>
          </a:p>
        </p:txBody>
      </p:sp>
      <p:sp>
        <p:nvSpPr>
          <p:cNvPr id="6" name="Rectangle 5">
            <a:extLst>
              <a:ext uri="{FF2B5EF4-FFF2-40B4-BE49-F238E27FC236}">
                <a16:creationId xmlns:a16="http://schemas.microsoft.com/office/drawing/2014/main" id="{1BDDBEBF-0535-2342-9F24-73C3FAE08F65}"/>
              </a:ext>
            </a:extLst>
          </p:cNvPr>
          <p:cNvSpPr>
            <a:spLocks noChangeArrowheads="1"/>
          </p:cNvSpPr>
          <p:nvPr/>
        </p:nvSpPr>
        <p:spPr bwMode="auto">
          <a:xfrm>
            <a:off x="1270990" y="2827148"/>
            <a:ext cx="10091344" cy="293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8775" indent="-358775" eaLnBrk="0" hangingPunct="0">
              <a:defRPr>
                <a:solidFill>
                  <a:schemeClr val="tx1"/>
                </a:solidFill>
                <a:latin typeface="Comic Sans MS" panose="030F0702030302020204" pitchFamily="66" charset="0"/>
              </a:defRPr>
            </a:lvl1pPr>
            <a:lvl2pPr marL="538163" eaLnBrk="0" hangingPunct="0">
              <a:defRPr>
                <a:solidFill>
                  <a:schemeClr val="tx1"/>
                </a:solidFill>
                <a:latin typeface="Comic Sans MS" panose="030F0702030302020204" pitchFamily="66" charset="0"/>
              </a:defRPr>
            </a:lvl2pPr>
            <a:lvl3pPr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spcBef>
                <a:spcPts val="500"/>
              </a:spcBef>
            </a:pPr>
            <a:r>
              <a:rPr lang="en-GB" altLang="en-US" sz="2000" b="1" dirty="0">
                <a:solidFill>
                  <a:srgbClr val="0070C0"/>
                </a:solidFill>
              </a:rPr>
              <a:t>Basic principles:</a:t>
            </a:r>
            <a:endParaRPr lang="en-GB" altLang="en-US" sz="2000" dirty="0">
              <a:solidFill>
                <a:srgbClr val="414042"/>
              </a:solidFill>
            </a:endParaRP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all children must be able to see the text</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teacher models and then the class or groups read aloud, together</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teacher models the process of ‘wondering’ about the text</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text is explored with a particular focus informed by the objective</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all children are included through good, differentiated questioning</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children are supported in learning how to articulate their responses, interpretations and analyses of what they read.</a:t>
            </a:r>
          </a:p>
        </p:txBody>
      </p:sp>
    </p:spTree>
    <p:extLst>
      <p:ext uri="{BB962C8B-B14F-4D97-AF65-F5344CB8AC3E}">
        <p14:creationId xmlns:p14="http://schemas.microsoft.com/office/powerpoint/2010/main" val="20662641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3416359"/>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424712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7994705" y="3825315"/>
            <a:ext cx="3326323" cy="267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eaLnBrk="1" hangingPunct="1">
              <a:spcBef>
                <a:spcPct val="50000"/>
              </a:spcBef>
            </a:pPr>
            <a:r>
              <a:rPr lang="en-GB" altLang="en-US" sz="2000" dirty="0">
                <a:solidFill>
                  <a:srgbClr val="414042"/>
                </a:solidFill>
                <a:latin typeface="Comic Sans MS" panose="030F0902030302020204" pitchFamily="66" charset="0"/>
              </a:rPr>
              <a:t>Talk to your partner about what Parrot might see as he looks at the moon, then watch very closely what is happening on the next slide.</a:t>
            </a:r>
          </a:p>
        </p:txBody>
      </p:sp>
      <p:sp>
        <p:nvSpPr>
          <p:cNvPr id="12" name="AutoShape 12">
            <a:extLst>
              <a:ext uri="{FF2B5EF4-FFF2-40B4-BE49-F238E27FC236}">
                <a16:creationId xmlns:a16="http://schemas.microsoft.com/office/drawing/2014/main" id="{1699B41A-0E3A-8C45-8FAF-0048BEB54833}"/>
              </a:ext>
            </a:extLst>
          </p:cNvPr>
          <p:cNvSpPr>
            <a:spLocks noChangeArrowheads="1"/>
          </p:cNvSpPr>
          <p:nvPr/>
        </p:nvSpPr>
        <p:spPr bwMode="auto">
          <a:xfrm>
            <a:off x="1047009" y="893135"/>
            <a:ext cx="10117178" cy="2157524"/>
          </a:xfrm>
          <a:prstGeom prst="wedgeRoundRectCallout">
            <a:avLst>
              <a:gd name="adj1" fmla="val -44680"/>
              <a:gd name="adj2" fmla="val -67958"/>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lnSpc>
                <a:spcPct val="120000"/>
              </a:lnSpc>
            </a:pPr>
            <a:r>
              <a:rPr lang="en-GB" altLang="en-US" sz="1800" i="1" dirty="0">
                <a:solidFill>
                  <a:srgbClr val="414042"/>
                </a:solidFill>
              </a:rPr>
              <a:t>Let me show you how I would write this story. I am going to write one or</a:t>
            </a:r>
            <a:br>
              <a:rPr lang="en-GB" altLang="en-US" sz="1800" i="1" dirty="0">
                <a:solidFill>
                  <a:srgbClr val="414042"/>
                </a:solidFill>
              </a:rPr>
            </a:br>
            <a:r>
              <a:rPr lang="en-GB" altLang="en-US" sz="1800" i="1" dirty="0">
                <a:solidFill>
                  <a:srgbClr val="414042"/>
                </a:solidFill>
              </a:rPr>
              <a:t>two sentences for each section, using the story mountain as my plan. I want to</a:t>
            </a:r>
            <a:br>
              <a:rPr lang="en-GB" altLang="en-US" sz="1800" i="1" dirty="0">
                <a:solidFill>
                  <a:srgbClr val="414042"/>
                </a:solidFill>
              </a:rPr>
            </a:br>
            <a:r>
              <a:rPr lang="en-GB" altLang="en-US" sz="1800" i="1" dirty="0">
                <a:solidFill>
                  <a:srgbClr val="414042"/>
                </a:solidFill>
              </a:rPr>
              <a:t>start with an exciting event. You are my readers so I need to make sure you can</a:t>
            </a:r>
            <a:br>
              <a:rPr lang="en-GB" altLang="en-US" sz="1800" i="1" dirty="0">
                <a:solidFill>
                  <a:srgbClr val="414042"/>
                </a:solidFill>
              </a:rPr>
            </a:br>
            <a:r>
              <a:rPr lang="en-GB" altLang="en-US" sz="1800" i="1" dirty="0">
                <a:solidFill>
                  <a:srgbClr val="414042"/>
                </a:solidFill>
              </a:rPr>
              <a:t>imagine the scene. I am going to borrow the image of Parrot looking up at the moon</a:t>
            </a:r>
            <a:br>
              <a:rPr lang="en-GB" altLang="en-US" sz="1800" i="1" dirty="0">
                <a:solidFill>
                  <a:srgbClr val="414042"/>
                </a:solidFill>
              </a:rPr>
            </a:br>
            <a:r>
              <a:rPr lang="en-GB" altLang="en-US" sz="1800" i="1" dirty="0">
                <a:solidFill>
                  <a:srgbClr val="414042"/>
                </a:solidFill>
              </a:rPr>
              <a:t>at night and I want you to imagine what he might see.</a:t>
            </a:r>
          </a:p>
        </p:txBody>
      </p:sp>
      <p:pic>
        <p:nvPicPr>
          <p:cNvPr id="3" name="Picture 2" descr="A picture containing text, furniture&#10;&#10;Description automatically generated">
            <a:extLst>
              <a:ext uri="{FF2B5EF4-FFF2-40B4-BE49-F238E27FC236}">
                <a16:creationId xmlns:a16="http://schemas.microsoft.com/office/drawing/2014/main" id="{2F3E6C48-AE92-2B4A-AF4E-60F69A5E82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01315" y="3317923"/>
            <a:ext cx="3885747" cy="3112196"/>
          </a:xfrm>
          <a:prstGeom prst="rect">
            <a:avLst/>
          </a:prstGeom>
        </p:spPr>
      </p:pic>
    </p:spTree>
    <p:extLst>
      <p:ext uri="{BB962C8B-B14F-4D97-AF65-F5344CB8AC3E}">
        <p14:creationId xmlns:p14="http://schemas.microsoft.com/office/powerpoint/2010/main" val="3573087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2">
            <a:extLst>
              <a:ext uri="{FF2B5EF4-FFF2-40B4-BE49-F238E27FC236}">
                <a16:creationId xmlns:a16="http://schemas.microsoft.com/office/drawing/2014/main" id="{736810AC-8D56-8B41-899D-AF09462E4A22}"/>
              </a:ext>
            </a:extLst>
          </p:cNvPr>
          <p:cNvPicPr>
            <a:picLocks noChangeAspect="1" noChangeArrowheads="1"/>
          </p:cNvPicPr>
          <p:nvPr/>
        </p:nvPicPr>
        <p:blipFill rotWithShape="1">
          <a:blip r:embed="rId3" cstate="screen">
            <a:lum bright="-6000"/>
            <a:extLst>
              <a:ext uri="{28A0092B-C50C-407E-A947-70E740481C1C}">
                <a14:useLocalDpi xmlns:a14="http://schemas.microsoft.com/office/drawing/2010/main"/>
              </a:ext>
            </a:extLst>
          </a:blip>
          <a:srcRect l="1185" t="2297" r="1049" b="2433"/>
          <a:stretch/>
        </p:blipFill>
        <p:spPr bwMode="auto">
          <a:xfrm>
            <a:off x="-1" y="0"/>
            <a:ext cx="12192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a:extLst>
              <a:ext uri="{FF2B5EF4-FFF2-40B4-BE49-F238E27FC236}">
                <a16:creationId xmlns:a16="http://schemas.microsoft.com/office/drawing/2014/main" id="{1415A713-BCC4-084A-A86E-732C59E446E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70777" y="3421285"/>
            <a:ext cx="699851" cy="4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C6020054-08E9-3A49-BE11-0B02BEB0B47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15756" y="4428125"/>
            <a:ext cx="553215" cy="31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a:extLst>
              <a:ext uri="{FF2B5EF4-FFF2-40B4-BE49-F238E27FC236}">
                <a16:creationId xmlns:a16="http://schemas.microsoft.com/office/drawing/2014/main" id="{062C5C3E-4C89-4246-B90C-72FF94CB7D5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29177" y="2896904"/>
            <a:ext cx="1702972" cy="97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a:extLst>
              <a:ext uri="{FF2B5EF4-FFF2-40B4-BE49-F238E27FC236}">
                <a16:creationId xmlns:a16="http://schemas.microsoft.com/office/drawing/2014/main" id="{921FBBED-8B22-AD43-8D74-2E5134DC8921}"/>
              </a:ext>
            </a:extLst>
          </p:cNvPr>
          <p:cNvSpPr>
            <a:spLocks noChangeArrowheads="1"/>
          </p:cNvSpPr>
          <p:nvPr/>
        </p:nvSpPr>
        <p:spPr bwMode="auto">
          <a:xfrm>
            <a:off x="7836347" y="2835595"/>
            <a:ext cx="46859" cy="46860"/>
          </a:xfrm>
          <a:prstGeom prst="ellipse">
            <a:avLst/>
          </a:prstGeom>
          <a:solidFill>
            <a:schemeClr val="bg2"/>
          </a:solidFill>
          <a:ln w="28575">
            <a:solidFill>
              <a:schemeClr val="tx1"/>
            </a:solidFill>
            <a:round/>
            <a:headEnd/>
            <a:tailEnd/>
          </a:ln>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endParaRPr lang="en-US" altLang="en-US" sz="1800">
              <a:latin typeface="Arial" panose="020B0604020202020204" pitchFamily="34" charset="0"/>
              <a:ea typeface="MS PGothic" panose="020B0600070205080204" pitchFamily="34" charset="-128"/>
              <a:cs typeface="Arial" panose="020B0604020202020204" pitchFamily="34" charset="0"/>
            </a:endParaRPr>
          </a:p>
        </p:txBody>
      </p:sp>
      <p:sp>
        <p:nvSpPr>
          <p:cNvPr id="8" name="Oval 7">
            <a:extLst>
              <a:ext uri="{FF2B5EF4-FFF2-40B4-BE49-F238E27FC236}">
                <a16:creationId xmlns:a16="http://schemas.microsoft.com/office/drawing/2014/main" id="{A8046D7E-47A2-E647-B9F6-63C69DBF25D3}"/>
              </a:ext>
            </a:extLst>
          </p:cNvPr>
          <p:cNvSpPr>
            <a:spLocks noChangeArrowheads="1"/>
          </p:cNvSpPr>
          <p:nvPr/>
        </p:nvSpPr>
        <p:spPr bwMode="auto">
          <a:xfrm>
            <a:off x="8118924" y="3049737"/>
            <a:ext cx="46859" cy="48662"/>
          </a:xfrm>
          <a:prstGeom prst="ellipse">
            <a:avLst/>
          </a:prstGeom>
          <a:solidFill>
            <a:schemeClr val="bg2"/>
          </a:solidFill>
          <a:ln w="28575">
            <a:solidFill>
              <a:schemeClr val="tx1"/>
            </a:solidFill>
            <a:round/>
            <a:headEnd/>
            <a:tailEnd/>
          </a:ln>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endParaRPr lang="en-US" altLang="en-US" sz="1800">
              <a:latin typeface="Arial" panose="020B0604020202020204" pitchFamily="34" charset="0"/>
              <a:ea typeface="MS PGothic" panose="020B0600070205080204" pitchFamily="34" charset="-128"/>
              <a:cs typeface="Arial" panose="020B0604020202020204" pitchFamily="34" charset="0"/>
            </a:endParaRPr>
          </a:p>
        </p:txBody>
      </p:sp>
      <p:sp>
        <p:nvSpPr>
          <p:cNvPr id="9" name="Oval 8">
            <a:extLst>
              <a:ext uri="{FF2B5EF4-FFF2-40B4-BE49-F238E27FC236}">
                <a16:creationId xmlns:a16="http://schemas.microsoft.com/office/drawing/2014/main" id="{5972F48D-9B1F-7D4B-B73E-5C39C3CDB80D}"/>
              </a:ext>
            </a:extLst>
          </p:cNvPr>
          <p:cNvSpPr>
            <a:spLocks noChangeArrowheads="1"/>
          </p:cNvSpPr>
          <p:nvPr/>
        </p:nvSpPr>
        <p:spPr bwMode="auto">
          <a:xfrm>
            <a:off x="8507861" y="2834006"/>
            <a:ext cx="46860" cy="46859"/>
          </a:xfrm>
          <a:prstGeom prst="ellipse">
            <a:avLst/>
          </a:prstGeom>
          <a:solidFill>
            <a:schemeClr val="bg2"/>
          </a:solidFill>
          <a:ln w="28575">
            <a:solidFill>
              <a:schemeClr val="tx1"/>
            </a:solidFill>
            <a:round/>
            <a:headEnd/>
            <a:tailEnd/>
          </a:ln>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endParaRPr lang="en-US" altLang="en-US" sz="1800">
              <a:latin typeface="Arial" panose="020B0604020202020204" pitchFamily="34" charset="0"/>
              <a:ea typeface="MS PGothic" panose="020B0600070205080204" pitchFamily="34" charset="-128"/>
              <a:cs typeface="Arial" panose="020B0604020202020204" pitchFamily="34" charset="0"/>
            </a:endParaRPr>
          </a:p>
        </p:txBody>
      </p:sp>
      <p:sp>
        <p:nvSpPr>
          <p:cNvPr id="10" name="Oval 9">
            <a:extLst>
              <a:ext uri="{FF2B5EF4-FFF2-40B4-BE49-F238E27FC236}">
                <a16:creationId xmlns:a16="http://schemas.microsoft.com/office/drawing/2014/main" id="{414BA876-675A-E847-99D3-C76BA73BCBDA}"/>
              </a:ext>
            </a:extLst>
          </p:cNvPr>
          <p:cNvSpPr>
            <a:spLocks noChangeArrowheads="1"/>
          </p:cNvSpPr>
          <p:nvPr/>
        </p:nvSpPr>
        <p:spPr bwMode="auto">
          <a:xfrm>
            <a:off x="8247467" y="3348356"/>
            <a:ext cx="48595" cy="46859"/>
          </a:xfrm>
          <a:prstGeom prst="ellipse">
            <a:avLst/>
          </a:prstGeom>
          <a:solidFill>
            <a:schemeClr val="bg2"/>
          </a:solidFill>
          <a:ln w="28575">
            <a:solidFill>
              <a:schemeClr val="tx1"/>
            </a:solidFill>
            <a:round/>
            <a:headEnd/>
            <a:tailEnd/>
          </a:ln>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endParaRPr lang="en-US" altLang="en-US" sz="1800">
              <a:latin typeface="Arial" panose="020B0604020202020204" pitchFamily="34" charset="0"/>
              <a:ea typeface="MS PGothic" panose="020B0600070205080204" pitchFamily="34" charset="-128"/>
              <a:cs typeface="Arial" panose="020B0604020202020204" pitchFamily="34" charset="0"/>
            </a:endParaRPr>
          </a:p>
        </p:txBody>
      </p:sp>
      <p:sp>
        <p:nvSpPr>
          <p:cNvPr id="11" name="Oval 10">
            <a:extLst>
              <a:ext uri="{FF2B5EF4-FFF2-40B4-BE49-F238E27FC236}">
                <a16:creationId xmlns:a16="http://schemas.microsoft.com/office/drawing/2014/main" id="{ACA63021-3B4F-3E4D-A2E0-02F4C88C5182}"/>
              </a:ext>
            </a:extLst>
          </p:cNvPr>
          <p:cNvSpPr>
            <a:spLocks noChangeArrowheads="1"/>
          </p:cNvSpPr>
          <p:nvPr/>
        </p:nvSpPr>
        <p:spPr bwMode="auto">
          <a:xfrm>
            <a:off x="8679311" y="3483295"/>
            <a:ext cx="46859" cy="46859"/>
          </a:xfrm>
          <a:prstGeom prst="ellipse">
            <a:avLst/>
          </a:prstGeom>
          <a:solidFill>
            <a:schemeClr val="bg2"/>
          </a:solidFill>
          <a:ln w="28575">
            <a:solidFill>
              <a:schemeClr val="tx1"/>
            </a:solidFill>
            <a:round/>
            <a:headEnd/>
            <a:tailEnd/>
          </a:ln>
        </p:spPr>
        <p:txBody>
          <a:bodyPr wrap="none" anchor="ctr"/>
          <a:lstStyle>
            <a:lvl1pPr>
              <a:spcBef>
                <a:spcPct val="20000"/>
              </a:spcBef>
              <a:buChar char="•"/>
              <a:defRPr sz="3200">
                <a:solidFill>
                  <a:schemeClr val="tx1"/>
                </a:solidFill>
                <a:latin typeface="Comic Sans MS" panose="030F0702030302020204" pitchFamily="66" charset="0"/>
              </a:defRPr>
            </a:lvl1pPr>
            <a:lvl2pPr marL="742950" indent="-28575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spcBef>
                <a:spcPct val="0"/>
              </a:spcBef>
              <a:buFontTx/>
              <a:buNone/>
            </a:pPr>
            <a:endParaRPr lang="en-US" altLang="en-US" sz="1800">
              <a:latin typeface="Arial" panose="020B0604020202020204" pitchFamily="34" charset="0"/>
              <a:ea typeface="MS PGothic" panose="020B0600070205080204" pitchFamily="34" charset="-128"/>
              <a:cs typeface="Arial" panose="020B0604020202020204" pitchFamily="34" charset="0"/>
            </a:endParaRPr>
          </a:p>
        </p:txBody>
      </p:sp>
      <p:pic>
        <p:nvPicPr>
          <p:cNvPr id="12" name="Picture 10">
            <a:extLst>
              <a:ext uri="{FF2B5EF4-FFF2-40B4-BE49-F238E27FC236}">
                <a16:creationId xmlns:a16="http://schemas.microsoft.com/office/drawing/2014/main" id="{5B274706-E50B-5044-B42E-2B8F3E0438C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289588" y="4031062"/>
            <a:ext cx="329931" cy="18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a:extLst>
              <a:ext uri="{FF2B5EF4-FFF2-40B4-BE49-F238E27FC236}">
                <a16:creationId xmlns:a16="http://schemas.microsoft.com/office/drawing/2014/main" id="{05C4E8EE-2D42-D04F-9B61-10922EFEF348}"/>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740945" y="2280889"/>
            <a:ext cx="504893" cy="29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Free Full Moon Night photo and picture">
            <a:extLst>
              <a:ext uri="{FF2B5EF4-FFF2-40B4-BE49-F238E27FC236}">
                <a16:creationId xmlns:a16="http://schemas.microsoft.com/office/drawing/2014/main" id="{3F51BB93-D459-9C47-9794-0A3ED796A0AF}"/>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512690" y="940941"/>
            <a:ext cx="5042031" cy="4992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76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nodeType="withEffect">
                                  <p:stCondLst>
                                    <p:cond delay="0"/>
                                  </p:stCondLst>
                                  <p:childTnLst>
                                    <p:anim calcmode="lin" valueType="num">
                                      <p:cBhvr additive="base">
                                        <p:cTn id="6" dur="2000"/>
                                        <p:tgtEl>
                                          <p:spTgt spid="12"/>
                                        </p:tgtEl>
                                        <p:attrNameLst>
                                          <p:attrName>ppt_x</p:attrName>
                                        </p:attrNameLst>
                                      </p:cBhvr>
                                      <p:tavLst>
                                        <p:tav tm="0">
                                          <p:val>
                                            <p:strVal val="ppt_x"/>
                                          </p:val>
                                        </p:tav>
                                        <p:tav tm="100000">
                                          <p:val>
                                            <p:strVal val="1+ppt_w/2"/>
                                          </p:val>
                                        </p:tav>
                                      </p:tavLst>
                                    </p:anim>
                                    <p:anim calcmode="lin" valueType="num">
                                      <p:cBhvr additive="base">
                                        <p:cTn id="7" dur="2000"/>
                                        <p:tgtEl>
                                          <p:spTgt spid="12"/>
                                        </p:tgtEl>
                                        <p:attrNameLst>
                                          <p:attrName>ppt_y</p:attrName>
                                        </p:attrNameLst>
                                      </p:cBhvr>
                                      <p:tavLst>
                                        <p:tav tm="0">
                                          <p:val>
                                            <p:strVal val="ppt_y"/>
                                          </p:val>
                                        </p:tav>
                                        <p:tav tm="100000">
                                          <p:val>
                                            <p:strVal val="ppt_y"/>
                                          </p:val>
                                        </p:tav>
                                      </p:tavLst>
                                    </p:anim>
                                    <p:set>
                                      <p:cBhvr>
                                        <p:cTn id="8" dur="1" fill="hold">
                                          <p:stCondLst>
                                            <p:cond delay="1999"/>
                                          </p:stCondLst>
                                        </p:cTn>
                                        <p:tgtEl>
                                          <p:spTgt spid="12"/>
                                        </p:tgtEl>
                                        <p:attrNameLst>
                                          <p:attrName>style.visibility</p:attrName>
                                        </p:attrNameLst>
                                      </p:cBhvr>
                                      <p:to>
                                        <p:strVal val="hidden"/>
                                      </p:to>
                                    </p:set>
                                  </p:childTnLst>
                                </p:cTn>
                              </p:par>
                            </p:childTnLst>
                          </p:cTn>
                        </p:par>
                        <p:par>
                          <p:cTn id="9" fill="hold">
                            <p:stCondLst>
                              <p:cond delay="2000"/>
                            </p:stCondLst>
                            <p:childTnLst>
                              <p:par>
                                <p:cTn id="10" presetID="2" presetClass="exit" presetSubtype="3" fill="hold" nodeType="afterEffect">
                                  <p:stCondLst>
                                    <p:cond delay="2500"/>
                                  </p:stCondLst>
                                  <p:childTnLst>
                                    <p:anim calcmode="lin" valueType="num">
                                      <p:cBhvr additive="base">
                                        <p:cTn id="11" dur="3000"/>
                                        <p:tgtEl>
                                          <p:spTgt spid="14"/>
                                        </p:tgtEl>
                                        <p:attrNameLst>
                                          <p:attrName>ppt_x</p:attrName>
                                        </p:attrNameLst>
                                      </p:cBhvr>
                                      <p:tavLst>
                                        <p:tav tm="0">
                                          <p:val>
                                            <p:strVal val="ppt_x"/>
                                          </p:val>
                                        </p:tav>
                                        <p:tav tm="100000">
                                          <p:val>
                                            <p:strVal val="1+ppt_w/2"/>
                                          </p:val>
                                        </p:tav>
                                      </p:tavLst>
                                    </p:anim>
                                    <p:anim calcmode="lin" valueType="num">
                                      <p:cBhvr additive="base">
                                        <p:cTn id="12" dur="3000"/>
                                        <p:tgtEl>
                                          <p:spTgt spid="14"/>
                                        </p:tgtEl>
                                        <p:attrNameLst>
                                          <p:attrName>ppt_y</p:attrName>
                                        </p:attrNameLst>
                                      </p:cBhvr>
                                      <p:tavLst>
                                        <p:tav tm="0">
                                          <p:val>
                                            <p:strVal val="ppt_y"/>
                                          </p:val>
                                        </p:tav>
                                        <p:tav tm="100000">
                                          <p:val>
                                            <p:strVal val="0-ppt_h/2"/>
                                          </p:val>
                                        </p:tav>
                                      </p:tavLst>
                                    </p:anim>
                                    <p:set>
                                      <p:cBhvr>
                                        <p:cTn id="13" dur="1" fill="hold">
                                          <p:stCondLst>
                                            <p:cond delay="2999"/>
                                          </p:stCondLst>
                                        </p:cTn>
                                        <p:tgtEl>
                                          <p:spTgt spid="14"/>
                                        </p:tgtEl>
                                        <p:attrNameLst>
                                          <p:attrName>style.visibility</p:attrName>
                                        </p:attrNameLst>
                                      </p:cBhvr>
                                      <p:to>
                                        <p:strVal val="hidden"/>
                                      </p:to>
                                    </p:set>
                                  </p:childTnLst>
                                </p:cTn>
                              </p:par>
                            </p:childTnLst>
                          </p:cTn>
                        </p:par>
                        <p:par>
                          <p:cTn id="14" fill="hold">
                            <p:stCondLst>
                              <p:cond delay="7500"/>
                            </p:stCondLst>
                            <p:childTnLst>
                              <p:par>
                                <p:cTn id="15" presetID="2" presetClass="exit" presetSubtype="9" fill="hold" nodeType="afterEffect">
                                  <p:stCondLst>
                                    <p:cond delay="2500"/>
                                  </p:stCondLst>
                                  <p:childTnLst>
                                    <p:anim calcmode="lin" valueType="num">
                                      <p:cBhvr additive="base">
                                        <p:cTn id="16" dur="3000"/>
                                        <p:tgtEl>
                                          <p:spTgt spid="4"/>
                                        </p:tgtEl>
                                        <p:attrNameLst>
                                          <p:attrName>ppt_x</p:attrName>
                                        </p:attrNameLst>
                                      </p:cBhvr>
                                      <p:tavLst>
                                        <p:tav tm="0">
                                          <p:val>
                                            <p:strVal val="ppt_x"/>
                                          </p:val>
                                        </p:tav>
                                        <p:tav tm="100000">
                                          <p:val>
                                            <p:strVal val="0-ppt_w/2"/>
                                          </p:val>
                                        </p:tav>
                                      </p:tavLst>
                                    </p:anim>
                                    <p:anim calcmode="lin" valueType="num">
                                      <p:cBhvr additive="base">
                                        <p:cTn id="17" dur="3000"/>
                                        <p:tgtEl>
                                          <p:spTgt spid="4"/>
                                        </p:tgtEl>
                                        <p:attrNameLst>
                                          <p:attrName>ppt_y</p:attrName>
                                        </p:attrNameLst>
                                      </p:cBhvr>
                                      <p:tavLst>
                                        <p:tav tm="0">
                                          <p:val>
                                            <p:strVal val="ppt_y"/>
                                          </p:val>
                                        </p:tav>
                                        <p:tav tm="100000">
                                          <p:val>
                                            <p:strVal val="0-ppt_h/2"/>
                                          </p:val>
                                        </p:tav>
                                      </p:tavLst>
                                    </p:anim>
                                    <p:set>
                                      <p:cBhvr>
                                        <p:cTn id="18" dur="1" fill="hold">
                                          <p:stCondLst>
                                            <p:cond delay="2999"/>
                                          </p:stCondLst>
                                        </p:cTn>
                                        <p:tgtEl>
                                          <p:spTgt spid="4"/>
                                        </p:tgtEl>
                                        <p:attrNameLst>
                                          <p:attrName>style.visibility</p:attrName>
                                        </p:attrNameLst>
                                      </p:cBhvr>
                                      <p:to>
                                        <p:strVal val="hidden"/>
                                      </p:to>
                                    </p:set>
                                  </p:childTnLst>
                                </p:cTn>
                              </p:par>
                            </p:childTnLst>
                          </p:cTn>
                        </p:par>
                        <p:par>
                          <p:cTn id="19" fill="hold">
                            <p:stCondLst>
                              <p:cond delay="13000"/>
                            </p:stCondLst>
                            <p:childTnLst>
                              <p:par>
                                <p:cTn id="20" presetID="2" presetClass="exit" presetSubtype="1" fill="hold" nodeType="afterEffect">
                                  <p:stCondLst>
                                    <p:cond delay="2500"/>
                                  </p:stCondLst>
                                  <p:childTnLst>
                                    <p:anim calcmode="lin" valueType="num">
                                      <p:cBhvr additive="base">
                                        <p:cTn id="21" dur="2000"/>
                                        <p:tgtEl>
                                          <p:spTgt spid="5"/>
                                        </p:tgtEl>
                                        <p:attrNameLst>
                                          <p:attrName>ppt_x</p:attrName>
                                        </p:attrNameLst>
                                      </p:cBhvr>
                                      <p:tavLst>
                                        <p:tav tm="0">
                                          <p:val>
                                            <p:strVal val="ppt_x"/>
                                          </p:val>
                                        </p:tav>
                                        <p:tav tm="100000">
                                          <p:val>
                                            <p:strVal val="ppt_x"/>
                                          </p:val>
                                        </p:tav>
                                      </p:tavLst>
                                    </p:anim>
                                    <p:anim calcmode="lin" valueType="num">
                                      <p:cBhvr additive="base">
                                        <p:cTn id="22" dur="2000"/>
                                        <p:tgtEl>
                                          <p:spTgt spid="5"/>
                                        </p:tgtEl>
                                        <p:attrNameLst>
                                          <p:attrName>ppt_y</p:attrName>
                                        </p:attrNameLst>
                                      </p:cBhvr>
                                      <p:tavLst>
                                        <p:tav tm="0">
                                          <p:val>
                                            <p:strVal val="ppt_y"/>
                                          </p:val>
                                        </p:tav>
                                        <p:tav tm="100000">
                                          <p:val>
                                            <p:strVal val="0-ppt_h/2"/>
                                          </p:val>
                                        </p:tav>
                                      </p:tavLst>
                                    </p:anim>
                                    <p:set>
                                      <p:cBhvr>
                                        <p:cTn id="23" dur="1" fill="hold">
                                          <p:stCondLst>
                                            <p:cond delay="1999"/>
                                          </p:stCondLst>
                                        </p:cTn>
                                        <p:tgtEl>
                                          <p:spTgt spid="5"/>
                                        </p:tgtEl>
                                        <p:attrNameLst>
                                          <p:attrName>style.visibility</p:attrName>
                                        </p:attrNameLst>
                                      </p:cBhvr>
                                      <p:to>
                                        <p:strVal val="hidden"/>
                                      </p:to>
                                    </p:set>
                                  </p:childTnLst>
                                </p:cTn>
                              </p:par>
                            </p:childTnLst>
                          </p:cTn>
                        </p:par>
                        <p:par>
                          <p:cTn id="24" fill="hold">
                            <p:stCondLst>
                              <p:cond delay="17500"/>
                            </p:stCondLst>
                            <p:childTnLst>
                              <p:par>
                                <p:cTn id="25" presetID="2" presetClass="exit" presetSubtype="3" fill="hold" nodeType="afterEffect">
                                  <p:stCondLst>
                                    <p:cond delay="2500"/>
                                  </p:stCondLst>
                                  <p:childTnLst>
                                    <p:anim calcmode="lin" valueType="num">
                                      <p:cBhvr additive="base">
                                        <p:cTn id="26" dur="3000"/>
                                        <p:tgtEl>
                                          <p:spTgt spid="6"/>
                                        </p:tgtEl>
                                        <p:attrNameLst>
                                          <p:attrName>ppt_x</p:attrName>
                                        </p:attrNameLst>
                                      </p:cBhvr>
                                      <p:tavLst>
                                        <p:tav tm="0">
                                          <p:val>
                                            <p:strVal val="ppt_x"/>
                                          </p:val>
                                        </p:tav>
                                        <p:tav tm="100000">
                                          <p:val>
                                            <p:strVal val="1+ppt_w/2"/>
                                          </p:val>
                                        </p:tav>
                                      </p:tavLst>
                                    </p:anim>
                                    <p:anim calcmode="lin" valueType="num">
                                      <p:cBhvr additive="base">
                                        <p:cTn id="27" dur="3000"/>
                                        <p:tgtEl>
                                          <p:spTgt spid="6"/>
                                        </p:tgtEl>
                                        <p:attrNameLst>
                                          <p:attrName>ppt_y</p:attrName>
                                        </p:attrNameLst>
                                      </p:cBhvr>
                                      <p:tavLst>
                                        <p:tav tm="0">
                                          <p:val>
                                            <p:strVal val="ppt_y"/>
                                          </p:val>
                                        </p:tav>
                                        <p:tav tm="100000">
                                          <p:val>
                                            <p:strVal val="0-ppt_h/2"/>
                                          </p:val>
                                        </p:tav>
                                      </p:tavLst>
                                    </p:anim>
                                    <p:set>
                                      <p:cBhvr>
                                        <p:cTn id="28" dur="1" fill="hold">
                                          <p:stCondLst>
                                            <p:cond delay="2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126768" y="756449"/>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45165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1" name="Text Box 4">
            <a:extLst>
              <a:ext uri="{FF2B5EF4-FFF2-40B4-BE49-F238E27FC236}">
                <a16:creationId xmlns:a16="http://schemas.microsoft.com/office/drawing/2014/main" id="{E920C0EA-52BA-1B42-AC58-400358086341}"/>
              </a:ext>
            </a:extLst>
          </p:cNvPr>
          <p:cNvSpPr txBox="1">
            <a:spLocks noChangeArrowheads="1"/>
          </p:cNvSpPr>
          <p:nvPr/>
        </p:nvSpPr>
        <p:spPr bwMode="auto">
          <a:xfrm>
            <a:off x="4437503" y="2950325"/>
            <a:ext cx="6967920" cy="297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ts val="1000"/>
              </a:spcBef>
            </a:pPr>
            <a:r>
              <a:rPr lang="en-GB" altLang="en-US" sz="2000" b="1" dirty="0">
                <a:solidFill>
                  <a:srgbClr val="0070C0"/>
                </a:solidFill>
                <a:latin typeface="Comic Sans MS" panose="030F0902030302020204" pitchFamily="66" charset="0"/>
              </a:rPr>
              <a:t>Opening</a:t>
            </a:r>
          </a:p>
          <a:p>
            <a:pPr>
              <a:spcBef>
                <a:spcPts val="1000"/>
              </a:spcBef>
            </a:pPr>
            <a:r>
              <a:rPr lang="en-GB" altLang="en-US" sz="1900" dirty="0">
                <a:solidFill>
                  <a:srgbClr val="414042"/>
                </a:solidFill>
                <a:latin typeface="Comic Sans MS" panose="030F0902030302020204" pitchFamily="66" charset="0"/>
              </a:rPr>
              <a:t>When Parrot saw the alien spaceships, he knew that he had to alert Charlie and Jasper. He flew into the kitchen and then began flapping his wings madly and squawking loudly.</a:t>
            </a:r>
          </a:p>
          <a:p>
            <a:pPr>
              <a:spcBef>
                <a:spcPts val="1000"/>
              </a:spcBef>
            </a:pPr>
            <a:r>
              <a:rPr lang="en-GB" altLang="en-US" sz="1900" dirty="0">
                <a:solidFill>
                  <a:srgbClr val="414042"/>
                </a:solidFill>
                <a:latin typeface="Comic Sans MS" panose="030F0902030302020204" pitchFamily="66" charset="0"/>
              </a:rPr>
              <a:t>All at once, Jasper’s ears pricked up and his fur bristled as he raced Parrot back to the window. Charlie was right behind them.</a:t>
            </a:r>
          </a:p>
          <a:p>
            <a:pPr>
              <a:spcBef>
                <a:spcPts val="1000"/>
              </a:spcBef>
            </a:pPr>
            <a:r>
              <a:rPr lang="en-GB" altLang="en-US" sz="1900" dirty="0">
                <a:solidFill>
                  <a:srgbClr val="414042"/>
                </a:solidFill>
                <a:latin typeface="Comic Sans MS" panose="030F0902030302020204" pitchFamily="66" charset="0"/>
              </a:rPr>
              <a:t>As all three stared at the moon, they realised they had spotted something quite amazing.</a:t>
            </a:r>
          </a:p>
          <a:p>
            <a:pPr>
              <a:spcBef>
                <a:spcPts val="1000"/>
              </a:spcBef>
            </a:pPr>
            <a:endParaRPr lang="en-GB" altLang="en-US" sz="1900" dirty="0">
              <a:solidFill>
                <a:srgbClr val="414042"/>
              </a:solidFill>
              <a:latin typeface="Comic Sans MS" panose="030F0902030302020204" pitchFamily="66" charset="0"/>
            </a:endParaRPr>
          </a:p>
        </p:txBody>
      </p:sp>
      <p:sp>
        <p:nvSpPr>
          <p:cNvPr id="11" name="AutoShape 9">
            <a:extLst>
              <a:ext uri="{FF2B5EF4-FFF2-40B4-BE49-F238E27FC236}">
                <a16:creationId xmlns:a16="http://schemas.microsoft.com/office/drawing/2014/main" id="{B28AB18F-5EE6-3C4E-BDBE-CDCD28BBF957}"/>
              </a:ext>
            </a:extLst>
          </p:cNvPr>
          <p:cNvSpPr>
            <a:spLocks noChangeArrowheads="1"/>
          </p:cNvSpPr>
          <p:nvPr/>
        </p:nvSpPr>
        <p:spPr bwMode="auto">
          <a:xfrm>
            <a:off x="4437503" y="966981"/>
            <a:ext cx="6707489" cy="1654674"/>
          </a:xfrm>
          <a:prstGeom prst="wedgeRoundRectCallout">
            <a:avLst>
              <a:gd name="adj1" fmla="val -39955"/>
              <a:gd name="adj2" fmla="val -65849"/>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lnSpc>
                <a:spcPct val="120000"/>
              </a:lnSpc>
            </a:pPr>
            <a:r>
              <a:rPr lang="en-GB" altLang="en-US" sz="1800" i="1" dirty="0">
                <a:solidFill>
                  <a:srgbClr val="414042"/>
                </a:solidFill>
              </a:rPr>
              <a:t>Parrot has spotted the aliens leaving the moon. This opening will set the scene for the reader. I am also going</a:t>
            </a:r>
            <a:br>
              <a:rPr lang="en-GB" altLang="en-US" sz="1800" i="1" dirty="0">
                <a:solidFill>
                  <a:srgbClr val="414042"/>
                </a:solidFill>
              </a:rPr>
            </a:br>
            <a:r>
              <a:rPr lang="en-GB" altLang="en-US" sz="1800" i="1" dirty="0">
                <a:solidFill>
                  <a:srgbClr val="414042"/>
                </a:solidFill>
              </a:rPr>
              <a:t>to include some of the features we have been learning about but only where they fit.</a:t>
            </a:r>
          </a:p>
        </p:txBody>
      </p:sp>
      <p:sp>
        <p:nvSpPr>
          <p:cNvPr id="12" name="AutoShape 10">
            <a:extLst>
              <a:ext uri="{FF2B5EF4-FFF2-40B4-BE49-F238E27FC236}">
                <a16:creationId xmlns:a16="http://schemas.microsoft.com/office/drawing/2014/main" id="{B919CB84-19EE-6E4B-B800-BF7752557DC5}"/>
              </a:ext>
            </a:extLst>
          </p:cNvPr>
          <p:cNvSpPr>
            <a:spLocks noChangeArrowheads="1"/>
          </p:cNvSpPr>
          <p:nvPr/>
        </p:nvSpPr>
        <p:spPr bwMode="auto">
          <a:xfrm>
            <a:off x="786577" y="3775329"/>
            <a:ext cx="3374258" cy="2093759"/>
          </a:xfrm>
          <a:prstGeom prst="wedgeRoundRectCallout">
            <a:avLst>
              <a:gd name="adj1" fmla="val -4565"/>
              <a:gd name="adj2" fmla="val 64193"/>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r>
              <a:rPr lang="en-GB" altLang="en-US" sz="1800" i="1" dirty="0">
                <a:solidFill>
                  <a:srgbClr val="414042"/>
                </a:solidFill>
                <a:latin typeface="Comic Sans MS" panose="030F0902030302020204" pitchFamily="66" charset="0"/>
              </a:rPr>
              <a:t>Does this sound right? </a:t>
            </a:r>
            <a:br>
              <a:rPr lang="en-GB" altLang="en-US" sz="1800" i="1" dirty="0">
                <a:solidFill>
                  <a:srgbClr val="414042"/>
                </a:solidFill>
                <a:latin typeface="Comic Sans MS" panose="030F0902030302020204" pitchFamily="66" charset="0"/>
              </a:rPr>
            </a:br>
            <a:r>
              <a:rPr lang="en-GB" altLang="en-US" sz="1800" i="1" dirty="0">
                <a:solidFill>
                  <a:srgbClr val="414042"/>
                </a:solidFill>
                <a:latin typeface="Comic Sans MS" panose="030F0902030302020204" pitchFamily="66" charset="0"/>
              </a:rPr>
              <a:t>Let’s read it together and see if it works.</a:t>
            </a:r>
          </a:p>
          <a:p>
            <a:pPr algn="ctr" eaLnBrk="1" hangingPunct="1"/>
            <a:r>
              <a:rPr lang="en-GB" altLang="en-US" sz="1800" i="1" dirty="0">
                <a:solidFill>
                  <a:srgbClr val="414042"/>
                </a:solidFill>
                <a:latin typeface="Comic Sans MS" panose="030F0902030302020204" pitchFamily="66" charset="0"/>
              </a:rPr>
              <a:t>Now read again with your partner and talk about what information we need to add.</a:t>
            </a:r>
          </a:p>
        </p:txBody>
      </p:sp>
    </p:spTree>
    <p:extLst>
      <p:ext uri="{BB962C8B-B14F-4D97-AF65-F5344CB8AC3E}">
        <p14:creationId xmlns:p14="http://schemas.microsoft.com/office/powerpoint/2010/main" val="12298923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15AFA797-5D6C-F340-8F74-A9506710AE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4378" y="3822970"/>
            <a:ext cx="2455042" cy="2349230"/>
          </a:xfrm>
          <a:prstGeom prst="rect">
            <a:avLst/>
          </a:prstGeom>
          <a:effectLst>
            <a:softEdge rad="88900"/>
          </a:effectLst>
        </p:spPr>
      </p:pic>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8" name="Text Box 2">
            <a:extLst>
              <a:ext uri="{FF2B5EF4-FFF2-40B4-BE49-F238E27FC236}">
                <a16:creationId xmlns:a16="http://schemas.microsoft.com/office/drawing/2014/main" id="{2B74AFDC-F1CD-C044-8E99-428274F10057}"/>
              </a:ext>
            </a:extLst>
          </p:cNvPr>
          <p:cNvSpPr txBox="1">
            <a:spLocks noChangeArrowheads="1"/>
          </p:cNvSpPr>
          <p:nvPr/>
        </p:nvSpPr>
        <p:spPr bwMode="auto">
          <a:xfrm>
            <a:off x="4114412" y="2769223"/>
            <a:ext cx="6861093" cy="167026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lnSpc>
                <a:spcPct val="105000"/>
              </a:lnSpc>
              <a:spcBef>
                <a:spcPct val="50000"/>
              </a:spcBef>
            </a:pPr>
            <a:r>
              <a:rPr lang="en-GB" altLang="en-US" sz="1800" dirty="0">
                <a:solidFill>
                  <a:srgbClr val="414042"/>
                </a:solidFill>
                <a:latin typeface="Comic Sans MS" panose="030F0902030302020204" pitchFamily="66" charset="0"/>
              </a:rPr>
              <a:t>The next morning, Charlie and Jasper set off for the park. As soon as they arrived, Jasper hurried off into the long grass, pretending he was in a space buggy on the moon. </a:t>
            </a:r>
          </a:p>
          <a:p>
            <a:pPr eaLnBrk="1" hangingPunct="1">
              <a:lnSpc>
                <a:spcPct val="105000"/>
              </a:lnSpc>
              <a:spcBef>
                <a:spcPct val="50000"/>
              </a:spcBef>
            </a:pPr>
            <a:r>
              <a:rPr lang="en-GB" altLang="en-US" sz="1800" dirty="0">
                <a:solidFill>
                  <a:srgbClr val="414042"/>
                </a:solidFill>
                <a:latin typeface="Comic Sans MS" panose="030F0902030302020204" pitchFamily="66" charset="0"/>
              </a:rPr>
              <a:t>Suddenly, he started barking furiously and running around in circles. Charlie ran across and …</a:t>
            </a:r>
          </a:p>
        </p:txBody>
      </p:sp>
      <p:sp>
        <p:nvSpPr>
          <p:cNvPr id="19" name="AutoShape 9">
            <a:extLst>
              <a:ext uri="{FF2B5EF4-FFF2-40B4-BE49-F238E27FC236}">
                <a16:creationId xmlns:a16="http://schemas.microsoft.com/office/drawing/2014/main" id="{4C79DDAB-067B-5542-AA32-9E5435EB21FA}"/>
              </a:ext>
            </a:extLst>
          </p:cNvPr>
          <p:cNvSpPr>
            <a:spLocks noChangeArrowheads="1"/>
          </p:cNvSpPr>
          <p:nvPr/>
        </p:nvSpPr>
        <p:spPr bwMode="auto">
          <a:xfrm>
            <a:off x="4091535" y="913362"/>
            <a:ext cx="6523242" cy="1577130"/>
          </a:xfrm>
          <a:prstGeom prst="wedgeRoundRectCallout">
            <a:avLst>
              <a:gd name="adj1" fmla="val -51296"/>
              <a:gd name="adj2" fmla="val -63602"/>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lnSpc>
                <a:spcPct val="120000"/>
              </a:lnSpc>
            </a:pPr>
            <a:r>
              <a:rPr lang="en-GB" altLang="en-US" sz="2000" i="1" dirty="0">
                <a:solidFill>
                  <a:srgbClr val="414042"/>
                </a:solidFill>
              </a:rPr>
              <a:t> </a:t>
            </a:r>
            <a:r>
              <a:rPr lang="en-GB" altLang="en-US" sz="1600" i="1" dirty="0">
                <a:solidFill>
                  <a:srgbClr val="414042"/>
                </a:solidFill>
              </a:rPr>
              <a:t>I need to make sure I give my readers (you) a reason for the aliens leaving the moon. What might happen next? Will this involve Parrot? Probably not. Let</a:t>
            </a:r>
            <a:r>
              <a:rPr lang="en-GB" altLang="en-US" sz="1600" i="1" dirty="0">
                <a:solidFill>
                  <a:srgbClr val="414042"/>
                </a:solidFill>
                <a:latin typeface="VTKS BEAUTY" pitchFamily="2" charset="0"/>
              </a:rPr>
              <a:t>’</a:t>
            </a:r>
            <a:r>
              <a:rPr lang="en-GB" altLang="en-US" sz="1600" i="1" dirty="0">
                <a:solidFill>
                  <a:srgbClr val="414042"/>
                </a:solidFill>
              </a:rPr>
              <a:t>s look at the story mountain</a:t>
            </a:r>
            <a:r>
              <a:rPr lang="en-GB" altLang="en-US" sz="1600" i="1" dirty="0">
                <a:solidFill>
                  <a:srgbClr val="414042"/>
                </a:solidFill>
                <a:latin typeface="VTKS BEAUTY" pitchFamily="2" charset="0"/>
              </a:rPr>
              <a:t>…</a:t>
            </a:r>
            <a:r>
              <a:rPr lang="en-GB" altLang="en-US" sz="1600" i="1" dirty="0">
                <a:solidFill>
                  <a:srgbClr val="414042"/>
                </a:solidFill>
              </a:rPr>
              <a:t> ah, look. Something happens the next day.</a:t>
            </a:r>
            <a:r>
              <a:rPr lang="en-GB" altLang="en-US" sz="1600" dirty="0">
                <a:solidFill>
                  <a:srgbClr val="414042"/>
                </a:solidFill>
              </a:rPr>
              <a:t> </a:t>
            </a:r>
          </a:p>
        </p:txBody>
      </p:sp>
      <p:sp>
        <p:nvSpPr>
          <p:cNvPr id="20" name="AutoShape 14">
            <a:extLst>
              <a:ext uri="{FF2B5EF4-FFF2-40B4-BE49-F238E27FC236}">
                <a16:creationId xmlns:a16="http://schemas.microsoft.com/office/drawing/2014/main" id="{5559B9D7-F6D3-E049-B1C7-D99445A7BB4C}"/>
              </a:ext>
            </a:extLst>
          </p:cNvPr>
          <p:cNvSpPr>
            <a:spLocks noChangeArrowheads="1"/>
          </p:cNvSpPr>
          <p:nvPr/>
        </p:nvSpPr>
        <p:spPr bwMode="auto">
          <a:xfrm>
            <a:off x="4091534" y="4718220"/>
            <a:ext cx="6523243" cy="1308119"/>
          </a:xfrm>
          <a:prstGeom prst="wedgeRoundRectCallout">
            <a:avLst>
              <a:gd name="adj1" fmla="val 64098"/>
              <a:gd name="adj2" fmla="val -54595"/>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lnSpc>
                <a:spcPct val="120000"/>
              </a:lnSpc>
            </a:pPr>
            <a:r>
              <a:rPr lang="en-GB" altLang="en-US" sz="1600" i="1" dirty="0">
                <a:solidFill>
                  <a:srgbClr val="414042"/>
                </a:solidFill>
                <a:latin typeface="Comic Sans MS" panose="030F0902030302020204" pitchFamily="66" charset="0"/>
              </a:rPr>
              <a:t>What had Jasper seen in the long grass?</a:t>
            </a:r>
          </a:p>
          <a:p>
            <a:pPr algn="ctr" eaLnBrk="1" hangingPunct="1">
              <a:lnSpc>
                <a:spcPct val="120000"/>
              </a:lnSpc>
            </a:pPr>
            <a:r>
              <a:rPr lang="en-GB" altLang="en-US" sz="1600" i="1" dirty="0">
                <a:solidFill>
                  <a:srgbClr val="414042"/>
                </a:solidFill>
                <a:latin typeface="Comic Sans MS" panose="030F0902030302020204" pitchFamily="66" charset="0"/>
              </a:rPr>
              <a:t>Look at the story mountain and talk to your partner.</a:t>
            </a:r>
            <a:br>
              <a:rPr lang="en-GB" altLang="en-US" sz="1600" i="1" dirty="0">
                <a:solidFill>
                  <a:srgbClr val="414042"/>
                </a:solidFill>
                <a:latin typeface="Comic Sans MS" panose="030F0902030302020204" pitchFamily="66" charset="0"/>
              </a:rPr>
            </a:br>
            <a:r>
              <a:rPr lang="en-GB" altLang="en-US" sz="1600" i="1" dirty="0">
                <a:solidFill>
                  <a:srgbClr val="414042"/>
                </a:solidFill>
                <a:latin typeface="Comic Sans MS" panose="030F0902030302020204" pitchFamily="66" charset="0"/>
              </a:rPr>
              <a:t>Tell me in a sentence or two what Jasper</a:t>
            </a:r>
            <a:br>
              <a:rPr lang="en-GB" altLang="en-US" sz="1600" i="1" dirty="0">
                <a:solidFill>
                  <a:srgbClr val="414042"/>
                </a:solidFill>
                <a:latin typeface="Comic Sans MS" panose="030F0902030302020204" pitchFamily="66" charset="0"/>
              </a:rPr>
            </a:br>
            <a:r>
              <a:rPr lang="en-GB" altLang="en-US" sz="1600" i="1" dirty="0">
                <a:solidFill>
                  <a:srgbClr val="414042"/>
                </a:solidFill>
                <a:latin typeface="Comic Sans MS" panose="030F0902030302020204" pitchFamily="66" charset="0"/>
              </a:rPr>
              <a:t>had found in the park.</a:t>
            </a:r>
          </a:p>
        </p:txBody>
      </p:sp>
    </p:spTree>
    <p:extLst>
      <p:ext uri="{BB962C8B-B14F-4D97-AF65-F5344CB8AC3E}">
        <p14:creationId xmlns:p14="http://schemas.microsoft.com/office/powerpoint/2010/main" val="41537618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4">
            <a:extLst>
              <a:ext uri="{FF2B5EF4-FFF2-40B4-BE49-F238E27FC236}">
                <a16:creationId xmlns:a16="http://schemas.microsoft.com/office/drawing/2014/main" id="{C2B68E18-7EC0-5E47-8A2C-9ADE633045A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683" y="3913492"/>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10">
            <a:extLst>
              <a:ext uri="{FF2B5EF4-FFF2-40B4-BE49-F238E27FC236}">
                <a16:creationId xmlns:a16="http://schemas.microsoft.com/office/drawing/2014/main" id="{FE7EE5E1-83CB-2348-82B5-F52B27B4BF6F}"/>
              </a:ext>
            </a:extLst>
          </p:cNvPr>
          <p:cNvSpPr>
            <a:spLocks noChangeArrowheads="1"/>
          </p:cNvSpPr>
          <p:nvPr/>
        </p:nvSpPr>
        <p:spPr bwMode="auto">
          <a:xfrm>
            <a:off x="4388543" y="4598595"/>
            <a:ext cx="6219925" cy="1168428"/>
          </a:xfrm>
          <a:prstGeom prst="wedgeRoundRectCallout">
            <a:avLst>
              <a:gd name="adj1" fmla="val 62870"/>
              <a:gd name="adj2" fmla="val 49773"/>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lnSpc>
                <a:spcPct val="120000"/>
              </a:lnSpc>
            </a:pPr>
            <a:r>
              <a:rPr lang="en-GB" altLang="en-US" sz="1800" i="1" dirty="0">
                <a:solidFill>
                  <a:srgbClr val="414042"/>
                </a:solidFill>
                <a:latin typeface="Comic Sans MS" panose="030F0902030302020204" pitchFamily="66" charset="0"/>
              </a:rPr>
              <a:t>What do you think about this alien? </a:t>
            </a:r>
          </a:p>
          <a:p>
            <a:pPr algn="ctr" eaLnBrk="1" hangingPunct="1">
              <a:lnSpc>
                <a:spcPct val="120000"/>
              </a:lnSpc>
            </a:pPr>
            <a:r>
              <a:rPr lang="en-GB" altLang="en-US" sz="1800" i="1" dirty="0">
                <a:solidFill>
                  <a:srgbClr val="414042"/>
                </a:solidFill>
                <a:latin typeface="Comic Sans MS" panose="030F0902030302020204" pitchFamily="66" charset="0"/>
              </a:rPr>
              <a:t>Can you add some more details about it? </a:t>
            </a:r>
          </a:p>
          <a:p>
            <a:pPr algn="ctr" eaLnBrk="1" hangingPunct="1">
              <a:lnSpc>
                <a:spcPct val="120000"/>
              </a:lnSpc>
            </a:pPr>
            <a:r>
              <a:rPr lang="en-GB" altLang="en-US" sz="1800" i="1" dirty="0">
                <a:solidFill>
                  <a:srgbClr val="414042"/>
                </a:solidFill>
                <a:latin typeface="Comic Sans MS" panose="030F0902030302020204" pitchFamily="66" charset="0"/>
              </a:rPr>
              <a:t>Talk to your partner.</a:t>
            </a:r>
          </a:p>
        </p:txBody>
      </p:sp>
      <p:sp>
        <p:nvSpPr>
          <p:cNvPr id="19" name="AutoShape 9">
            <a:extLst>
              <a:ext uri="{FF2B5EF4-FFF2-40B4-BE49-F238E27FC236}">
                <a16:creationId xmlns:a16="http://schemas.microsoft.com/office/drawing/2014/main" id="{F9362042-2B05-7C48-8D82-66DEF9DC75B2}"/>
              </a:ext>
            </a:extLst>
          </p:cNvPr>
          <p:cNvSpPr>
            <a:spLocks noChangeArrowheads="1"/>
          </p:cNvSpPr>
          <p:nvPr/>
        </p:nvSpPr>
        <p:spPr bwMode="auto">
          <a:xfrm>
            <a:off x="4294434" y="1092655"/>
            <a:ext cx="6865244" cy="1177098"/>
          </a:xfrm>
          <a:prstGeom prst="wedgeRoundRectCallout">
            <a:avLst>
              <a:gd name="adj1" fmla="val -51296"/>
              <a:gd name="adj2" fmla="val -73338"/>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lnSpc>
                <a:spcPct val="120000"/>
              </a:lnSpc>
            </a:pPr>
            <a:r>
              <a:rPr lang="en-GB" altLang="en-US" sz="1800" i="1" dirty="0">
                <a:solidFill>
                  <a:srgbClr val="414042"/>
                </a:solidFill>
                <a:latin typeface="Comic Sans MS" panose="030F0902030302020204" pitchFamily="66" charset="0"/>
              </a:rPr>
              <a:t>I need to introduce the alien to you now. The one in my story is lost and needs to get home. Let’s see if this will work.</a:t>
            </a:r>
          </a:p>
        </p:txBody>
      </p:sp>
      <p:sp>
        <p:nvSpPr>
          <p:cNvPr id="20" name="Rectangle 13">
            <a:extLst>
              <a:ext uri="{FF2B5EF4-FFF2-40B4-BE49-F238E27FC236}">
                <a16:creationId xmlns:a16="http://schemas.microsoft.com/office/drawing/2014/main" id="{5A331BA2-883D-5A41-9E9D-7B9077296181}"/>
              </a:ext>
            </a:extLst>
          </p:cNvPr>
          <p:cNvSpPr>
            <a:spLocks noChangeArrowheads="1"/>
          </p:cNvSpPr>
          <p:nvPr/>
        </p:nvSpPr>
        <p:spPr bwMode="auto">
          <a:xfrm>
            <a:off x="4322438" y="2557011"/>
            <a:ext cx="6571210" cy="175432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800" dirty="0">
                <a:solidFill>
                  <a:srgbClr val="414042"/>
                </a:solidFill>
                <a:latin typeface="Comic Sans MS" panose="030F0902030302020204" pitchFamily="66" charset="0"/>
              </a:rPr>
              <a:t>Charlie ran across and grabbed poor Jasper before he was too dizzy to stand. Jasper was so excited he couldn’t keep still. Charlie could not believe his eyes. </a:t>
            </a:r>
          </a:p>
          <a:p>
            <a:pPr eaLnBrk="1" hangingPunct="1"/>
            <a:endParaRPr lang="en-GB" altLang="en-US" sz="1800" dirty="0">
              <a:solidFill>
                <a:srgbClr val="414042"/>
              </a:solidFill>
              <a:latin typeface="Comic Sans MS" panose="030F0902030302020204" pitchFamily="66" charset="0"/>
            </a:endParaRPr>
          </a:p>
          <a:p>
            <a:pPr eaLnBrk="1" hangingPunct="1"/>
            <a:r>
              <a:rPr lang="en-GB" altLang="en-US" sz="1800" dirty="0">
                <a:solidFill>
                  <a:srgbClr val="414042"/>
                </a:solidFill>
                <a:latin typeface="Comic Sans MS" panose="030F0902030302020204" pitchFamily="66" charset="0"/>
              </a:rPr>
              <a:t>There, nestled in the grass of the familiar </a:t>
            </a:r>
            <a:r>
              <a:rPr lang="en-GB" altLang="en-US" sz="1800" dirty="0" err="1">
                <a:solidFill>
                  <a:srgbClr val="414042"/>
                </a:solidFill>
                <a:latin typeface="Comic Sans MS" panose="030F0902030302020204" pitchFamily="66" charset="0"/>
              </a:rPr>
              <a:t>Bogna</a:t>
            </a:r>
            <a:r>
              <a:rPr lang="en-GB" altLang="en-US" sz="1800" dirty="0">
                <a:solidFill>
                  <a:srgbClr val="414042"/>
                </a:solidFill>
                <a:latin typeface="Comic Sans MS" panose="030F0902030302020204" pitchFamily="66" charset="0"/>
              </a:rPr>
              <a:t> Park, was a tiny spaceship containing a small purple alien.</a:t>
            </a:r>
          </a:p>
        </p:txBody>
      </p:sp>
    </p:spTree>
    <p:extLst>
      <p:ext uri="{BB962C8B-B14F-4D97-AF65-F5344CB8AC3E}">
        <p14:creationId xmlns:p14="http://schemas.microsoft.com/office/powerpoint/2010/main" val="9637448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AutoShape 13">
            <a:extLst>
              <a:ext uri="{FF2B5EF4-FFF2-40B4-BE49-F238E27FC236}">
                <a16:creationId xmlns:a16="http://schemas.microsoft.com/office/drawing/2014/main" id="{78BA307D-ED58-424E-AB80-6700E8E72930}"/>
              </a:ext>
            </a:extLst>
          </p:cNvPr>
          <p:cNvSpPr>
            <a:spLocks noChangeArrowheads="1"/>
          </p:cNvSpPr>
          <p:nvPr/>
        </p:nvSpPr>
        <p:spPr bwMode="auto">
          <a:xfrm>
            <a:off x="4322439" y="3709340"/>
            <a:ext cx="6991350" cy="1080373"/>
          </a:xfrm>
          <a:prstGeom prst="wedgeRoundRectCallout">
            <a:avLst>
              <a:gd name="adj1" fmla="val -41199"/>
              <a:gd name="adj2" fmla="val 84731"/>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lnSpc>
                <a:spcPct val="120000"/>
              </a:lnSpc>
            </a:pPr>
            <a:r>
              <a:rPr lang="en-GB" altLang="en-US" sz="1800" i="1">
                <a:solidFill>
                  <a:srgbClr val="414042"/>
                </a:solidFill>
              </a:rPr>
              <a:t>What will the alien say? Talk to your partner and write a sentence or two about what the alien says.</a:t>
            </a:r>
          </a:p>
        </p:txBody>
      </p:sp>
      <p:sp>
        <p:nvSpPr>
          <p:cNvPr id="21" name="AutoShape 11">
            <a:extLst>
              <a:ext uri="{FF2B5EF4-FFF2-40B4-BE49-F238E27FC236}">
                <a16:creationId xmlns:a16="http://schemas.microsoft.com/office/drawing/2014/main" id="{04DBEA05-6CB0-B34F-BD30-97FECCE10CD8}"/>
              </a:ext>
            </a:extLst>
          </p:cNvPr>
          <p:cNvSpPr>
            <a:spLocks noChangeArrowheads="1"/>
          </p:cNvSpPr>
          <p:nvPr/>
        </p:nvSpPr>
        <p:spPr bwMode="auto">
          <a:xfrm>
            <a:off x="4322438" y="1046476"/>
            <a:ext cx="6991350" cy="1227841"/>
          </a:xfrm>
          <a:prstGeom prst="wedgeRoundRectCallout">
            <a:avLst>
              <a:gd name="adj1" fmla="val -48389"/>
              <a:gd name="adj2" fmla="val -76505"/>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spcBef>
                <a:spcPct val="20000"/>
              </a:spcBef>
              <a:buChar char="•"/>
              <a:defRPr sz="3200">
                <a:solidFill>
                  <a:schemeClr val="tx1"/>
                </a:solidFill>
                <a:latin typeface="Comic Sans MS" panose="030F0702030302020204" pitchFamily="66" charset="0"/>
              </a:defRPr>
            </a:lvl1pPr>
            <a:lvl2pPr marL="357188" indent="-17780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lnSpc>
                <a:spcPct val="120000"/>
              </a:lnSpc>
              <a:spcBef>
                <a:spcPct val="0"/>
              </a:spcBef>
              <a:buFontTx/>
              <a:buNone/>
            </a:pPr>
            <a:r>
              <a:rPr lang="en-GB" altLang="en-US" sz="1800" i="1">
                <a:solidFill>
                  <a:srgbClr val="414042"/>
                </a:solidFill>
              </a:rPr>
              <a:t>Now I want you to work with your partner to:</a:t>
            </a:r>
          </a:p>
          <a:p>
            <a:pPr lvl="1" eaLnBrk="1" hangingPunct="1">
              <a:lnSpc>
                <a:spcPct val="120000"/>
              </a:lnSpc>
              <a:spcBef>
                <a:spcPct val="0"/>
              </a:spcBef>
              <a:buFontTx/>
              <a:buChar char="•"/>
            </a:pPr>
            <a:r>
              <a:rPr lang="en-GB" altLang="en-US" sz="1800" i="1">
                <a:solidFill>
                  <a:srgbClr val="414042"/>
                </a:solidFill>
              </a:rPr>
              <a:t>Try out words and sentences on whiteboards. </a:t>
            </a:r>
          </a:p>
        </p:txBody>
      </p:sp>
      <p:sp>
        <p:nvSpPr>
          <p:cNvPr id="22" name="Text Box 18">
            <a:extLst>
              <a:ext uri="{FF2B5EF4-FFF2-40B4-BE49-F238E27FC236}">
                <a16:creationId xmlns:a16="http://schemas.microsoft.com/office/drawing/2014/main" id="{B06DAB0E-3BE2-2840-8CEE-133D89A281FB}"/>
              </a:ext>
            </a:extLst>
          </p:cNvPr>
          <p:cNvSpPr txBox="1">
            <a:spLocks noChangeArrowheads="1"/>
          </p:cNvSpPr>
          <p:nvPr/>
        </p:nvSpPr>
        <p:spPr bwMode="auto">
          <a:xfrm>
            <a:off x="4322438" y="5382515"/>
            <a:ext cx="7136592" cy="6463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800" dirty="0">
                <a:solidFill>
                  <a:srgbClr val="414042"/>
                </a:solidFill>
                <a:latin typeface="VTKS BEAUTY" pitchFamily="2" charset="0"/>
              </a:rPr>
              <a:t>“</a:t>
            </a:r>
            <a:r>
              <a:rPr lang="en-GB" altLang="en-US" sz="1800" dirty="0">
                <a:solidFill>
                  <a:srgbClr val="414042"/>
                </a:solidFill>
              </a:rPr>
              <a:t>I am from the planet </a:t>
            </a:r>
            <a:r>
              <a:rPr lang="en-GB" altLang="en-US" sz="1800" dirty="0" err="1">
                <a:solidFill>
                  <a:srgbClr val="414042"/>
                </a:solidFill>
              </a:rPr>
              <a:t>Amanthea</a:t>
            </a:r>
            <a:r>
              <a:rPr lang="en-GB" altLang="en-US" sz="1800" dirty="0">
                <a:solidFill>
                  <a:srgbClr val="414042"/>
                </a:solidFill>
              </a:rPr>
              <a:t>.</a:t>
            </a:r>
            <a:r>
              <a:rPr lang="en-GB" altLang="en-US" sz="1800" dirty="0">
                <a:solidFill>
                  <a:srgbClr val="414042"/>
                </a:solidFill>
                <a:latin typeface="VTKS BEAUTY" pitchFamily="2" charset="0"/>
              </a:rPr>
              <a:t>”</a:t>
            </a:r>
            <a:r>
              <a:rPr lang="en-GB" altLang="en-US" sz="1800" dirty="0">
                <a:solidFill>
                  <a:srgbClr val="414042"/>
                </a:solidFill>
              </a:rPr>
              <a:t> croaked the alien. </a:t>
            </a:r>
            <a:r>
              <a:rPr lang="en-GB" altLang="en-US" sz="1800" dirty="0">
                <a:solidFill>
                  <a:srgbClr val="414042"/>
                </a:solidFill>
                <a:latin typeface="VTKS BEAUTY" pitchFamily="2" charset="0"/>
              </a:rPr>
              <a:t>“</a:t>
            </a:r>
            <a:r>
              <a:rPr lang="en-GB" altLang="en-US" sz="1800" dirty="0">
                <a:solidFill>
                  <a:srgbClr val="414042"/>
                </a:solidFill>
              </a:rPr>
              <a:t>I am lost and I need to get home. Please help me.</a:t>
            </a:r>
            <a:r>
              <a:rPr lang="en-GB" altLang="en-US" sz="1800" dirty="0">
                <a:solidFill>
                  <a:srgbClr val="414042"/>
                </a:solidFill>
                <a:latin typeface="VTKS BEAUTY" pitchFamily="2" charset="0"/>
              </a:rPr>
              <a:t>”</a:t>
            </a:r>
            <a:endParaRPr lang="en-GB" altLang="en-US" sz="1800" dirty="0">
              <a:solidFill>
                <a:srgbClr val="414042"/>
              </a:solidFill>
            </a:endParaRPr>
          </a:p>
        </p:txBody>
      </p:sp>
      <p:sp>
        <p:nvSpPr>
          <p:cNvPr id="23" name="Rectangle 20">
            <a:extLst>
              <a:ext uri="{FF2B5EF4-FFF2-40B4-BE49-F238E27FC236}">
                <a16:creationId xmlns:a16="http://schemas.microsoft.com/office/drawing/2014/main" id="{5DD88F67-41CA-2E44-A426-0DD7F08A2567}"/>
              </a:ext>
            </a:extLst>
          </p:cNvPr>
          <p:cNvSpPr>
            <a:spLocks noChangeArrowheads="1"/>
          </p:cNvSpPr>
          <p:nvPr/>
        </p:nvSpPr>
        <p:spPr bwMode="auto">
          <a:xfrm>
            <a:off x="4409662" y="2493190"/>
            <a:ext cx="7049368" cy="923330"/>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800" dirty="0">
                <a:solidFill>
                  <a:srgbClr val="414042"/>
                </a:solidFill>
              </a:rPr>
              <a:t>Its spindly arms were waving furiously and its three antennae were twisting as if trying to make contact. Its huge pink eyes swivelled and it grinned at them nervously. Eventually it spoke.</a:t>
            </a:r>
          </a:p>
        </p:txBody>
      </p:sp>
      <p:pic>
        <p:nvPicPr>
          <p:cNvPr id="18" name="Picture 14">
            <a:extLst>
              <a:ext uri="{FF2B5EF4-FFF2-40B4-BE49-F238E27FC236}">
                <a16:creationId xmlns:a16="http://schemas.microsoft.com/office/drawing/2014/main" id="{A979AB49-3860-8C4A-9CED-3047AF8B3E1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683" y="3913492"/>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273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8" name="AutoShape 9">
            <a:extLst>
              <a:ext uri="{FF2B5EF4-FFF2-40B4-BE49-F238E27FC236}">
                <a16:creationId xmlns:a16="http://schemas.microsoft.com/office/drawing/2014/main" id="{FA8E0B43-7307-844C-BA2E-F3A3847A1C5E}"/>
              </a:ext>
            </a:extLst>
          </p:cNvPr>
          <p:cNvSpPr>
            <a:spLocks noChangeArrowheads="1"/>
          </p:cNvSpPr>
          <p:nvPr/>
        </p:nvSpPr>
        <p:spPr bwMode="auto">
          <a:xfrm>
            <a:off x="4490941" y="943446"/>
            <a:ext cx="6731610" cy="1511300"/>
          </a:xfrm>
          <a:prstGeom prst="wedgeRoundRectCallout">
            <a:avLst>
              <a:gd name="adj1" fmla="val -45037"/>
              <a:gd name="adj2" fmla="val -67994"/>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spcBef>
                <a:spcPct val="20000"/>
              </a:spcBef>
              <a:buChar char="•"/>
              <a:defRPr sz="3200">
                <a:solidFill>
                  <a:schemeClr val="tx1"/>
                </a:solidFill>
                <a:latin typeface="Comic Sans MS" panose="030F0702030302020204" pitchFamily="66" charset="0"/>
              </a:defRPr>
            </a:lvl1pPr>
            <a:lvl2pPr marL="357188" indent="-17780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lnSpc>
                <a:spcPct val="120000"/>
              </a:lnSpc>
              <a:spcBef>
                <a:spcPct val="0"/>
              </a:spcBef>
              <a:buFontTx/>
              <a:buNone/>
            </a:pPr>
            <a:r>
              <a:rPr lang="en-GB" altLang="en-US" sz="1800" i="1">
                <a:solidFill>
                  <a:srgbClr val="414042"/>
                </a:solidFill>
              </a:rPr>
              <a:t>Now I want you to work with your partner to:</a:t>
            </a:r>
          </a:p>
          <a:p>
            <a:pPr lvl="1" eaLnBrk="1" hangingPunct="1">
              <a:lnSpc>
                <a:spcPct val="120000"/>
              </a:lnSpc>
              <a:spcBef>
                <a:spcPct val="0"/>
              </a:spcBef>
              <a:buFontTx/>
              <a:buChar char="•"/>
            </a:pPr>
            <a:r>
              <a:rPr lang="en-GB" altLang="en-US" sz="1800" i="1">
                <a:solidFill>
                  <a:srgbClr val="414042"/>
                </a:solidFill>
              </a:rPr>
              <a:t>Look at our story mountain to remind you of the order.</a:t>
            </a:r>
          </a:p>
          <a:p>
            <a:pPr lvl="1" eaLnBrk="1" hangingPunct="1">
              <a:lnSpc>
                <a:spcPct val="120000"/>
              </a:lnSpc>
              <a:spcBef>
                <a:spcPct val="0"/>
              </a:spcBef>
              <a:buFontTx/>
              <a:buChar char="•"/>
            </a:pPr>
            <a:r>
              <a:rPr lang="en-GB" altLang="en-US" sz="1800" i="1">
                <a:solidFill>
                  <a:srgbClr val="414042"/>
                </a:solidFill>
              </a:rPr>
              <a:t>Think about what might happen next.</a:t>
            </a:r>
          </a:p>
        </p:txBody>
      </p:sp>
      <p:sp>
        <p:nvSpPr>
          <p:cNvPr id="19" name="AutoShape 14">
            <a:extLst>
              <a:ext uri="{FF2B5EF4-FFF2-40B4-BE49-F238E27FC236}">
                <a16:creationId xmlns:a16="http://schemas.microsoft.com/office/drawing/2014/main" id="{F81A91F5-4AE2-744F-ADD3-975746FF5BB2}"/>
              </a:ext>
            </a:extLst>
          </p:cNvPr>
          <p:cNvSpPr>
            <a:spLocks noChangeArrowheads="1"/>
          </p:cNvSpPr>
          <p:nvPr/>
        </p:nvSpPr>
        <p:spPr bwMode="auto">
          <a:xfrm>
            <a:off x="4490940" y="4359329"/>
            <a:ext cx="6731611" cy="1328738"/>
          </a:xfrm>
          <a:prstGeom prst="wedgeRoundRectCallout">
            <a:avLst>
              <a:gd name="adj1" fmla="val -39106"/>
              <a:gd name="adj2" fmla="val 74375"/>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lnSpc>
                <a:spcPct val="120000"/>
              </a:lnSpc>
            </a:pPr>
            <a:r>
              <a:rPr lang="en-GB" altLang="en-US" sz="1800" i="1" dirty="0">
                <a:solidFill>
                  <a:srgbClr val="414042"/>
                </a:solidFill>
              </a:rPr>
              <a:t>Join with another pair to try things out if you wish. Remember to re-read what you have written out loud to make sure it sounds right.</a:t>
            </a:r>
          </a:p>
        </p:txBody>
      </p:sp>
      <p:sp>
        <p:nvSpPr>
          <p:cNvPr id="20" name="Rectangle 15">
            <a:extLst>
              <a:ext uri="{FF2B5EF4-FFF2-40B4-BE49-F238E27FC236}">
                <a16:creationId xmlns:a16="http://schemas.microsoft.com/office/drawing/2014/main" id="{AC3FC518-72E4-604B-B089-47DD42447C21}"/>
              </a:ext>
            </a:extLst>
          </p:cNvPr>
          <p:cNvSpPr>
            <a:spLocks noChangeArrowheads="1"/>
          </p:cNvSpPr>
          <p:nvPr/>
        </p:nvSpPr>
        <p:spPr bwMode="auto">
          <a:xfrm>
            <a:off x="4490940" y="2786579"/>
            <a:ext cx="6562123" cy="1240917"/>
          </a:xfrm>
          <a:prstGeom prst="rect">
            <a:avLst/>
          </a:prstGeom>
          <a:noFill/>
          <a:ln w="9525"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lnSpc>
                <a:spcPct val="105000"/>
              </a:lnSpc>
              <a:spcBef>
                <a:spcPct val="50000"/>
              </a:spcBef>
            </a:pPr>
            <a:r>
              <a:rPr lang="en-GB" altLang="en-US" sz="1800" dirty="0">
                <a:solidFill>
                  <a:srgbClr val="414042"/>
                </a:solidFill>
              </a:rPr>
              <a:t>Charlie and Jasper looked at each other. They knew exactly who they could call upon for help. While Jasper stood guard to protect this strange visitor, Charlie took out his mobile phone and made an urgent call to Dr Isabella Starr.</a:t>
            </a:r>
          </a:p>
        </p:txBody>
      </p:sp>
      <p:pic>
        <p:nvPicPr>
          <p:cNvPr id="16" name="Picture 14">
            <a:extLst>
              <a:ext uri="{FF2B5EF4-FFF2-40B4-BE49-F238E27FC236}">
                <a16:creationId xmlns:a16="http://schemas.microsoft.com/office/drawing/2014/main" id="{62029DF4-B090-AE4D-92BC-0E63DFD5390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683" y="3913492"/>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73936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6" name="AutoShape 9">
            <a:extLst>
              <a:ext uri="{FF2B5EF4-FFF2-40B4-BE49-F238E27FC236}">
                <a16:creationId xmlns:a16="http://schemas.microsoft.com/office/drawing/2014/main" id="{E280F54A-A4BD-D149-810C-3D1C65C797AE}"/>
              </a:ext>
            </a:extLst>
          </p:cNvPr>
          <p:cNvSpPr>
            <a:spLocks noChangeArrowheads="1"/>
          </p:cNvSpPr>
          <p:nvPr/>
        </p:nvSpPr>
        <p:spPr bwMode="auto">
          <a:xfrm>
            <a:off x="4584618" y="1894114"/>
            <a:ext cx="6560374" cy="1534886"/>
          </a:xfrm>
          <a:prstGeom prst="wedgeRoundRectCallout">
            <a:avLst>
              <a:gd name="adj1" fmla="val -46296"/>
              <a:gd name="adj2" fmla="val -80042"/>
              <a:gd name="adj3" fmla="val 16667"/>
            </a:avLst>
          </a:prstGeom>
          <a:solidFill>
            <a:schemeClr val="bg1"/>
          </a:solidFill>
          <a:ln w="2857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a:spcBef>
                <a:spcPct val="20000"/>
              </a:spcBef>
              <a:buChar char="•"/>
              <a:defRPr sz="3200">
                <a:solidFill>
                  <a:schemeClr val="tx1"/>
                </a:solidFill>
                <a:latin typeface="Comic Sans MS" panose="030F0702030302020204" pitchFamily="66" charset="0"/>
              </a:defRPr>
            </a:lvl1pPr>
            <a:lvl2pPr marL="357188" indent="-177800">
              <a:spcBef>
                <a:spcPct val="20000"/>
              </a:spcBef>
              <a:buChar char="–"/>
              <a:defRPr sz="2800">
                <a:solidFill>
                  <a:schemeClr val="tx1"/>
                </a:solidFill>
                <a:latin typeface="Comic Sans MS" panose="030F0702030302020204" pitchFamily="66" charset="0"/>
              </a:defRPr>
            </a:lvl2pPr>
            <a:lvl3pPr marL="1143000"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lnSpc>
                <a:spcPct val="120000"/>
              </a:lnSpc>
              <a:spcBef>
                <a:spcPct val="0"/>
              </a:spcBef>
              <a:buFontTx/>
              <a:buNone/>
            </a:pPr>
            <a:r>
              <a:rPr lang="en-GB" altLang="en-US" sz="1900" i="1" dirty="0">
                <a:solidFill>
                  <a:srgbClr val="414042"/>
                </a:solidFill>
              </a:rPr>
              <a:t>Now I want you to work with your partner to:</a:t>
            </a:r>
          </a:p>
          <a:p>
            <a:pPr lvl="1" eaLnBrk="1" hangingPunct="1">
              <a:lnSpc>
                <a:spcPct val="120000"/>
              </a:lnSpc>
              <a:spcBef>
                <a:spcPct val="0"/>
              </a:spcBef>
              <a:buFontTx/>
              <a:buChar char="•"/>
            </a:pPr>
            <a:r>
              <a:rPr lang="en-GB" altLang="en-US" sz="1900" i="1" dirty="0">
                <a:solidFill>
                  <a:srgbClr val="414042"/>
                </a:solidFill>
              </a:rPr>
              <a:t>Use the working wall for any words you want to use.</a:t>
            </a:r>
          </a:p>
        </p:txBody>
      </p:sp>
      <p:sp>
        <p:nvSpPr>
          <p:cNvPr id="21" name="Text Box 11">
            <a:extLst>
              <a:ext uri="{FF2B5EF4-FFF2-40B4-BE49-F238E27FC236}">
                <a16:creationId xmlns:a16="http://schemas.microsoft.com/office/drawing/2014/main" id="{CC2762BD-7D2F-7D43-A465-67BDDCA4587D}"/>
              </a:ext>
            </a:extLst>
          </p:cNvPr>
          <p:cNvSpPr txBox="1">
            <a:spLocks noChangeArrowheads="1"/>
          </p:cNvSpPr>
          <p:nvPr/>
        </p:nvSpPr>
        <p:spPr bwMode="auto">
          <a:xfrm>
            <a:off x="4776227" y="3913492"/>
            <a:ext cx="5510774" cy="126188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r>
              <a:rPr lang="en-GB" altLang="en-US" sz="1900" dirty="0">
                <a:solidFill>
                  <a:srgbClr val="414042"/>
                </a:solidFill>
              </a:rPr>
              <a:t>Later that day, after Isabella had got her team together and made all the arrangements, the small alien blasted off into space watched by a small boy and his very envious dog.</a:t>
            </a:r>
          </a:p>
        </p:txBody>
      </p:sp>
      <p:pic>
        <p:nvPicPr>
          <p:cNvPr id="10" name="Picture 14">
            <a:extLst>
              <a:ext uri="{FF2B5EF4-FFF2-40B4-BE49-F238E27FC236}">
                <a16:creationId xmlns:a16="http://schemas.microsoft.com/office/drawing/2014/main" id="{AD274E0F-1BDB-8B42-9592-AAED66D4AFC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683" y="3913492"/>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21286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
            <a:extLst>
              <a:ext uri="{FF2B5EF4-FFF2-40B4-BE49-F238E27FC236}">
                <a16:creationId xmlns:a16="http://schemas.microsoft.com/office/drawing/2014/main" id="{ED8EEB7C-B9E6-8844-AB8D-C407356D68B0}"/>
              </a:ext>
            </a:extLst>
          </p:cNvPr>
          <p:cNvGrpSpPr>
            <a:grpSpLocks/>
          </p:cNvGrpSpPr>
          <p:nvPr/>
        </p:nvGrpSpPr>
        <p:grpSpPr bwMode="auto">
          <a:xfrm>
            <a:off x="1047008" y="933478"/>
            <a:ext cx="2693876" cy="2672551"/>
            <a:chOff x="3805" y="1284"/>
            <a:chExt cx="1955" cy="1637"/>
          </a:xfrm>
        </p:grpSpPr>
        <p:sp>
          <p:nvSpPr>
            <p:cNvPr id="12" name="Text Box 12">
              <a:extLst>
                <a:ext uri="{FF2B5EF4-FFF2-40B4-BE49-F238E27FC236}">
                  <a16:creationId xmlns:a16="http://schemas.microsoft.com/office/drawing/2014/main" id="{94E2A838-81EB-9047-A093-E1943980635B}"/>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3" name="Text Box 13">
              <a:extLst>
                <a:ext uri="{FF2B5EF4-FFF2-40B4-BE49-F238E27FC236}">
                  <a16:creationId xmlns:a16="http://schemas.microsoft.com/office/drawing/2014/main" id="{C233990C-C7AF-4449-995D-542DF0CBDBA0}"/>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b="1" dirty="0">
                  <a:solidFill>
                    <a:srgbClr val="414042"/>
                  </a:solidFill>
                </a:rPr>
                <a:t>Independent writing</a:t>
              </a:r>
            </a:p>
          </p:txBody>
        </p:sp>
        <p:sp>
          <p:nvSpPr>
            <p:cNvPr id="14" name="Oval 14">
              <a:extLst>
                <a:ext uri="{FF2B5EF4-FFF2-40B4-BE49-F238E27FC236}">
                  <a16:creationId xmlns:a16="http://schemas.microsoft.com/office/drawing/2014/main" id="{980D0555-0681-794B-88DE-92A44CF1B287}"/>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5" name="Straight Arrow Connector 14">
            <a:extLst>
              <a:ext uri="{FF2B5EF4-FFF2-40B4-BE49-F238E27FC236}">
                <a16:creationId xmlns:a16="http://schemas.microsoft.com/office/drawing/2014/main" id="{4715CD9D-8872-274A-BA6D-AA8FBBEC8A73}"/>
              </a:ext>
            </a:extLst>
          </p:cNvPr>
          <p:cNvCxnSpPr>
            <a:cxnSpLocks/>
          </p:cNvCxnSpPr>
          <p:nvPr/>
        </p:nvCxnSpPr>
        <p:spPr>
          <a:xfrm>
            <a:off x="2371899" y="1764247"/>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0" name="AutoShape 9">
            <a:extLst>
              <a:ext uri="{FF2B5EF4-FFF2-40B4-BE49-F238E27FC236}">
                <a16:creationId xmlns:a16="http://schemas.microsoft.com/office/drawing/2014/main" id="{243BE82C-19A1-8047-AE06-AF09AA6110A9}"/>
              </a:ext>
            </a:extLst>
          </p:cNvPr>
          <p:cNvSpPr>
            <a:spLocks noChangeArrowheads="1"/>
          </p:cNvSpPr>
          <p:nvPr/>
        </p:nvSpPr>
        <p:spPr bwMode="auto">
          <a:xfrm>
            <a:off x="4624833" y="1416725"/>
            <a:ext cx="6723523" cy="4507796"/>
          </a:xfrm>
          <a:prstGeom prst="wedgeRoundRectCallout">
            <a:avLst>
              <a:gd name="adj1" fmla="val -47520"/>
              <a:gd name="adj2" fmla="val -64796"/>
              <a:gd name="adj3" fmla="val 16667"/>
            </a:avLst>
          </a:prstGeom>
          <a:solidFill>
            <a:schemeClr val="bg1"/>
          </a:solidFill>
          <a:ln w="28575">
            <a:solidFill>
              <a:srgbClr val="39AB4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lvl1pPr marL="357188" indent="-179388">
              <a:spcBef>
                <a:spcPct val="20000"/>
              </a:spcBef>
              <a:buChar char="•"/>
              <a:defRPr sz="3200">
                <a:solidFill>
                  <a:schemeClr val="tx1"/>
                </a:solidFill>
                <a:latin typeface="Comic Sans MS" panose="030F0702030302020204" pitchFamily="66" charset="0"/>
              </a:defRPr>
            </a:lvl1pPr>
            <a:lvl2pPr marL="892175" indent="-177800">
              <a:spcBef>
                <a:spcPct val="20000"/>
              </a:spcBef>
              <a:buChar char="–"/>
              <a:defRPr sz="2800">
                <a:solidFill>
                  <a:schemeClr val="tx1"/>
                </a:solidFill>
                <a:latin typeface="Comic Sans MS" panose="030F0702030302020204" pitchFamily="66" charset="0"/>
              </a:defRPr>
            </a:lvl2pPr>
            <a:lvl3pPr marL="1071563" indent="-228600">
              <a:spcBef>
                <a:spcPct val="20000"/>
              </a:spcBef>
              <a:buChar char="•"/>
              <a:defRPr sz="2400">
                <a:solidFill>
                  <a:schemeClr val="tx1"/>
                </a:solidFill>
                <a:latin typeface="Comic Sans MS" panose="030F0702030302020204" pitchFamily="66" charset="0"/>
              </a:defRPr>
            </a:lvl3pPr>
            <a:lvl4pPr marL="1600200" indent="-228600">
              <a:spcBef>
                <a:spcPct val="20000"/>
              </a:spcBef>
              <a:buChar char="–"/>
              <a:defRPr sz="2000">
                <a:solidFill>
                  <a:schemeClr val="tx1"/>
                </a:solidFill>
                <a:latin typeface="Comic Sans MS" panose="030F0702030302020204" pitchFamily="66" charset="0"/>
              </a:defRPr>
            </a:lvl4pPr>
            <a:lvl5pPr marL="2057400" indent="-22860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marL="177800" indent="0" eaLnBrk="1" hangingPunct="1">
              <a:spcBef>
                <a:spcPts val="1200"/>
              </a:spcBef>
              <a:buClr>
                <a:srgbClr val="00B050"/>
              </a:buClr>
              <a:buNone/>
            </a:pPr>
            <a:r>
              <a:rPr lang="en-GB" altLang="en-US" sz="1900" i="1" dirty="0">
                <a:solidFill>
                  <a:srgbClr val="414042"/>
                </a:solidFill>
              </a:rPr>
              <a:t>Now I want you to work by yourself to:</a:t>
            </a:r>
          </a:p>
          <a:p>
            <a:pPr eaLnBrk="1" hangingPunct="1">
              <a:spcBef>
                <a:spcPts val="1200"/>
              </a:spcBef>
              <a:buClr>
                <a:srgbClr val="00B050"/>
              </a:buClr>
              <a:buFont typeface="Arial" panose="020B0604020202020204" pitchFamily="34" charset="0"/>
              <a:buChar char="•"/>
            </a:pPr>
            <a:r>
              <a:rPr lang="en-GB" altLang="en-US" sz="1900" i="1" dirty="0">
                <a:solidFill>
                  <a:srgbClr val="414042"/>
                </a:solidFill>
              </a:rPr>
              <a:t>Look at the story mountain and the Writers</a:t>
            </a:r>
            <a:r>
              <a:rPr lang="en-GB" altLang="en-US" sz="1900" i="1" dirty="0">
                <a:solidFill>
                  <a:srgbClr val="414042"/>
                </a:solidFill>
                <a:latin typeface="VTKS BEAUTY" pitchFamily="2" charset="0"/>
              </a:rPr>
              <a:t>’</a:t>
            </a:r>
            <a:r>
              <a:rPr lang="en-GB" altLang="en-US" sz="1900" i="1" dirty="0">
                <a:solidFill>
                  <a:srgbClr val="414042"/>
                </a:solidFill>
              </a:rPr>
              <a:t> Toolkit to choose what you would like to include.</a:t>
            </a:r>
          </a:p>
          <a:p>
            <a:pPr eaLnBrk="1" hangingPunct="1">
              <a:spcBef>
                <a:spcPts val="1200"/>
              </a:spcBef>
              <a:buClr>
                <a:srgbClr val="00B050"/>
              </a:buClr>
              <a:buFont typeface="Arial" panose="020B0604020202020204" pitchFamily="34" charset="0"/>
              <a:buChar char="•"/>
            </a:pPr>
            <a:r>
              <a:rPr lang="en-GB" altLang="en-US" sz="1900" i="1" dirty="0">
                <a:solidFill>
                  <a:srgbClr val="414042"/>
                </a:solidFill>
              </a:rPr>
              <a:t>Look at the examples we have already and see if there is anything you would like to use.</a:t>
            </a:r>
          </a:p>
          <a:p>
            <a:pPr eaLnBrk="1" hangingPunct="1">
              <a:spcBef>
                <a:spcPts val="1200"/>
              </a:spcBef>
              <a:buClr>
                <a:srgbClr val="00B050"/>
              </a:buClr>
              <a:buFont typeface="Arial" panose="020B0604020202020204" pitchFamily="34" charset="0"/>
              <a:buChar char="•"/>
            </a:pPr>
            <a:r>
              <a:rPr lang="en-GB" altLang="en-US" sz="1900" i="1" dirty="0">
                <a:solidFill>
                  <a:srgbClr val="414042"/>
                </a:solidFill>
              </a:rPr>
              <a:t>Try out words and sentences on your whiteboards.</a:t>
            </a:r>
          </a:p>
          <a:p>
            <a:pPr eaLnBrk="1" hangingPunct="1">
              <a:spcBef>
                <a:spcPts val="1200"/>
              </a:spcBef>
              <a:buClr>
                <a:srgbClr val="00B050"/>
              </a:buClr>
              <a:buFont typeface="Arial" panose="020B0604020202020204" pitchFamily="34" charset="0"/>
              <a:buChar char="•"/>
            </a:pPr>
            <a:r>
              <a:rPr lang="en-GB" altLang="en-US" sz="1900" i="1" dirty="0">
                <a:solidFill>
                  <a:srgbClr val="414042"/>
                </a:solidFill>
              </a:rPr>
              <a:t>Use the working wall for any words you would like to use.</a:t>
            </a:r>
          </a:p>
          <a:p>
            <a:pPr eaLnBrk="1" hangingPunct="1">
              <a:spcBef>
                <a:spcPts val="1200"/>
              </a:spcBef>
              <a:buClr>
                <a:srgbClr val="00B050"/>
              </a:buClr>
              <a:buFont typeface="Arial" panose="020B0604020202020204" pitchFamily="34" charset="0"/>
              <a:buChar char="•"/>
            </a:pPr>
            <a:r>
              <a:rPr lang="en-GB" altLang="en-US" sz="1900" i="1" dirty="0">
                <a:solidFill>
                  <a:srgbClr val="414042"/>
                </a:solidFill>
              </a:rPr>
              <a:t>Show on your writing where you feel you have included what we </a:t>
            </a:r>
            <a:r>
              <a:rPr lang="en-GB" altLang="en-US" sz="1900" i="1">
                <a:solidFill>
                  <a:srgbClr val="414042"/>
                </a:solidFill>
              </a:rPr>
              <a:t>have learned.</a:t>
            </a:r>
            <a:endParaRPr lang="en-GB" altLang="en-US" sz="1900" i="1" dirty="0">
              <a:solidFill>
                <a:srgbClr val="414042"/>
              </a:solidFill>
            </a:endParaRPr>
          </a:p>
        </p:txBody>
      </p:sp>
      <p:pic>
        <p:nvPicPr>
          <p:cNvPr id="9" name="Picture 14">
            <a:extLst>
              <a:ext uri="{FF2B5EF4-FFF2-40B4-BE49-F238E27FC236}">
                <a16:creationId xmlns:a16="http://schemas.microsoft.com/office/drawing/2014/main" id="{3A157836-BD9D-EF44-BF81-BF5A3A3A3A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6683" y="3913492"/>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2944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4">
            <a:extLst>
              <a:ext uri="{FF2B5EF4-FFF2-40B4-BE49-F238E27FC236}">
                <a16:creationId xmlns:a16="http://schemas.microsoft.com/office/drawing/2014/main" id="{C2B68E18-7EC0-5E47-8A2C-9ADE633045A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32398" y="3933571"/>
            <a:ext cx="3183502" cy="201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4">
            <a:extLst>
              <a:ext uri="{FF2B5EF4-FFF2-40B4-BE49-F238E27FC236}">
                <a16:creationId xmlns:a16="http://schemas.microsoft.com/office/drawing/2014/main" id="{8808CF91-0267-F544-8D7A-539CB2ECFFD8}"/>
              </a:ext>
            </a:extLst>
          </p:cNvPr>
          <p:cNvSpPr txBox="1">
            <a:spLocks noChangeArrowheads="1"/>
          </p:cNvSpPr>
          <p:nvPr/>
        </p:nvSpPr>
        <p:spPr bwMode="auto">
          <a:xfrm>
            <a:off x="1127761" y="737535"/>
            <a:ext cx="9410700" cy="5247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000"/>
              </a:spcBef>
            </a:pPr>
            <a:r>
              <a:rPr lang="en-GB" altLang="en-US" sz="2000" b="1" dirty="0">
                <a:solidFill>
                  <a:srgbClr val="0070C0"/>
                </a:solidFill>
              </a:rPr>
              <a:t>Complete modelled story</a:t>
            </a:r>
          </a:p>
          <a:p>
            <a:pPr eaLnBrk="1" hangingPunct="1">
              <a:spcBef>
                <a:spcPts val="1200"/>
              </a:spcBef>
            </a:pPr>
            <a:r>
              <a:rPr lang="en-GB" altLang="en-US" sz="1900" i="1" dirty="0">
                <a:solidFill>
                  <a:srgbClr val="414042"/>
                </a:solidFill>
              </a:rPr>
              <a:t>The sky was dark apart from a big yellow moon shining brightly and twinkling stars far away behind it. Parrot was staring at it and wondering if there was a man in the moon when he thought he spotted something. Something colourful shooting across the sky. He looked around to see if anyone else had seen it and then turned back to watch. He couldn</a:t>
            </a:r>
            <a:r>
              <a:rPr lang="en-GB" altLang="en-US" sz="1900" i="1" dirty="0">
                <a:solidFill>
                  <a:srgbClr val="414042"/>
                </a:solidFill>
                <a:latin typeface="VTKS BEAUTY" pitchFamily="2" charset="0"/>
              </a:rPr>
              <a:t>’</a:t>
            </a:r>
            <a:r>
              <a:rPr lang="en-GB" altLang="en-US" sz="1900" i="1" dirty="0">
                <a:solidFill>
                  <a:srgbClr val="414042"/>
                </a:solidFill>
              </a:rPr>
              <a:t>t be sure, but he concentrated really hard </a:t>
            </a:r>
            <a:r>
              <a:rPr lang="en-GB" altLang="en-US" sz="1900" i="1" dirty="0">
                <a:solidFill>
                  <a:srgbClr val="414042"/>
                </a:solidFill>
                <a:latin typeface="VTKS BEAUTY" pitchFamily="2" charset="0"/>
              </a:rPr>
              <a:t>–</a:t>
            </a:r>
            <a:r>
              <a:rPr lang="en-GB" altLang="en-US" sz="1900" i="1" dirty="0">
                <a:solidFill>
                  <a:srgbClr val="414042"/>
                </a:solidFill>
              </a:rPr>
              <a:t> as you should be doing right now. Suddenly, another one, then another. They looked like spaceships (for teachers </a:t>
            </a:r>
            <a:r>
              <a:rPr lang="en-GB" altLang="en-US" sz="1900" i="1" dirty="0">
                <a:solidFill>
                  <a:srgbClr val="414042"/>
                </a:solidFill>
                <a:latin typeface="VTKS BEAUTY" pitchFamily="2" charset="0"/>
              </a:rPr>
              <a:t>–</a:t>
            </a:r>
            <a:r>
              <a:rPr lang="en-GB" altLang="en-US" sz="1900" i="1" dirty="0">
                <a:solidFill>
                  <a:srgbClr val="414042"/>
                </a:solidFill>
              </a:rPr>
              <a:t> there are 5). Finally, the biggest one of all flew from the dark side of the moon. Now, Parrot was sure. He had seen aliens.</a:t>
            </a:r>
          </a:p>
          <a:p>
            <a:pPr eaLnBrk="1" hangingPunct="1">
              <a:spcBef>
                <a:spcPts val="1200"/>
              </a:spcBef>
            </a:pPr>
            <a:r>
              <a:rPr lang="en-GB" altLang="en-US" sz="1900" i="1" dirty="0">
                <a:solidFill>
                  <a:srgbClr val="414042"/>
                </a:solidFill>
              </a:rPr>
              <a:t>When Parrot saw the alien spaceships, he knew that he must alert</a:t>
            </a:r>
            <a:br>
              <a:rPr lang="en-GB" altLang="en-US" sz="1900" i="1" dirty="0">
                <a:solidFill>
                  <a:srgbClr val="414042"/>
                </a:solidFill>
              </a:rPr>
            </a:br>
            <a:r>
              <a:rPr lang="en-GB" altLang="en-US" sz="1900" i="1" dirty="0">
                <a:solidFill>
                  <a:srgbClr val="414042"/>
                </a:solidFill>
              </a:rPr>
              <a:t>Charlie and Jasper. He flew into the kitchen and then began</a:t>
            </a:r>
            <a:br>
              <a:rPr lang="en-GB" altLang="en-US" sz="1900" i="1" dirty="0">
                <a:solidFill>
                  <a:srgbClr val="414042"/>
                </a:solidFill>
              </a:rPr>
            </a:br>
            <a:r>
              <a:rPr lang="en-GB" altLang="en-US" sz="1900" i="1" dirty="0">
                <a:solidFill>
                  <a:srgbClr val="414042"/>
                </a:solidFill>
              </a:rPr>
              <a:t>flapping his wings madly and squawking loudly.</a:t>
            </a:r>
          </a:p>
          <a:p>
            <a:pPr>
              <a:spcBef>
                <a:spcPts val="1200"/>
              </a:spcBef>
            </a:pPr>
            <a:r>
              <a:rPr lang="en-GB" altLang="en-US" sz="1900" i="1" dirty="0">
                <a:solidFill>
                  <a:srgbClr val="414042"/>
                </a:solidFill>
                <a:latin typeface="Comic Sans MS" panose="030F0702030302020204" pitchFamily="66" charset="0"/>
              </a:rPr>
              <a:t>All at once, Jasper’s ears pricked up and his fur bristled as</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he raced Parrot back to the window. Charlie was right</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behind them. As all three stared at the moon, they</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realised they had spotted something quite amazing.</a:t>
            </a:r>
            <a:endParaRPr lang="en-GB" altLang="en-US" sz="1900" i="1" dirty="0">
              <a:solidFill>
                <a:srgbClr val="414042"/>
              </a:solidFill>
            </a:endParaRPr>
          </a:p>
        </p:txBody>
      </p:sp>
    </p:spTree>
    <p:extLst>
      <p:ext uri="{BB962C8B-B14F-4D97-AF65-F5344CB8AC3E}">
        <p14:creationId xmlns:p14="http://schemas.microsoft.com/office/powerpoint/2010/main" val="3690221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p:txBody>
      </p:sp>
    </p:spTree>
    <p:extLst>
      <p:ext uri="{BB962C8B-B14F-4D97-AF65-F5344CB8AC3E}">
        <p14:creationId xmlns:p14="http://schemas.microsoft.com/office/powerpoint/2010/main" val="29343295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4">
            <a:extLst>
              <a:ext uri="{FF2B5EF4-FFF2-40B4-BE49-F238E27FC236}">
                <a16:creationId xmlns:a16="http://schemas.microsoft.com/office/drawing/2014/main" id="{8808CF91-0267-F544-8D7A-539CB2ECFFD8}"/>
              </a:ext>
            </a:extLst>
          </p:cNvPr>
          <p:cNvSpPr txBox="1">
            <a:spLocks noChangeArrowheads="1"/>
          </p:cNvSpPr>
          <p:nvPr/>
        </p:nvSpPr>
        <p:spPr bwMode="auto">
          <a:xfrm>
            <a:off x="813437" y="708960"/>
            <a:ext cx="10679430" cy="6278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ts val="1200"/>
              </a:spcBef>
            </a:pPr>
            <a:r>
              <a:rPr lang="en-GB" altLang="en-US" sz="1900" i="1" dirty="0">
                <a:solidFill>
                  <a:srgbClr val="414042"/>
                </a:solidFill>
                <a:latin typeface="Comic Sans MS" panose="030F0702030302020204" pitchFamily="66" charset="0"/>
              </a:rPr>
              <a:t>The next morning, Charlie and Jasper set off for the park. As soon as they arrived, Jasper raced off into the long grass pretending he was in a space buggy on the moon. Suddenly, he started barking furiously and running around. Charlie ran across and grabbed poor Jasper who was so excited he couldn’t help himself. Charlie could not believe his eyes.</a:t>
            </a:r>
          </a:p>
          <a:p>
            <a:pPr>
              <a:spcBef>
                <a:spcPts val="1200"/>
              </a:spcBef>
            </a:pPr>
            <a:r>
              <a:rPr lang="en-GB" altLang="en-US" sz="1900" i="1" dirty="0">
                <a:solidFill>
                  <a:srgbClr val="414042"/>
                </a:solidFill>
                <a:latin typeface="Comic Sans MS" panose="030F0702030302020204" pitchFamily="66" charset="0"/>
              </a:rPr>
              <a:t>There, nestled in the grass of the familiar </a:t>
            </a:r>
            <a:r>
              <a:rPr lang="en-GB" altLang="en-US" sz="1900" i="1" dirty="0" err="1">
                <a:solidFill>
                  <a:srgbClr val="414042"/>
                </a:solidFill>
                <a:latin typeface="Comic Sans MS" panose="030F0702030302020204" pitchFamily="66" charset="0"/>
              </a:rPr>
              <a:t>Bogna</a:t>
            </a:r>
            <a:r>
              <a:rPr lang="en-GB" altLang="en-US" sz="1900" i="1" dirty="0">
                <a:solidFill>
                  <a:srgbClr val="414042"/>
                </a:solidFill>
                <a:latin typeface="Comic Sans MS" panose="030F0702030302020204" pitchFamily="66" charset="0"/>
              </a:rPr>
              <a:t> Park, was a tiny spaceship containing a small purple alien. Its spindly arms were waving furiously and its three antennae were twisting as if trying to make contact. Its huge pink eyes swivelled and it grinned at them nervously. Then it spoke.</a:t>
            </a:r>
          </a:p>
          <a:p>
            <a:pPr>
              <a:spcBef>
                <a:spcPts val="1200"/>
              </a:spcBef>
            </a:pPr>
            <a:r>
              <a:rPr lang="en-GB" altLang="en-US" sz="1900" i="1" dirty="0">
                <a:solidFill>
                  <a:srgbClr val="414042"/>
                </a:solidFill>
                <a:latin typeface="Comic Sans MS" panose="030F0702030302020204" pitchFamily="66" charset="0"/>
              </a:rPr>
              <a:t>“I am from the planet </a:t>
            </a:r>
            <a:r>
              <a:rPr lang="en-GB" altLang="en-US" sz="1900" i="1" dirty="0" err="1">
                <a:solidFill>
                  <a:srgbClr val="414042"/>
                </a:solidFill>
                <a:latin typeface="Comic Sans MS" panose="030F0702030302020204" pitchFamily="66" charset="0"/>
              </a:rPr>
              <a:t>Amanthea</a:t>
            </a:r>
            <a:r>
              <a:rPr lang="en-GB" altLang="en-US" sz="1900" i="1" dirty="0">
                <a:solidFill>
                  <a:srgbClr val="414042"/>
                </a:solidFill>
                <a:latin typeface="Comic Sans MS" panose="030F0702030302020204" pitchFamily="66" charset="0"/>
              </a:rPr>
              <a:t>.” croaked the alien. “I am lost</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and I need to get home. Please help me.”</a:t>
            </a:r>
          </a:p>
          <a:p>
            <a:pPr>
              <a:spcBef>
                <a:spcPts val="1200"/>
              </a:spcBef>
            </a:pPr>
            <a:r>
              <a:rPr lang="en-GB" altLang="en-US" sz="1900" i="1" dirty="0">
                <a:solidFill>
                  <a:srgbClr val="414042"/>
                </a:solidFill>
                <a:latin typeface="Comic Sans MS" panose="030F0702030302020204" pitchFamily="66" charset="0"/>
              </a:rPr>
              <a:t>Charlie and Jasper looked at each other. They knew exactly</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who they could call upon for help. While Jasper stood guard</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to protect this strange visitor, Charlie took out his mobile phone</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and made an urgent call to Dr Isabella Starr.</a:t>
            </a:r>
          </a:p>
          <a:p>
            <a:pPr>
              <a:spcBef>
                <a:spcPts val="1200"/>
              </a:spcBef>
            </a:pPr>
            <a:r>
              <a:rPr lang="en-GB" altLang="en-US" sz="1900" i="1" dirty="0">
                <a:solidFill>
                  <a:srgbClr val="414042"/>
                </a:solidFill>
                <a:latin typeface="Comic Sans MS" panose="030F0702030302020204" pitchFamily="66" charset="0"/>
              </a:rPr>
              <a:t>Later that day, after Isabella had got her team together and made all the arrangements,</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the small alien blasted off into space watched by a small boy and his very envious dog.</a:t>
            </a:r>
          </a:p>
          <a:p>
            <a:pPr>
              <a:spcBef>
                <a:spcPts val="1200"/>
              </a:spcBef>
            </a:pPr>
            <a:endParaRPr lang="en-GB" altLang="en-US" sz="1900" i="1" dirty="0">
              <a:solidFill>
                <a:srgbClr val="414042"/>
              </a:solidFill>
              <a:latin typeface="Comic Sans MS" panose="030F0702030302020204" pitchFamily="66" charset="0"/>
            </a:endParaRPr>
          </a:p>
          <a:p>
            <a:pPr eaLnBrk="1" hangingPunct="1">
              <a:spcBef>
                <a:spcPts val="1200"/>
              </a:spcBef>
            </a:pPr>
            <a:endParaRPr lang="en-GB" altLang="en-US" sz="1900" i="1" dirty="0">
              <a:solidFill>
                <a:srgbClr val="414042"/>
              </a:solidFill>
              <a:latin typeface="Comic Sans MS" panose="030F0702030302020204" pitchFamily="66" charset="0"/>
            </a:endParaRPr>
          </a:p>
        </p:txBody>
      </p:sp>
      <p:pic>
        <p:nvPicPr>
          <p:cNvPr id="17" name="Picture 14">
            <a:extLst>
              <a:ext uri="{FF2B5EF4-FFF2-40B4-BE49-F238E27FC236}">
                <a16:creationId xmlns:a16="http://schemas.microsoft.com/office/drawing/2014/main" id="{C2B68E18-7EC0-5E47-8A2C-9ADE633045A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20951290">
            <a:off x="8449054" y="3220309"/>
            <a:ext cx="2897840" cy="183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89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xit" presetSubtype="0" fill="hold" nodeType="clickEffect">
                                  <p:stCondLst>
                                    <p:cond delay="0"/>
                                  </p:stCondLst>
                                  <p:childTnLst>
                                    <p:animEffect transition="out" filter="fade">
                                      <p:cBhvr>
                                        <p:cTn id="6" dur="1000" accel="50000">
                                          <p:stCondLst>
                                            <p:cond delay="0"/>
                                          </p:stCondLst>
                                        </p:cTn>
                                        <p:tgtEl>
                                          <p:spTgt spid="17"/>
                                        </p:tgtEl>
                                      </p:cBhvr>
                                    </p:animEffect>
                                    <p:anim calcmode="lin" valueType="num">
                                      <p:cBhvr>
                                        <p:cTn id="7" dur="500" accel="50000">
                                          <p:stCondLst>
                                            <p:cond delay="0"/>
                                          </p:stCondLst>
                                        </p:cTn>
                                        <p:tgtEl>
                                          <p:spTgt spid="17"/>
                                        </p:tgtEl>
                                        <p:attrNameLst>
                                          <p:attrName>ppt_y</p:attrName>
                                        </p:attrNameLst>
                                      </p:cBhvr>
                                      <p:tavLst>
                                        <p:tav tm="0">
                                          <p:val>
                                            <p:strVal val="ppt_y"/>
                                          </p:val>
                                        </p:tav>
                                        <p:tav tm="100000">
                                          <p:val>
                                            <p:strVal val="ppt_y+.1"/>
                                          </p:val>
                                        </p:tav>
                                      </p:tavLst>
                                    </p:anim>
                                    <p:anim calcmode="lin" valueType="num">
                                      <p:cBhvr>
                                        <p:cTn id="8" dur="500" decel="50000">
                                          <p:stCondLst>
                                            <p:cond delay="500"/>
                                          </p:stCondLst>
                                        </p:cTn>
                                        <p:tgtEl>
                                          <p:spTgt spid="17"/>
                                        </p:tgtEl>
                                        <p:attrNameLst>
                                          <p:attrName>ppt_y</p:attrName>
                                        </p:attrNameLst>
                                      </p:cBhvr>
                                      <p:tavLst>
                                        <p:tav tm="0">
                                          <p:val>
                                            <p:strVal val="ppt_y"/>
                                          </p:val>
                                        </p:tav>
                                        <p:tav tm="100000">
                                          <p:val>
                                            <p:strVal val="ppt_y-.1"/>
                                          </p:val>
                                        </p:tav>
                                      </p:tavLst>
                                    </p:anim>
                                    <p:anim calcmode="lin" valueType="num">
                                      <p:cBhvr>
                                        <p:cTn id="9" dur="500" accel="50000">
                                          <p:stCondLst>
                                            <p:cond delay="500"/>
                                          </p:stCondLst>
                                        </p:cTn>
                                        <p:tgtEl>
                                          <p:spTgt spid="17"/>
                                        </p:tgtEl>
                                        <p:attrNameLst>
                                          <p:attrName>ppt_x</p:attrName>
                                        </p:attrNameLst>
                                      </p:cBhvr>
                                      <p:tavLst>
                                        <p:tav tm="0">
                                          <p:val>
                                            <p:strVal val="ppt_x"/>
                                          </p:val>
                                        </p:tav>
                                        <p:tav tm="100000">
                                          <p:val>
                                            <p:strVal val="ppt_x+.4"/>
                                          </p:val>
                                        </p:tav>
                                      </p:tavLst>
                                    </p:anim>
                                    <p:anim calcmode="lin" valueType="num">
                                      <p:cBhvr>
                                        <p:cTn id="10" dur="1000"/>
                                        <p:tgtEl>
                                          <p:spTgt spid="17"/>
                                        </p:tgtEl>
                                        <p:attrNameLst>
                                          <p:attrName>ppt_h</p:attrName>
                                        </p:attrNameLst>
                                      </p:cBhvr>
                                      <p:tavLst>
                                        <p:tav tm="0">
                                          <p:val>
                                            <p:strVal val="ppt_h"/>
                                          </p:val>
                                        </p:tav>
                                        <p:tav tm="100000">
                                          <p:val>
                                            <p:strVal val="ppt_h"/>
                                          </p:val>
                                        </p:tav>
                                      </p:tavLst>
                                    </p:anim>
                                    <p:anim calcmode="lin" valueType="num">
                                      <p:cBhvr>
                                        <p:cTn id="11" dur="500" accel="50000">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 dur="500" decel="50000">
                                          <p:stCondLst>
                                            <p:cond delay="500"/>
                                          </p:stCondLst>
                                        </p:cTn>
                                        <p:tgtEl>
                                          <p:spTgt spid="17"/>
                                        </p:tgtEl>
                                        <p:attrNameLst>
                                          <p:attrName>ppt_w</p:attrName>
                                        </p:attrNameLst>
                                      </p:cBhvr>
                                      <p:tavLst>
                                        <p:tav tm="0">
                                          <p:val>
                                            <p:strVal val="ppt_w"/>
                                          </p:val>
                                        </p:tav>
                                        <p:tav tm="100000">
                                          <p:val>
                                            <p:strVal val="ppt_w/.05"/>
                                          </p:val>
                                        </p:tav>
                                      </p:tavLst>
                                    </p:anim>
                                    <p:anim calcmode="lin" valueType="num">
                                      <p:cBhvr>
                                        <p:cTn id="13" dur="500" accel="50000">
                                          <p:stCondLst>
                                            <p:cond delay="500"/>
                                          </p:stCondLst>
                                        </p:cTn>
                                        <p:tgtEl>
                                          <p:spTgt spid="17"/>
                                        </p:tgtEl>
                                        <p:attrNameLst>
                                          <p:attrName>style.rotation</p:attrName>
                                        </p:attrNameLst>
                                      </p:cBhvr>
                                      <p:tavLst>
                                        <p:tav tm="0">
                                          <p:val>
                                            <p:fltVal val="0"/>
                                          </p:val>
                                        </p:tav>
                                        <p:tav tm="100000">
                                          <p:val>
                                            <p:fltVal val="-90"/>
                                          </p:val>
                                        </p:tav>
                                      </p:tavLst>
                                    </p:anim>
                                    <p:set>
                                      <p:cBhvr>
                                        <p:cTn id="14" dur="1" fill="hold">
                                          <p:stCondLst>
                                            <p:cond delay="9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4DEC9C-06E1-7A4D-9515-B948DA14EF50}"/>
              </a:ext>
            </a:extLst>
          </p:cNvPr>
          <p:cNvSpPr/>
          <p:nvPr/>
        </p:nvSpPr>
        <p:spPr>
          <a:xfrm>
            <a:off x="1393794" y="2133600"/>
            <a:ext cx="937422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4" name="Group 3">
            <a:extLst>
              <a:ext uri="{FF2B5EF4-FFF2-40B4-BE49-F238E27FC236}">
                <a16:creationId xmlns:a16="http://schemas.microsoft.com/office/drawing/2014/main" id="{539A0A73-1DAF-8A4B-B30C-76D7793DC8B4}"/>
              </a:ext>
            </a:extLst>
          </p:cNvPr>
          <p:cNvGrpSpPr/>
          <p:nvPr/>
        </p:nvGrpSpPr>
        <p:grpSpPr>
          <a:xfrm>
            <a:off x="1506403" y="2195556"/>
            <a:ext cx="9179193" cy="2751562"/>
            <a:chOff x="-6212" y="1926941"/>
            <a:chExt cx="12113178" cy="3631055"/>
          </a:xfrm>
        </p:grpSpPr>
        <p:pic>
          <p:nvPicPr>
            <p:cNvPr id="22" name="Picture 30" descr="Review:Jasper Dog Books by Hilary Robinson – V'sViewfromtheBookshelves">
              <a:extLst>
                <a:ext uri="{FF2B5EF4-FFF2-40B4-BE49-F238E27FC236}">
                  <a16:creationId xmlns:a16="http://schemas.microsoft.com/office/drawing/2014/main" id="{6730894B-67BD-364A-86AB-2B61C7B06E6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086122" y="1926943"/>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A drawing of a dog&#10;&#10;Description automatically generated with low confidence">
              <a:extLst>
                <a:ext uri="{FF2B5EF4-FFF2-40B4-BE49-F238E27FC236}">
                  <a16:creationId xmlns:a16="http://schemas.microsoft.com/office/drawing/2014/main" id="{880B0DAB-03E4-F646-ACD4-53B45198F3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76811" y="2004301"/>
              <a:ext cx="3830155" cy="3476332"/>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38EB4D73-81F0-6548-BA79-0583E4482C9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12" y="1926941"/>
              <a:ext cx="4007007" cy="3631053"/>
            </a:xfrm>
            <a:prstGeom prst="rect">
              <a:avLst/>
            </a:prstGeom>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39249"/>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Jasper Space Dog</a:t>
            </a:r>
          </a:p>
          <a:p>
            <a:pPr marL="0" indent="0" algn="ctr">
              <a:lnSpc>
                <a:spcPct val="100000"/>
              </a:lnSpc>
              <a:spcBef>
                <a:spcPts val="600"/>
              </a:spcBef>
              <a:buNone/>
            </a:pPr>
            <a:r>
              <a:rPr lang="en-GB" dirty="0">
                <a:solidFill>
                  <a:schemeClr val="bg1"/>
                </a:solidFill>
                <a:latin typeface="Comic Sans MS" panose="030F0702030302020204" pitchFamily="66" charset="0"/>
              </a:rPr>
              <a:t>by Hilary Robinson</a:t>
            </a: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14" name="Rectangle 4">
            <a:extLst>
              <a:ext uri="{FF2B5EF4-FFF2-40B4-BE49-F238E27FC236}">
                <a16:creationId xmlns:a16="http://schemas.microsoft.com/office/drawing/2014/main" id="{6337D04E-ACC7-FC46-BDDE-0B3092FA93DA}"/>
              </a:ext>
            </a:extLst>
          </p:cNvPr>
          <p:cNvSpPr>
            <a:spLocks noChangeArrowheads="1"/>
          </p:cNvSpPr>
          <p:nvPr/>
        </p:nvSpPr>
        <p:spPr bwMode="auto">
          <a:xfrm>
            <a:off x="0" y="4959748"/>
            <a:ext cx="12192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sz="2000" dirty="0">
                <a:solidFill>
                  <a:srgbClr val="414042"/>
                </a:solidFill>
                <a:latin typeface="Comic Sans MS" panose="030F0902030302020204" pitchFamily="66" charset="0"/>
                <a:cs typeface="Arial" panose="020B0604020202020204" pitchFamily="34" charset="0"/>
              </a:rPr>
              <a:t>Supporting comments for the reading phase used with kind permission of</a:t>
            </a:r>
            <a:br>
              <a:rPr lang="en-GB" altLang="en-US" sz="2000" dirty="0">
                <a:solidFill>
                  <a:srgbClr val="414042"/>
                </a:solidFill>
                <a:latin typeface="Comic Sans MS" panose="030F0902030302020204" pitchFamily="66" charset="0"/>
                <a:cs typeface="Arial" panose="020B0604020202020204" pitchFamily="34" charset="0"/>
              </a:rPr>
            </a:br>
            <a:r>
              <a:rPr lang="en-GB" altLang="en-US" sz="2000" dirty="0">
                <a:solidFill>
                  <a:srgbClr val="0070C0"/>
                </a:solidFill>
                <a:latin typeface="Comic Sans MS" panose="030F09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rPr>
              <a:t>https://jamesdurran.blog/</a:t>
            </a:r>
            <a:r>
              <a:rPr lang="en-GB" altLang="en-US" sz="2000" dirty="0">
                <a:solidFill>
                  <a:srgbClr val="0070C0"/>
                </a:solidFill>
                <a:latin typeface="Comic Sans MS" panose="030F0902030302020204" pitchFamily="66" charset="0"/>
                <a:cs typeface="Arial" panose="020B0604020202020204" pitchFamily="34" charset="0"/>
              </a:rPr>
              <a:t> </a:t>
            </a:r>
          </a:p>
        </p:txBody>
      </p:sp>
      <p:sp>
        <p:nvSpPr>
          <p:cNvPr id="8" name="Rectangle 7">
            <a:extLst>
              <a:ext uri="{FF2B5EF4-FFF2-40B4-BE49-F238E27FC236}">
                <a16:creationId xmlns:a16="http://schemas.microsoft.com/office/drawing/2014/main" id="{41E10507-54D6-2842-9DAE-C595337DEAD9}"/>
              </a:ext>
            </a:extLst>
          </p:cNvPr>
          <p:cNvSpPr/>
          <p:nvPr/>
        </p:nvSpPr>
        <p:spPr>
          <a:xfrm>
            <a:off x="3383039" y="610234"/>
            <a:ext cx="5186019" cy="1594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 name="Text Box 11">
            <a:extLst>
              <a:ext uri="{FF2B5EF4-FFF2-40B4-BE49-F238E27FC236}">
                <a16:creationId xmlns:a16="http://schemas.microsoft.com/office/drawing/2014/main" id="{3518A37C-DD6C-8043-AB59-099E94EF5C2C}"/>
              </a:ext>
            </a:extLst>
          </p:cNvPr>
          <p:cNvSpPr txBox="1">
            <a:spLocks noChangeArrowheads="1"/>
          </p:cNvSpPr>
          <p:nvPr/>
        </p:nvSpPr>
        <p:spPr bwMode="auto">
          <a:xfrm>
            <a:off x="1701478" y="1844766"/>
            <a:ext cx="5810492"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200" dirty="0">
                <a:solidFill>
                  <a:srgbClr val="414042"/>
                </a:solidFill>
                <a:latin typeface="Comic Sans MS" panose="030F0902030302020204" pitchFamily="66" charset="0"/>
              </a:rPr>
              <a:t>Text and images from </a:t>
            </a:r>
            <a:r>
              <a:rPr lang="en-GB" altLang="en-US" sz="2200" b="1" dirty="0">
                <a:solidFill>
                  <a:srgbClr val="414042"/>
                </a:solidFill>
                <a:latin typeface="Comic Sans MS" panose="030F0902030302020204" pitchFamily="66" charset="0"/>
              </a:rPr>
              <a:t>Jasper Space Dog</a:t>
            </a:r>
          </a:p>
          <a:p>
            <a:pPr eaLnBrk="1" hangingPunct="1">
              <a:spcBef>
                <a:spcPct val="50000"/>
              </a:spcBef>
            </a:pPr>
            <a:r>
              <a:rPr lang="en-GB" altLang="en-US" sz="2200" dirty="0">
                <a:solidFill>
                  <a:srgbClr val="414042"/>
                </a:solidFill>
                <a:latin typeface="Comic Sans MS" panose="030F0902030302020204" pitchFamily="66" charset="0"/>
              </a:rPr>
              <a:t>© Hilary Robinson, author &amp; Lewis James, illustrator (2019)</a:t>
            </a:r>
          </a:p>
          <a:p>
            <a:pPr eaLnBrk="1" hangingPunct="1">
              <a:spcBef>
                <a:spcPct val="50000"/>
              </a:spcBef>
            </a:pPr>
            <a:r>
              <a:rPr lang="en-GB" altLang="en-US" sz="2200" dirty="0">
                <a:solidFill>
                  <a:srgbClr val="414042"/>
                </a:solidFill>
                <a:latin typeface="Comic Sans MS" panose="030F0902030302020204" pitchFamily="66" charset="0"/>
              </a:rPr>
              <a:t>Used with kind permission of Strauss House Productions</a:t>
            </a:r>
          </a:p>
        </p:txBody>
      </p:sp>
      <p:pic>
        <p:nvPicPr>
          <p:cNvPr id="18" name="Picture 17" descr="Review:Jasper Dog Books by Hilary Robinson – V'sViewfromtheBookshelves">
            <a:extLst>
              <a:ext uri="{FF2B5EF4-FFF2-40B4-BE49-F238E27FC236}">
                <a16:creationId xmlns:a16="http://schemas.microsoft.com/office/drawing/2014/main" id="{6A0C297D-114F-A449-BD51-11D43B7413C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306312">
            <a:off x="7956375" y="1242802"/>
            <a:ext cx="2022262" cy="3327586"/>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331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7" y="1383956"/>
            <a:ext cx="6807045" cy="257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eaLnBrk="0" hangingPunct="0">
              <a:spcBef>
                <a:spcPts val="1000"/>
              </a:spcBef>
            </a:pPr>
            <a:r>
              <a:rPr lang="en-GB" altLang="en-US" sz="18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In this unit, children are introduced to characters in a familiar setting and this provides opportunities for them to make connections with their own lives. The characters will be used to create narratives based on the topics covered in the exchange of letters. Children should be encouraged to identify and discuss the structure of the text shown with an emphasis on recognising and replicating the chronology of a narrative text.</a:t>
            </a:r>
          </a:p>
        </p:txBody>
      </p:sp>
    </p:spTree>
    <p:extLst>
      <p:ext uri="{BB962C8B-B14F-4D97-AF65-F5344CB8AC3E}">
        <p14:creationId xmlns:p14="http://schemas.microsoft.com/office/powerpoint/2010/main" val="365194268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28069</TotalTime>
  <Words>15691</Words>
  <Application>Microsoft Macintosh PowerPoint</Application>
  <PresentationFormat>Widescreen</PresentationFormat>
  <Paragraphs>1102</Paragraphs>
  <Slides>82</Slides>
  <Notes>82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82</vt:i4>
      </vt:variant>
    </vt:vector>
  </HeadingPairs>
  <TitlesOfParts>
    <vt:vector size="92" baseType="lpstr">
      <vt:lpstr>Arial</vt:lpstr>
      <vt:lpstr>Arial Rounded MT Bold</vt:lpstr>
      <vt:lpstr>Arial-BoldMT</vt:lpstr>
      <vt:lpstr>Calibri</vt:lpstr>
      <vt:lpstr>Calibri Light</vt:lpstr>
      <vt:lpstr>Comic Sans MS</vt:lpstr>
      <vt:lpstr>Times New Roman</vt:lpstr>
      <vt:lpstr>VTKS BEAUTY</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2833</cp:revision>
  <dcterms:created xsi:type="dcterms:W3CDTF">2021-01-11T17:47:06Z</dcterms:created>
  <dcterms:modified xsi:type="dcterms:W3CDTF">2023-04-03T10:22:50Z</dcterms:modified>
</cp:coreProperties>
</file>