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60" r:id="rId2"/>
  </p:sldMasterIdLst>
  <p:notesMasterIdLst>
    <p:notesMasterId r:id="rId17"/>
  </p:notesMasterIdLst>
  <p:sldIdLst>
    <p:sldId id="294" r:id="rId3"/>
    <p:sldId id="268" r:id="rId4"/>
    <p:sldId id="299" r:id="rId5"/>
    <p:sldId id="320" r:id="rId6"/>
    <p:sldId id="314" r:id="rId7"/>
    <p:sldId id="321" r:id="rId8"/>
    <p:sldId id="322" r:id="rId9"/>
    <p:sldId id="323" r:id="rId10"/>
    <p:sldId id="315" r:id="rId11"/>
    <p:sldId id="316" r:id="rId12"/>
    <p:sldId id="327" r:id="rId13"/>
    <p:sldId id="326" r:id="rId14"/>
    <p:sldId id="318" r:id="rId15"/>
    <p:sldId id="271" r:id="rId16"/>
  </p:sldIdLst>
  <p:sldSz cx="12192000" cy="6858000"/>
  <p:notesSz cx="6858000" cy="9144000"/>
  <p:embeddedFontLst>
    <p:embeddedFont>
      <p:font typeface="Berlin Sans FB" panose="020E0602020502020306" pitchFamily="34" charset="0"/>
      <p:regular r:id="rId18"/>
      <p:bold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Comic Sans MS" panose="030F0702030302020204" pitchFamily="66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475" userDrawn="1">
          <p15:clr>
            <a:srgbClr val="A4A3A4"/>
          </p15:clr>
        </p15:guide>
        <p15:guide id="5" pos="6788" userDrawn="1">
          <p15:clr>
            <a:srgbClr val="A4A3A4"/>
          </p15:clr>
        </p15:guide>
        <p15:guide id="6" pos="892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  <p15:guide id="8" pos="35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51B81"/>
    <a:srgbClr val="DA2229"/>
    <a:srgbClr val="CC1F26"/>
    <a:srgbClr val="E15D29"/>
    <a:srgbClr val="3592C4"/>
    <a:srgbClr val="39AB47"/>
    <a:srgbClr val="272626"/>
    <a:srgbClr val="0A8B42"/>
    <a:srgbClr val="D82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90"/>
    <p:restoredTop sz="92770"/>
  </p:normalViewPr>
  <p:slideViewPr>
    <p:cSldViewPr snapToGrid="0" snapToObjects="1">
      <p:cViewPr varScale="1">
        <p:scale>
          <a:sx n="76" d="100"/>
          <a:sy n="76" d="100"/>
        </p:scale>
        <p:origin x="662" y="58"/>
      </p:cViewPr>
      <p:guideLst>
        <p:guide orient="horz" pos="731"/>
        <p:guide pos="3840"/>
        <p:guide orient="horz" pos="3475"/>
        <p:guide pos="6788"/>
        <p:guide pos="892"/>
        <p:guide orient="horz" pos="2160"/>
        <p:guide pos="350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308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11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344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955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237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08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9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58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247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28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1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453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75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162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C4B-89A7-A24D-A198-96D2BAD36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61467B-3B20-904F-A907-D4A22D69E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8F399-D80D-0846-AC3C-F2C54D7270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C3A70-75E9-674E-8356-BA449426C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6FDDF-1FA2-E34A-B55E-97BDEA4F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738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BBA6C-DB5D-914C-8CFC-9493E803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78C93-28CE-8A4D-A8F9-530E4E0BD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20B56-FB11-A146-BB76-C2D16870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B7FB6-D357-5440-9696-06BE023A7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DDE6C-59B8-0A4D-A79A-12D6BB5A3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90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F004-E621-464D-8E29-55B41904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20C32-8ED6-9747-B303-C6D62EBB4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78E15-92BD-C149-BACC-1E3503C7F9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007E7-DBA5-0244-8ACF-F481291A5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D3E9-D818-BA47-9AFE-773133F3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67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342A-D61B-654A-A6B9-98A96C48E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90EAB-AFB1-F04C-957A-3B9C726F9E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9C65C7-1811-2748-8116-77A5CDBE1F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76D792-5545-5042-9CF1-2E234D49A6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53B32-F412-D74D-BF2C-2DEBF8FA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A8228E-9C3B-3449-8D4F-D7039CE30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79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F2CBD-E943-B04E-96E5-06A8DEDBC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AA60F-23D2-044C-8534-319842D3B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556526-6811-0C41-85FD-323EFB3A22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496DC-91E2-974F-8441-243E3E9F43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2DB882-2FC5-1745-AF3C-67A305F851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325F65-B4E4-0A44-B8D8-5423A7FB8C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05BEA9-D719-934F-9678-9D7A79616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355CCF-1043-6941-8C89-690901B5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16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1BE81-E6C7-C64B-9413-5094FDE28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395BE5-F729-0545-A549-B7B97C7FA9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3D3F34-EDA3-5143-8057-F664F17F7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8706F-097C-9B4F-9E65-195EEC86E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56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395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13F3F-C265-5646-892C-94E01D30F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A747-CDF7-BF4D-B96E-72E129FC0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29976-161C-954B-9547-11D433798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8B885-379E-B448-A7FB-DE215ED5A4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FDC24F-438F-2441-AA91-8B65AED18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9EF94-92CC-D14D-8695-9D24C28CF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2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DB72-A0C4-A646-9F5C-EFBF72796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19EABC-B9A7-E945-A50D-90A879DFC2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0305A-BCE9-9C41-B619-E92832232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D9F55-11A3-9042-8E94-9C56D8AB4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237D3-DA8F-DD4F-B2EE-A8CA5CD46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4C7FA0-9C73-9A4F-9630-8D0B321D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85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75F10-8D5E-E040-B4C1-52EDF92BF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5188F-71DB-7644-946B-D51B1C0E7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88753-B3E0-8144-84AA-24A45F76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24608-3528-0042-B883-4EBD4A70E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C4DB-733B-A248-8FBE-3D2ADE4F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12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6E6A6-08E2-7642-A81E-95E1ED5D37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CE9155-9B9B-D045-AED1-2D2E800B5B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852BA-838F-DC43-AAC1-A28DF54FF1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F3848-0B61-4C44-BF1B-261016D43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A732F-5CF8-484C-B9F3-3753A1B9D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89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22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68D4EF-4507-0B47-9A1B-AA3FD67453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08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FA329D-AF23-F843-B7CE-F717186618E1}"/>
              </a:ext>
            </a:extLst>
          </p:cNvPr>
          <p:cNvSpPr/>
          <p:nvPr/>
        </p:nvSpPr>
        <p:spPr>
          <a:xfrm>
            <a:off x="0" y="1827497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AD30A8-1B2A-B048-BA8D-45AA2885B3B2}"/>
              </a:ext>
            </a:extLst>
          </p:cNvPr>
          <p:cNvSpPr txBox="1">
            <a:spLocks/>
          </p:cNvSpPr>
          <p:nvPr/>
        </p:nvSpPr>
        <p:spPr>
          <a:xfrm>
            <a:off x="-2" y="589421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a Bag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58950E-3641-D845-A70F-EB32D6CE1C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95" b="4195"/>
          <a:stretch/>
        </p:blipFill>
        <p:spPr>
          <a:xfrm>
            <a:off x="6174423" y="1946758"/>
            <a:ext cx="6033953" cy="35559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E955A4-5B4A-4441-949D-1274BA64545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673" b="5673"/>
          <a:stretch/>
        </p:blipFill>
        <p:spPr>
          <a:xfrm>
            <a:off x="-16476" y="1946758"/>
            <a:ext cx="6033953" cy="355593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A9939D1-8392-0646-989F-9D6FF1B17B52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and Technology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D2422FB-80C0-2E4B-BDBD-8D647958C3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834D3-BDEA-374C-9854-4E127202067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BFF6679-4B98-4944-AADE-95271C46B3E7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266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77977" y="1233486"/>
            <a:ext cx="4622107" cy="438733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Cut out 2 pieces of material using your template.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Make sure they are perfectly aligned.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will happen if they are not perfectly aligned?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Pin the material together.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makes sure that the material will keep still while you sew the  pieces together.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2AD527-04E2-A14F-8496-0F4A1ECDB9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150" t="2962" r="19282" b="15776"/>
          <a:stretch/>
        </p:blipFill>
        <p:spPr>
          <a:xfrm>
            <a:off x="1416050" y="1341438"/>
            <a:ext cx="4140200" cy="417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0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77979" y="394138"/>
            <a:ext cx="4697972" cy="605395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600" b="1" dirty="0">
                <a:solidFill>
                  <a:srgbClr val="DA2229"/>
                </a:solidFill>
                <a:latin typeface="Comic Sans MS" panose="030F0902030302020204" pitchFamily="66" charset="0"/>
              </a:rPr>
              <a:t>Make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it’s time to make your bag!</a:t>
            </a:r>
          </a:p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Follow the instructions on your printed sheet. 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instructions are also on the next slide.</a:t>
            </a:r>
          </a:p>
          <a:p>
            <a:pPr>
              <a:spcBef>
                <a:spcPts val="1200"/>
              </a:spcBef>
            </a:pP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8BBF9C-4557-5CF2-E03B-384B559BB2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40" t="2423" r="26407" b="8066"/>
          <a:stretch/>
        </p:blipFill>
        <p:spPr>
          <a:xfrm>
            <a:off x="1441450" y="1341438"/>
            <a:ext cx="4114800" cy="417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43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6993F36-9DF9-964A-A069-7B46F3CC8260}"/>
              </a:ext>
            </a:extLst>
          </p:cNvPr>
          <p:cNvSpPr txBox="1"/>
          <p:nvPr/>
        </p:nvSpPr>
        <p:spPr>
          <a:xfrm>
            <a:off x="0" y="746638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3000" b="1" dirty="0">
                <a:solidFill>
                  <a:srgbClr val="DA2229"/>
                </a:solidFill>
                <a:latin typeface="Comic Sans MS" panose="030F0702030302020204" pitchFamily="66" charset="0"/>
              </a:rPr>
              <a:t>Your bag instructions</a:t>
            </a:r>
          </a:p>
          <a:p>
            <a:endParaRPr lang="en-GB" sz="3000" b="1" dirty="0">
              <a:solidFill>
                <a:srgbClr val="DA2229"/>
              </a:solidFill>
              <a:latin typeface="Berlin Sans FB" panose="020E0602020502020306" pitchFamily="34" charset="0"/>
            </a:endParaRPr>
          </a:p>
        </p:txBody>
      </p:sp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CE41ED30-614F-8E48-95F7-813A728BF2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828"/>
          <a:stretch/>
        </p:blipFill>
        <p:spPr>
          <a:xfrm>
            <a:off x="1823857" y="1688015"/>
            <a:ext cx="2985115" cy="40709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3AF7B1-F32B-784E-8845-9931F571F7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711"/>
          <a:stretch/>
        </p:blipFill>
        <p:spPr>
          <a:xfrm>
            <a:off x="5315620" y="2039278"/>
            <a:ext cx="5012538" cy="33683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2174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511718-C2C0-E147-AD9E-08BD47AA3FD2}"/>
              </a:ext>
            </a:extLst>
          </p:cNvPr>
          <p:cNvSpPr txBox="1"/>
          <p:nvPr/>
        </p:nvSpPr>
        <p:spPr>
          <a:xfrm>
            <a:off x="6077978" y="394138"/>
            <a:ext cx="4604074" cy="605395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600" b="1" dirty="0">
                <a:solidFill>
                  <a:srgbClr val="DA2229"/>
                </a:solidFill>
                <a:latin typeface="Comic Sans MS" panose="030F0902030302020204" pitchFamily="66" charset="0"/>
              </a:rPr>
              <a:t>Evaluate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In pairs, look at each other’s bags.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Are the stitches neat and consistent (all the same)?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Are the stitches close together and tight?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there a knot in the thread at each end?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Does any part need to be re-sewn?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953A88-B6E1-BA42-8818-EB935A690C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18" t="-599" r="19710" b="599"/>
          <a:stretch/>
        </p:blipFill>
        <p:spPr>
          <a:xfrm rot="21324732">
            <a:off x="1713004" y="1136881"/>
            <a:ext cx="2621611" cy="261583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A1ED38-CA65-624A-ABB0-9D67D2504C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05" t="584" r="21123" b="-584"/>
          <a:stretch/>
        </p:blipFill>
        <p:spPr>
          <a:xfrm rot="870650">
            <a:off x="3099769" y="3474871"/>
            <a:ext cx="2175250" cy="2170458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2661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42F0A0-4154-744D-B4E7-B97A04257C45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0F0ECDF-DFC9-CA40-B2A2-3A64AAF522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334215D1-DB8E-144F-8BA3-CC8AE12D5E12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a Bag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097DB0D-7CE0-184B-972C-4D98E54D034A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48D248F-9D0E-7B4A-848F-317875A714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20" r="4020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noFill/>
          <a:ln w="107950" cap="sq">
            <a:solidFill>
              <a:srgbClr val="FFFFF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58735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2BC3FA3-9067-A548-895D-CE92D7BD5D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B4806C4-0431-0B47-8536-9F0543328843}"/>
              </a:ext>
            </a:extLst>
          </p:cNvPr>
          <p:cNvSpPr txBox="1"/>
          <p:nvPr/>
        </p:nvSpPr>
        <p:spPr>
          <a:xfrm>
            <a:off x="601480" y="5475168"/>
            <a:ext cx="9790304" cy="9952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44463" indent="-144463">
              <a:buClr>
                <a:srgbClr val="DA2229"/>
              </a:buClr>
            </a:pPr>
            <a:r>
              <a:rPr lang="en-GB" sz="1100" b="1" dirty="0">
                <a:solidFill>
                  <a:srgbClr val="DA22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Design, Make and Evaluate aspects are covered.</a:t>
            </a:r>
          </a:p>
          <a:p>
            <a:pPr marL="144463" indent="-144463">
              <a:buClr>
                <a:srgbClr val="DA2229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Design</a:t>
            </a: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- </a:t>
            </a: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 research and develop design criteria to inform the design of innovative, functional, appealing products that are fit for purpose, aimed at particular individuals or groups</a:t>
            </a:r>
            <a:endParaRPr lang="en-GB" sz="1100" dirty="0">
              <a:solidFill>
                <a:srgbClr val="DA2229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144463" indent="-144463">
              <a:buClr>
                <a:srgbClr val="DA2229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Make</a:t>
            </a: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- </a:t>
            </a: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select from and use a wider range of tools and equipment to perform practical tasks [for example, cutting, shaping, joining and finishing], accurately</a:t>
            </a:r>
            <a:endParaRPr lang="en-GB" sz="1100" dirty="0">
              <a:solidFill>
                <a:srgbClr val="DA2229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144463" indent="-144463">
              <a:buClr>
                <a:srgbClr val="DA2229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Evaluate</a:t>
            </a: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- </a:t>
            </a:r>
            <a:r>
              <a:rPr lang="en-GB" sz="1100" dirty="0">
                <a:solidFill>
                  <a:srgbClr val="DA222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evaluate their ideas and products against their own design criteria and consider the views of others to improve their work</a:t>
            </a:r>
            <a:endParaRPr lang="en-GB" sz="1100" dirty="0">
              <a:solidFill>
                <a:srgbClr val="DA22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DA2229"/>
              </a:buClr>
              <a:buFont typeface="Arial" panose="020B0604020202020204" pitchFamily="34" charset="0"/>
              <a:buChar char="•"/>
            </a:pPr>
            <a:endParaRPr lang="en-GB" sz="1100" dirty="0">
              <a:solidFill>
                <a:srgbClr val="951B8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5058C00-ACBA-1C43-A2BF-8FDDABF290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96" t="3309" r="286" b="10702"/>
          <a:stretch/>
        </p:blipFill>
        <p:spPr>
          <a:xfrm>
            <a:off x="1428617" y="1916649"/>
            <a:ext cx="4792416" cy="320145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5580AC6-A001-124E-A8B8-84FE5505ED7E}"/>
              </a:ext>
            </a:extLst>
          </p:cNvPr>
          <p:cNvSpPr txBox="1"/>
          <p:nvPr/>
        </p:nvSpPr>
        <p:spPr>
          <a:xfrm>
            <a:off x="6773679" y="2140879"/>
            <a:ext cx="3900171" cy="27529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Making a bag. 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Learn how to use a template.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Thinking about the design and colour of the bag and thread.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Sewing using running stitch.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8B9135A5-D598-3C4C-9CC4-850B84FCE6C8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91A76EA7-A13F-5A8F-4A46-39FEF127D884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DA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a Bag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DA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</p:spTree>
    <p:extLst>
      <p:ext uri="{BB962C8B-B14F-4D97-AF65-F5344CB8AC3E}">
        <p14:creationId xmlns:p14="http://schemas.microsoft.com/office/powerpoint/2010/main" val="1980510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FB82A95-B9D4-044A-AF88-379CF192F5C7}"/>
              </a:ext>
            </a:extLst>
          </p:cNvPr>
          <p:cNvSpPr txBox="1"/>
          <p:nvPr/>
        </p:nvSpPr>
        <p:spPr>
          <a:xfrm>
            <a:off x="6096001" y="1422930"/>
            <a:ext cx="4679950" cy="401648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Safety first!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When we’re sewing, what do we have to be careful about?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needle can prick us. 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 we handle it carefully.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Scissors are sharp.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 we handle them carefully.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always walk if we are carrying needles or scissors from place to place.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never run!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275F7A4-0E87-FA4D-9A87-63C002EDA1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95" t="5840" r="39605" b="4718"/>
          <a:stretch/>
        </p:blipFill>
        <p:spPr>
          <a:xfrm>
            <a:off x="1416050" y="1334402"/>
            <a:ext cx="4140199" cy="419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FB82A95-B9D4-044A-AF88-379CF192F5C7}"/>
              </a:ext>
            </a:extLst>
          </p:cNvPr>
          <p:cNvSpPr txBox="1"/>
          <p:nvPr/>
        </p:nvSpPr>
        <p:spPr>
          <a:xfrm>
            <a:off x="6085306" y="0"/>
            <a:ext cx="4916992" cy="685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Before we sew our bag, let’s remind ourselves about sewing.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First we thread our needle.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Be patient, it’s easier said than done!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We’re sure your teacher can demonstrate!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 what should we do to the thread?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Knot the thread.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 we don’t – watch what happens!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(Your teacher will show you.)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it’s your go!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275F7A4-0E87-FA4D-9A87-63C002EDA1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32" t="8985" r="26132" b="1966"/>
          <a:stretch/>
        </p:blipFill>
        <p:spPr>
          <a:xfrm>
            <a:off x="1419675" y="1341438"/>
            <a:ext cx="4136575" cy="417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26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B323FC-D850-704D-A336-F3BD8E8CD896}"/>
              </a:ext>
            </a:extLst>
          </p:cNvPr>
          <p:cNvSpPr txBox="1"/>
          <p:nvPr/>
        </p:nvSpPr>
        <p:spPr>
          <a:xfrm>
            <a:off x="0" y="831307"/>
            <a:ext cx="1219200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practice our running stitch.</a:t>
            </a:r>
          </a:p>
          <a:p>
            <a:pPr algn="ctr">
              <a:spcBef>
                <a:spcPts val="10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Start the stitch from the bottom of the material.</a:t>
            </a:r>
          </a:p>
          <a:p>
            <a:pPr algn="ctr">
              <a:spcBef>
                <a:spcPts val="10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Push the needle through.</a:t>
            </a:r>
          </a:p>
          <a:p>
            <a:pPr algn="ctr">
              <a:spcBef>
                <a:spcPts val="10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Pull it all the way through until the knot in your threads stops you.</a:t>
            </a:r>
          </a:p>
          <a:p>
            <a:endParaRPr lang="en-GB" sz="2800" dirty="0">
              <a:latin typeface="Berlin Sans FB" panose="020E0602020502020306" pitchFamily="34" charset="0"/>
            </a:endParaRPr>
          </a:p>
        </p:txBody>
      </p:sp>
      <p:pic>
        <p:nvPicPr>
          <p:cNvPr id="5" name="Picture 4" descr="A red flag with a green stem&#10;&#10;Description automatically generated with medium confidence">
            <a:extLst>
              <a:ext uri="{FF2B5EF4-FFF2-40B4-BE49-F238E27FC236}">
                <a16:creationId xmlns:a16="http://schemas.microsoft.com/office/drawing/2014/main" id="{80426C80-0B60-E141-80F6-49A57AE510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7390" y="2706162"/>
            <a:ext cx="6617368" cy="361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69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0F3C69-258F-7A47-BCBD-2E8D0F9362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7390" y="2706162"/>
            <a:ext cx="6617368" cy="3614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744D59-1DBD-E943-8DFF-605C36F81498}"/>
              </a:ext>
            </a:extLst>
          </p:cNvPr>
          <p:cNvSpPr txBox="1"/>
          <p:nvPr/>
        </p:nvSpPr>
        <p:spPr>
          <a:xfrm>
            <a:off x="0" y="1321162"/>
            <a:ext cx="12192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 push the needle back through the material.</a:t>
            </a:r>
          </a:p>
          <a:p>
            <a:pPr algn="ctr"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Pull it the whole length of the thread. </a:t>
            </a:r>
          </a:p>
          <a:p>
            <a:endParaRPr lang="en-GB" sz="2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23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FAF3B3-D576-E84F-BD35-80B9EF063D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7390" y="2706162"/>
            <a:ext cx="6617368" cy="3614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37DAE-A1EF-6F43-AF52-965A200D4975}"/>
              </a:ext>
            </a:extLst>
          </p:cNvPr>
          <p:cNvSpPr txBox="1"/>
          <p:nvPr/>
        </p:nvSpPr>
        <p:spPr>
          <a:xfrm>
            <a:off x="0" y="1157877"/>
            <a:ext cx="12192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stitches need to be small (no longer than 1cm) and close together.</a:t>
            </a:r>
          </a:p>
          <a:p>
            <a:pPr algn="ctr"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will make them strong.</a:t>
            </a:r>
          </a:p>
          <a:p>
            <a:endParaRPr lang="en-GB" sz="2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32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B323FC-D850-704D-A336-F3BD8E8CD896}"/>
              </a:ext>
            </a:extLst>
          </p:cNvPr>
          <p:cNvSpPr txBox="1"/>
          <p:nvPr/>
        </p:nvSpPr>
        <p:spPr>
          <a:xfrm>
            <a:off x="0" y="1157877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stitches should be close to the edge of the fabric so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that your bag can be as big as possible.</a:t>
            </a:r>
          </a:p>
          <a:p>
            <a:endParaRPr lang="en-GB" sz="2800" dirty="0">
              <a:latin typeface="Berlin Sans FB" panose="020E0602020502020306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F706B8-5EDA-754A-A8C6-3732638E9C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7391" y="2706162"/>
            <a:ext cx="6617366" cy="361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04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77978" y="394138"/>
            <a:ext cx="4850577" cy="605395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600" b="1" dirty="0">
                <a:solidFill>
                  <a:srgbClr val="DA2229"/>
                </a:solidFill>
                <a:latin typeface="Comic Sans MS" panose="030F0902030302020204" pitchFamily="66" charset="0"/>
              </a:rPr>
              <a:t>Design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let’s get ready to make our bag!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Consider: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colour fabric will you choose?</a:t>
            </a:r>
          </a:p>
          <a:p>
            <a:pPr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So, what colour thread will you choose to go with the fabric?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72D3ED-1898-3E4B-AA91-4063BF4A9B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81" r="16881"/>
          <a:stretch/>
        </p:blipFill>
        <p:spPr>
          <a:xfrm rot="522637">
            <a:off x="1391612" y="1954094"/>
            <a:ext cx="2280248" cy="2275224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5FA465-298B-2241-ABB8-5BBB6C1CB9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" t="2347" r="-243" b="14925"/>
          <a:stretch/>
        </p:blipFill>
        <p:spPr>
          <a:xfrm>
            <a:off x="3545148" y="963417"/>
            <a:ext cx="1826658" cy="225910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77E61F-804D-8042-AFE0-6A2344F7173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76" t="30987" r="1773" b="14258"/>
          <a:stretch/>
        </p:blipFill>
        <p:spPr>
          <a:xfrm rot="21394949">
            <a:off x="2879681" y="3757198"/>
            <a:ext cx="2089805" cy="1927718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4614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9">
      <a:dk1>
        <a:srgbClr val="2626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17344</TotalTime>
  <Words>569</Words>
  <Application>Microsoft Office PowerPoint</Application>
  <PresentationFormat>Widescreen</PresentationFormat>
  <Paragraphs>78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Comic Sans MS</vt:lpstr>
      <vt:lpstr>Arial</vt:lpstr>
      <vt:lpstr>Berlin Sans FB</vt:lpstr>
      <vt:lpstr>Calibri Light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276</cp:revision>
  <dcterms:created xsi:type="dcterms:W3CDTF">2021-01-11T17:47:06Z</dcterms:created>
  <dcterms:modified xsi:type="dcterms:W3CDTF">2022-08-11T12:33:59Z</dcterms:modified>
</cp:coreProperties>
</file>