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60" r:id="rId2"/>
  </p:sldMasterIdLst>
  <p:notesMasterIdLst>
    <p:notesMasterId r:id="rId16"/>
  </p:notesMasterIdLst>
  <p:sldIdLst>
    <p:sldId id="294" r:id="rId3"/>
    <p:sldId id="268" r:id="rId4"/>
    <p:sldId id="299" r:id="rId5"/>
    <p:sldId id="312" r:id="rId6"/>
    <p:sldId id="295" r:id="rId7"/>
    <p:sldId id="284" r:id="rId8"/>
    <p:sldId id="258" r:id="rId9"/>
    <p:sldId id="285" r:id="rId10"/>
    <p:sldId id="306" r:id="rId11"/>
    <p:sldId id="262" r:id="rId12"/>
    <p:sldId id="313" r:id="rId13"/>
    <p:sldId id="308" r:id="rId14"/>
    <p:sldId id="271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Comic Sans MS" panose="030F0702030302020204" pitchFamily="66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30" userDrawn="1">
          <p15:clr>
            <a:srgbClr val="A4A3A4"/>
          </p15:clr>
        </p15:guide>
        <p15:guide id="3" orient="horz" pos="3543" userDrawn="1">
          <p15:clr>
            <a:srgbClr val="A4A3A4"/>
          </p15:clr>
        </p15:guide>
        <p15:guide id="4" pos="3953" userDrawn="1">
          <p15:clr>
            <a:srgbClr val="A4A3A4"/>
          </p15:clr>
        </p15:guide>
        <p15:guide id="5" pos="6539" userDrawn="1">
          <p15:clr>
            <a:srgbClr val="A4A3A4"/>
          </p15:clr>
        </p15:guide>
        <p15:guide id="6" orient="horz" pos="2478" userDrawn="1">
          <p15:clr>
            <a:srgbClr val="A4A3A4"/>
          </p15:clr>
        </p15:guide>
        <p15:guide id="7" pos="11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F2F"/>
    <a:srgbClr val="252525"/>
    <a:srgbClr val="3592C4"/>
    <a:srgbClr val="E15D29"/>
    <a:srgbClr val="FFFFFF"/>
    <a:srgbClr val="39AB47"/>
    <a:srgbClr val="272626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5"/>
    <p:restoredTop sz="94338"/>
  </p:normalViewPr>
  <p:slideViewPr>
    <p:cSldViewPr snapToGrid="0" snapToObjects="1">
      <p:cViewPr varScale="1">
        <p:scale>
          <a:sx n="77" d="100"/>
          <a:sy n="77" d="100"/>
        </p:scale>
        <p:origin x="595" y="72"/>
      </p:cViewPr>
      <p:guideLst>
        <p:guide orient="horz" pos="777"/>
        <p:guide pos="30"/>
        <p:guide orient="horz" pos="3543"/>
        <p:guide pos="3953"/>
        <p:guide pos="6539"/>
        <p:guide orient="horz" pos="2478"/>
        <p:guide pos="11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308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9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804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340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173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19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422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58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33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867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52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C4B-89A7-A24D-A198-96D2BAD362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1467B-3B20-904F-A907-D4A22D69E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8F399-D80D-0846-AC3C-F2C54D727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C3A70-75E9-674E-8356-BA449426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6FDDF-1FA2-E34A-B55E-97BDEA4F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73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BBA6C-DB5D-914C-8CFC-9493E803E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78C93-28CE-8A4D-A8F9-530E4E0BD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20B56-FB11-A146-BB76-C2D16870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B7FB6-D357-5440-9696-06BE023A7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3DDE6C-59B8-0A4D-A79A-12D6BB5A3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90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F004-E621-464D-8E29-55B41904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20C32-8ED6-9747-B303-C6D62EBB4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D78E15-92BD-C149-BACC-1E3503C7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07E7-DBA5-0244-8ACF-F481291A5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ED3E9-D818-BA47-9AFE-773133F3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67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342A-D61B-654A-A6B9-98A96C48E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90EAB-AFB1-F04C-957A-3B9C726F9E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9C65C7-1811-2748-8116-77A5CDBE1F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76D792-5545-5042-9CF1-2E234D49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53B32-F412-D74D-BF2C-2DEBF8FA7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A8228E-9C3B-3449-8D4F-D7039CE30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7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2CBD-E943-B04E-96E5-06A8DEDB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AA60F-23D2-044C-8534-319842D3B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556526-6811-0C41-85FD-323EFB3A22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496DC-91E2-974F-8441-243E3E9F4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2DB882-2FC5-1745-AF3C-67A305F851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325F65-B4E4-0A44-B8D8-5423A7FB8C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05BEA9-D719-934F-9678-9D7A79616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355CCF-1043-6941-8C89-690901B5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116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1BE81-E6C7-C64B-9413-5094FDE28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395BE5-F729-0545-A549-B7B97C7FA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3D3F34-EDA3-5143-8057-F664F17F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18706F-097C-9B4F-9E65-195EEC86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56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395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13F3F-C265-5646-892C-94E01D30F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6A747-CDF7-BF4D-B96E-72E129FC0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29976-161C-954B-9547-11D433798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8B885-379E-B448-A7FB-DE215ED5A4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FDC24F-438F-2441-AA91-8B65AED1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9EF94-92CC-D14D-8695-9D24C28CF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321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DB72-A0C4-A646-9F5C-EFBF72796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19EABC-B9A7-E945-A50D-90A879DFC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F0305A-BCE9-9C41-B619-E92832232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D9F55-11A3-9042-8E94-9C56D8AB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237D3-DA8F-DD4F-B2EE-A8CA5CD46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4C7FA0-9C73-9A4F-9630-8D0B321DE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5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5F10-8D5E-E040-B4C1-52EDF92BF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85188F-71DB-7644-946B-D51B1C0E7E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55130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88753-B3E0-8144-84AA-24A45F76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24608-3528-0042-B883-4EBD4A70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C4DB-733B-A248-8FBE-3D2ADE4F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12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6E6A6-08E2-7642-A81E-95E1ED5D3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CE9155-9B9B-D045-AED1-2D2E800B5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852BA-838F-DC43-AAC1-A28DF54FF1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8CC7EAB-99D6-AB46-A2C4-98AB5FF08FA3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F3848-0B61-4C44-BF1B-261016D43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A732F-5CF8-484C-B9F3-3753A1B9D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5D6F5C-A265-F44F-9FF4-CC3CB055E9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89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5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68D4EF-4507-0B47-9A1B-AA3FD674532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086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2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clips/z3q4d2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BFA329D-AF23-F843-B7CE-F717186618E1}"/>
              </a:ext>
            </a:extLst>
          </p:cNvPr>
          <p:cNvSpPr/>
          <p:nvPr/>
        </p:nvSpPr>
        <p:spPr>
          <a:xfrm>
            <a:off x="0" y="1827965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1AD30A8-1B2A-B048-BA8D-45AA2885B3B2}"/>
              </a:ext>
            </a:extLst>
          </p:cNvPr>
          <p:cNvSpPr txBox="1">
            <a:spLocks/>
          </p:cNvSpPr>
          <p:nvPr/>
        </p:nvSpPr>
        <p:spPr>
          <a:xfrm>
            <a:off x="-2" y="589421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Moving Picture Card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1A4A35-EA45-4E48-87C1-4BF18D90E9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4423" y="1947226"/>
            <a:ext cx="6033953" cy="3555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475CE6F-2933-FC4A-977D-3962DFB60D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476" y="1947226"/>
            <a:ext cx="6033953" cy="355593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D2C3FE7-580D-AF42-B356-D69E641E926F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and Technology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C021A9E9-9767-A344-A7D3-CE51BB8C0A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6898FE-3A6B-4D4F-AB0E-FAEDA0D8AB7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49C8DA25-77A2-B249-804B-77110C15047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266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E5E1A5-49E8-3F43-80ED-BC0507CDBF73}"/>
              </a:ext>
            </a:extLst>
          </p:cNvPr>
          <p:cNvSpPr txBox="1"/>
          <p:nvPr/>
        </p:nvSpPr>
        <p:spPr>
          <a:xfrm>
            <a:off x="0" y="827390"/>
            <a:ext cx="12192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592C4"/>
                </a:solidFill>
                <a:latin typeface="Comic Sans MS" panose="030F0902030302020204" pitchFamily="66" charset="0"/>
              </a:rPr>
              <a:t>Making your own Moving Picture Card</a:t>
            </a:r>
          </a:p>
          <a:p>
            <a:pPr algn="ctr">
              <a:spcBef>
                <a:spcPts val="18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Follow the instructions on your printed sheet. 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Your teacher can give you a hand if you need any help</a:t>
            </a:r>
            <a:r>
              <a:rPr lang="en-GB" sz="2800" dirty="0">
                <a:solidFill>
                  <a:srgbClr val="252525"/>
                </a:solidFill>
                <a:latin typeface="Comic Sans MS" panose="030F0902030302020204" pitchFamily="66" charset="0"/>
              </a:rPr>
              <a:t>.</a:t>
            </a:r>
          </a:p>
          <a:p>
            <a:pPr algn="ctr"/>
            <a:endParaRPr lang="en-GB" sz="2600" b="1" dirty="0">
              <a:solidFill>
                <a:srgbClr val="3592C4"/>
              </a:solidFill>
              <a:latin typeface="Comic Sans MS" panose="030F0902030302020204" pitchFamily="66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6DDBA17-8DEA-B341-A300-D2D31B1317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03150" y="2780817"/>
            <a:ext cx="3969430" cy="30488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69AF46-A7CC-424A-8C29-42C001075F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27227" y="2796685"/>
            <a:ext cx="3924447" cy="3014320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B7E19117-D891-4944-A019-6A89ACE0B8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60597">
            <a:off x="2633060" y="3394623"/>
            <a:ext cx="3220503" cy="2406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F93906-F4F2-0D4F-A744-8DD893641D5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 rot="21135919">
            <a:off x="1605562" y="3016348"/>
            <a:ext cx="3220503" cy="24067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66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1301009-727A-E24B-A8A0-EBA0BFEB5D9F}"/>
              </a:ext>
            </a:extLst>
          </p:cNvPr>
          <p:cNvSpPr txBox="1"/>
          <p:nvPr/>
        </p:nvSpPr>
        <p:spPr>
          <a:xfrm>
            <a:off x="1364149" y="375308"/>
            <a:ext cx="6699197" cy="60854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ts val="2120"/>
              </a:lnSpc>
              <a:spcBef>
                <a:spcPts val="1200"/>
              </a:spcBef>
            </a:pPr>
            <a:r>
              <a:rPr lang="en-GB" sz="2600" b="1" dirty="0">
                <a:solidFill>
                  <a:srgbClr val="35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Safety first!</a:t>
            </a:r>
          </a:p>
          <a:p>
            <a:pPr>
              <a:lnSpc>
                <a:spcPts val="2120"/>
              </a:lnSpc>
              <a:spcBef>
                <a:spcPts val="1200"/>
              </a:spcBef>
              <a:buClr>
                <a:srgbClr val="951B81"/>
              </a:buClr>
            </a:pPr>
            <a:r>
              <a:rPr lang="en-GB" sz="1700" dirty="0">
                <a:solidFill>
                  <a:srgbClr val="252525"/>
                </a:solidFill>
                <a:latin typeface="Comic Sans MS" panose="030F0902030302020204" pitchFamily="66" charset="0"/>
              </a:rPr>
              <a:t>When we are using tools, what do we have to be careful about?</a:t>
            </a:r>
          </a:p>
          <a:p>
            <a:pPr>
              <a:lnSpc>
                <a:spcPts val="2120"/>
              </a:lnSpc>
              <a:spcBef>
                <a:spcPts val="800"/>
              </a:spcBef>
              <a:buClr>
                <a:srgbClr val="3592C4"/>
              </a:buClr>
            </a:pPr>
            <a:r>
              <a:rPr lang="en-GB" sz="1700" b="1" dirty="0">
                <a:solidFill>
                  <a:srgbClr val="252525"/>
                </a:solidFill>
                <a:latin typeface="Comic Sans MS" panose="030F0902030302020204" pitchFamily="66" charset="0"/>
              </a:rPr>
              <a:t>Using scissors</a:t>
            </a:r>
          </a:p>
          <a:p>
            <a:pPr marL="285750" indent="-285750">
              <a:lnSpc>
                <a:spcPts val="2120"/>
              </a:lnSpc>
              <a:spcBef>
                <a:spcPts val="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Scissors are sharp.</a:t>
            </a:r>
          </a:p>
          <a:p>
            <a:pPr marL="285750" indent="-285750">
              <a:lnSpc>
                <a:spcPts val="2120"/>
              </a:lnSpc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We use them when the teacher gives us permission, to make sure the teacher can check we are using them safely.</a:t>
            </a:r>
          </a:p>
          <a:p>
            <a:pPr marL="285750" indent="-285750">
              <a:lnSpc>
                <a:spcPts val="2120"/>
              </a:lnSpc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We handle scissors carefully.</a:t>
            </a:r>
          </a:p>
          <a:p>
            <a:pPr>
              <a:lnSpc>
                <a:spcPts val="2120"/>
              </a:lnSpc>
              <a:spcBef>
                <a:spcPts val="800"/>
              </a:spcBef>
              <a:buClr>
                <a:srgbClr val="3592C4"/>
              </a:buClr>
            </a:pPr>
            <a:r>
              <a:rPr lang="en-GB" sz="1700" b="1" dirty="0">
                <a:solidFill>
                  <a:srgbClr val="252525"/>
                </a:solidFill>
                <a:latin typeface="Comic Sans MS" panose="030F0902030302020204" pitchFamily="66" charset="0"/>
              </a:rPr>
              <a:t>Using split pins</a:t>
            </a:r>
          </a:p>
          <a:p>
            <a:pPr marL="285750" indent="-285750">
              <a:lnSpc>
                <a:spcPts val="2120"/>
              </a:lnSpc>
              <a:spcBef>
                <a:spcPts val="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These can be sharp.</a:t>
            </a:r>
          </a:p>
          <a:p>
            <a:pPr marL="285750" indent="-285750">
              <a:lnSpc>
                <a:spcPts val="2120"/>
              </a:lnSpc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Only use them when the teacher gives us permission, to make sure the teacher can check we are using them safely.</a:t>
            </a:r>
          </a:p>
          <a:p>
            <a:pPr marL="285750" indent="-285750">
              <a:lnSpc>
                <a:spcPts val="2120"/>
              </a:lnSpc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We are careful when we push them through the material, keeping our fingers out of the way.</a:t>
            </a:r>
          </a:p>
          <a:p>
            <a:pPr>
              <a:lnSpc>
                <a:spcPts val="2120"/>
              </a:lnSpc>
              <a:spcBef>
                <a:spcPts val="800"/>
              </a:spcBef>
              <a:buClr>
                <a:srgbClr val="3592C4"/>
              </a:buClr>
            </a:pPr>
            <a:r>
              <a:rPr lang="en-GB" sz="1700" b="1" dirty="0">
                <a:solidFill>
                  <a:srgbClr val="252525"/>
                </a:solidFill>
                <a:latin typeface="Comic Sans MS" panose="030F0702030302020204" pitchFamily="66" charset="0"/>
              </a:rPr>
              <a:t>Making a hole in our card with a pencil</a:t>
            </a:r>
          </a:p>
          <a:p>
            <a:pPr marL="285750" indent="-285750">
              <a:lnSpc>
                <a:spcPts val="2120"/>
              </a:lnSpc>
              <a:spcBef>
                <a:spcPts val="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The pencil tip can be sharp. </a:t>
            </a:r>
          </a:p>
          <a:p>
            <a:pPr marL="285750" indent="-285750">
              <a:lnSpc>
                <a:spcPts val="2120"/>
              </a:lnSpc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700" dirty="0">
                <a:solidFill>
                  <a:srgbClr val="252525"/>
                </a:solidFill>
                <a:latin typeface="Comic Sans MS" panose="030F0702030302020204" pitchFamily="66" charset="0"/>
              </a:rPr>
              <a:t>Only do this when the teacher gives us permission, to make sure the teacher can check we are using them safely. 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9025D8-5C12-7747-8CB7-C0F96F236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312B37-AF88-6D45-86DF-FEA9BDFBF8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15263091">
            <a:off x="7922194" y="1446848"/>
            <a:ext cx="2685506" cy="12943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5C3444-AAFA-1F49-9639-5CD4D876393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 rot="573439">
            <a:off x="9889358" y="2336203"/>
            <a:ext cx="298491" cy="38268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E84276-3002-AF49-897E-17089346D6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61035" y="1314678"/>
            <a:ext cx="410140" cy="603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A8C3D0-75BC-6D45-A941-73F5343A5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00849">
            <a:off x="10649691" y="1848939"/>
            <a:ext cx="410140" cy="60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20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278880" y="2279429"/>
            <a:ext cx="5074704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rgbClr val="252525"/>
                </a:solidFill>
                <a:latin typeface="Comic Sans MS" panose="030F0902030302020204" pitchFamily="66" charset="0"/>
              </a:rPr>
              <a:t>What have you achieved?</a:t>
            </a:r>
          </a:p>
          <a:p>
            <a:endParaRPr lang="en-GB" sz="2000" dirty="0">
              <a:solidFill>
                <a:srgbClr val="252525"/>
              </a:solidFill>
              <a:latin typeface="Comic Sans MS" panose="030F0902030302020204" pitchFamily="66" charset="0"/>
            </a:endParaRPr>
          </a:p>
          <a:p>
            <a:r>
              <a:rPr lang="en-GB" sz="2000" dirty="0">
                <a:solidFill>
                  <a:srgbClr val="252525"/>
                </a:solidFill>
                <a:latin typeface="Comic Sans MS" panose="030F0902030302020204" pitchFamily="66" charset="0"/>
              </a:rPr>
              <a:t>Did it all go according to plan?</a:t>
            </a:r>
          </a:p>
          <a:p>
            <a:endParaRPr lang="en-GB" sz="2000" dirty="0">
              <a:solidFill>
                <a:srgbClr val="252525"/>
              </a:solidFill>
              <a:latin typeface="Comic Sans MS" panose="030F0902030302020204" pitchFamily="66" charset="0"/>
            </a:endParaRPr>
          </a:p>
          <a:p>
            <a:r>
              <a:rPr lang="en-GB" sz="2000" dirty="0">
                <a:solidFill>
                  <a:srgbClr val="252525"/>
                </a:solidFill>
                <a:latin typeface="Comic Sans MS" panose="030F0902030302020204" pitchFamily="66" charset="0"/>
              </a:rPr>
              <a:t>What worked best in your card?</a:t>
            </a:r>
          </a:p>
          <a:p>
            <a:endParaRPr lang="en-GB" sz="2000" dirty="0">
              <a:solidFill>
                <a:srgbClr val="252525"/>
              </a:solidFill>
              <a:latin typeface="Comic Sans MS" panose="030F0902030302020204" pitchFamily="66" charset="0"/>
            </a:endParaRPr>
          </a:p>
          <a:p>
            <a:r>
              <a:rPr lang="en-GB" sz="2000" dirty="0">
                <a:solidFill>
                  <a:srgbClr val="252525"/>
                </a:solidFill>
                <a:latin typeface="Comic Sans MS" panose="030F0902030302020204" pitchFamily="66" charset="0"/>
              </a:rPr>
              <a:t>What could you improve next time?</a:t>
            </a:r>
          </a:p>
          <a:p>
            <a:endParaRPr lang="en-GB" sz="2000" dirty="0">
              <a:solidFill>
                <a:srgbClr val="252525"/>
              </a:solidFill>
              <a:latin typeface="Comic Sans MS" panose="030F0902030302020204" pitchFamily="66" charset="0"/>
            </a:endParaRPr>
          </a:p>
          <a:p>
            <a:r>
              <a:rPr lang="en-GB" sz="2000" dirty="0">
                <a:solidFill>
                  <a:srgbClr val="252525"/>
                </a:solidFill>
                <a:latin typeface="Comic Sans MS" panose="030F0902030302020204" pitchFamily="66" charset="0"/>
              </a:rPr>
              <a:t>What have you learnt?</a:t>
            </a:r>
          </a:p>
          <a:p>
            <a:endParaRPr lang="en-GB" sz="2000" dirty="0"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4384D0-603C-EC44-846F-B532B324306F}"/>
              </a:ext>
            </a:extLst>
          </p:cNvPr>
          <p:cNvSpPr txBox="1"/>
          <p:nvPr/>
        </p:nvSpPr>
        <p:spPr>
          <a:xfrm>
            <a:off x="0" y="80910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592C4"/>
                </a:solidFill>
                <a:latin typeface="Comic Sans MS" panose="030F0902030302020204" pitchFamily="66" charset="0"/>
              </a:rPr>
              <a:t>Evaluate your own Moving Picture Card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2FC943-3F4B-FE46-BC45-3CB02A0C7F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59371" y="1815887"/>
            <a:ext cx="4944527" cy="379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44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2F0A0-4154-744D-B4E7-B97A04257C45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0F0ECDF-DFC9-CA40-B2A2-3A64AAF52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9E6FEA0-C633-494E-9244-0FE2E2D5A03B}"/>
              </a:ext>
            </a:extLst>
          </p:cNvPr>
          <p:cNvSpPr/>
          <p:nvPr/>
        </p:nvSpPr>
        <p:spPr>
          <a:xfrm>
            <a:off x="4014500" y="1854993"/>
            <a:ext cx="4163001" cy="3062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34215D1-DB8E-144F-8BA3-CC8AE12D5E12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Moving Picture Card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097DB0D-7CE0-184B-972C-4D98E54D034A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8D248F-9D0E-7B4A-848F-317875A714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5776" y="1962159"/>
            <a:ext cx="3940449" cy="28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35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2BC3FA3-9067-A548-895D-CE92D7BD5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D95B7FB-435B-8147-B31F-9B0E1A18E368}"/>
              </a:ext>
            </a:extLst>
          </p:cNvPr>
          <p:cNvSpPr txBox="1"/>
          <p:nvPr/>
        </p:nvSpPr>
        <p:spPr>
          <a:xfrm>
            <a:off x="514051" y="5587044"/>
            <a:ext cx="100094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35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 </a:t>
            </a:r>
            <a:r>
              <a:rPr lang="en-US" sz="1100" dirty="0">
                <a:solidFill>
                  <a:srgbClr val="3592C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Design, Make and Evaluate aspects are covered.</a:t>
            </a:r>
            <a:endParaRPr lang="en-GB" sz="1100" dirty="0">
              <a:solidFill>
                <a:srgbClr val="3592C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3592C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Technical knowledge:</a:t>
            </a:r>
            <a:endParaRPr lang="en-GB" sz="1100" dirty="0">
              <a:solidFill>
                <a:srgbClr val="3592C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41288" lvl="0" indent="-141288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3592C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build structures, exploring how they can be made stronger, stiffer and more stable</a:t>
            </a:r>
            <a:endParaRPr lang="en-GB" sz="1100" dirty="0">
              <a:solidFill>
                <a:srgbClr val="3592C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41288" lvl="0" indent="-141288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3592C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explore and use mechanisms [for example, levers, sliders, wheels and axles], in their products</a:t>
            </a:r>
            <a:endParaRPr lang="en-GB" sz="1100" dirty="0">
              <a:solidFill>
                <a:srgbClr val="3592C4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0473230-C003-A545-AF66-65285AF43D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261" y="1983421"/>
            <a:ext cx="4766784" cy="3184327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B12C51C3-19F8-274C-999D-E5E6AE0ECD9A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2DF215-B845-BF25-F272-ED6BB2FF1D9D}"/>
              </a:ext>
            </a:extLst>
          </p:cNvPr>
          <p:cNvSpPr txBox="1"/>
          <p:nvPr/>
        </p:nvSpPr>
        <p:spPr>
          <a:xfrm>
            <a:off x="7204837" y="2210154"/>
            <a:ext cx="3478685" cy="27529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rgbClr val="252525"/>
                </a:solidFill>
                <a:latin typeface="Comic Sans MS" panose="030F0902030302020204" pitchFamily="66" charset="0"/>
              </a:rPr>
              <a:t>Making our own moving picture card.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902030302020204" pitchFamily="66" charset="0"/>
              </a:rPr>
              <a:t>Learning about a range of mechanical systems.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902030302020204" pitchFamily="66" charset="0"/>
              </a:rPr>
              <a:t>Planning, preparing and creating our own card.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75AC4DDF-8475-795A-507A-804A73E121B0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5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Making a Moving Picture Card</a:t>
            </a:r>
            <a:br>
              <a:rPr lang="en-US" sz="3000" b="1" dirty="0">
                <a:solidFill>
                  <a:srgbClr val="35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5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</p:spTree>
    <p:extLst>
      <p:ext uri="{BB962C8B-B14F-4D97-AF65-F5344CB8AC3E}">
        <p14:creationId xmlns:p14="http://schemas.microsoft.com/office/powerpoint/2010/main" val="1980510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5731344" y="1024056"/>
            <a:ext cx="5394941" cy="473975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GB" sz="2600" b="1" dirty="0">
                <a:solidFill>
                  <a:srgbClr val="35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Turning mechanism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Who has played with toys where things move and go round?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Have you ever wondered how they work?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We can find out in this great video from BBC Bitesize. The presenter visits a toy shop </a:t>
            </a: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  <a:ea typeface="Times New Roman" panose="02020603050405020304" pitchFamily="18" charset="0"/>
              </a:rPr>
              <a:t>, which makes mechanical toys. We see one of the toys being created, and see how the movement is created using levers and turning mechanisms.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3592C4"/>
                </a:solidFill>
                <a:latin typeface="Comic Sans MS" panose="030F09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https://www.bbc.co.uk/bitesize/clips/z3q4d2p</a:t>
            </a:r>
            <a:endParaRPr lang="en-GB" sz="1900" dirty="0">
              <a:solidFill>
                <a:srgbClr val="3592C4"/>
              </a:solidFill>
              <a:latin typeface="Comic Sans MS" panose="030F09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Don’t worry, we won’t be making anything </a:t>
            </a:r>
            <a:r>
              <a:rPr lang="en-GB" sz="1900" i="1" dirty="0">
                <a:solidFill>
                  <a:srgbClr val="252525"/>
                </a:solidFill>
                <a:latin typeface="Comic Sans MS" panose="030F0902030302020204" pitchFamily="66" charset="0"/>
              </a:rPr>
              <a:t>quite</a:t>
            </a: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 so complicated!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455EC5-EB1F-EF4A-8EF6-213BA3F2B8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5715" y="1024056"/>
            <a:ext cx="4175755" cy="4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!!TextBox 8">
            <a:extLst>
              <a:ext uri="{FF2B5EF4-FFF2-40B4-BE49-F238E27FC236}">
                <a16:creationId xmlns:a16="http://schemas.microsoft.com/office/drawing/2014/main" id="{87C4D2F7-AEE8-6A4C-A82C-56930588F1DC}"/>
              </a:ext>
            </a:extLst>
          </p:cNvPr>
          <p:cNvSpPr txBox="1"/>
          <p:nvPr/>
        </p:nvSpPr>
        <p:spPr>
          <a:xfrm>
            <a:off x="5731345" y="1397144"/>
            <a:ext cx="4816216" cy="37240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600" b="1" dirty="0">
                <a:solidFill>
                  <a:srgbClr val="35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Levers and pivots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A lever is something which turns on a pivot. Like these scissors!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Can you name any other everyday things which use levers? (Perhaps seesaws or wheelbarrows.)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A pivot is a central point from where something can turn.</a:t>
            </a:r>
          </a:p>
          <a:p>
            <a:pPr>
              <a:spcBef>
                <a:spcPts val="1200"/>
              </a:spcBef>
            </a:pP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</p:txBody>
      </p:sp>
      <p:pic>
        <p:nvPicPr>
          <p:cNvPr id="10" name="!!scissors">
            <a:extLst>
              <a:ext uri="{FF2B5EF4-FFF2-40B4-BE49-F238E27FC236}">
                <a16:creationId xmlns:a16="http://schemas.microsoft.com/office/drawing/2014/main" id="{18169313-FCC2-3043-BC0D-2908458AB0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36280" y="279848"/>
            <a:ext cx="1892341" cy="3222420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705275-5A55-3849-83FB-38582F7272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8115">
            <a:off x="1885013" y="3111081"/>
            <a:ext cx="2694493" cy="25682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!!scissors">
            <a:extLst>
              <a:ext uri="{FF2B5EF4-FFF2-40B4-BE49-F238E27FC236}">
                <a16:creationId xmlns:a16="http://schemas.microsoft.com/office/drawing/2014/main" id="{E909B269-8371-AB44-82C5-A2CDF49E854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36281" y="279847"/>
            <a:ext cx="1892341" cy="3222422"/>
          </a:xfrm>
          <a:prstGeom prst="rect">
            <a:avLst/>
          </a:prstGeom>
        </p:spPr>
      </p:pic>
      <p:pic>
        <p:nvPicPr>
          <p:cNvPr id="3" name="!!scissors">
            <a:extLst>
              <a:ext uri="{FF2B5EF4-FFF2-40B4-BE49-F238E27FC236}">
                <a16:creationId xmlns:a16="http://schemas.microsoft.com/office/drawing/2014/main" id="{B1E1F0BE-42AA-4041-BA48-DD6F2B742B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136280" y="279848"/>
            <a:ext cx="1892341" cy="32224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214A7F-957B-1043-A6A6-5B3B2AE708A5}"/>
              </a:ext>
            </a:extLst>
          </p:cNvPr>
          <p:cNvSpPr/>
          <p:nvPr/>
        </p:nvSpPr>
        <p:spPr>
          <a:xfrm>
            <a:off x="5731343" y="4691415"/>
            <a:ext cx="40398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Like the arms of the scissors</a:t>
            </a:r>
          </a:p>
          <a:p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– or your elbow!</a:t>
            </a:r>
          </a:p>
        </p:txBody>
      </p:sp>
    </p:spTree>
    <p:extLst>
      <p:ext uri="{BB962C8B-B14F-4D97-AF65-F5344CB8AC3E}">
        <p14:creationId xmlns:p14="http://schemas.microsoft.com/office/powerpoint/2010/main" val="284476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71B9E30-14D8-BF4D-ABF6-FB378C784362}"/>
              </a:ext>
            </a:extLst>
          </p:cNvPr>
          <p:cNvSpPr txBox="1"/>
          <p:nvPr/>
        </p:nvSpPr>
        <p:spPr>
          <a:xfrm>
            <a:off x="7381331" y="3936094"/>
            <a:ext cx="37762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solidFill>
                  <a:srgbClr val="252525"/>
                </a:solidFill>
                <a:latin typeface="Comic Sans MS" panose="030F0902030302020204" pitchFamily="66" charset="0"/>
              </a:rPr>
              <a:t>Here we go!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B601E66-BAE9-0E4A-94DB-77171C07DD77}"/>
              </a:ext>
            </a:extLst>
          </p:cNvPr>
          <p:cNvSpPr/>
          <p:nvPr/>
        </p:nvSpPr>
        <p:spPr>
          <a:xfrm>
            <a:off x="7381331" y="2532945"/>
            <a:ext cx="33903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solidFill>
                  <a:srgbClr val="252525"/>
                </a:solidFill>
                <a:latin typeface="Comic Sans MS" panose="030F0902030302020204" pitchFamily="66" charset="0"/>
              </a:rPr>
              <a:t>Here’s an example making a seesaw, using levers and a pivot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31BB13-BB9A-E242-B6FD-0A1B64E6063E}"/>
              </a:ext>
            </a:extLst>
          </p:cNvPr>
          <p:cNvSpPr txBox="1"/>
          <p:nvPr/>
        </p:nvSpPr>
        <p:spPr>
          <a:xfrm>
            <a:off x="1027425" y="1923557"/>
            <a:ext cx="12573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Step 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B120D-8951-8C4C-B82D-F95B36E3C4B0}"/>
              </a:ext>
            </a:extLst>
          </p:cNvPr>
          <p:cNvSpPr txBox="1"/>
          <p:nvPr/>
        </p:nvSpPr>
        <p:spPr>
          <a:xfrm>
            <a:off x="1027425" y="3649954"/>
            <a:ext cx="12573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Step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F0E1A9-2C5B-FA49-A6A5-5C1D0A2E424A}"/>
              </a:ext>
            </a:extLst>
          </p:cNvPr>
          <p:cNvSpPr txBox="1"/>
          <p:nvPr/>
        </p:nvSpPr>
        <p:spPr>
          <a:xfrm>
            <a:off x="1027425" y="5359257"/>
            <a:ext cx="12573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Step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6955AF-ACED-5F4F-AC02-9878D5A917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2928" y="942284"/>
            <a:ext cx="4045049" cy="13781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D45261-9BA5-4042-872B-72A6089CAFB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048" y="2661754"/>
            <a:ext cx="4045050" cy="13781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E5D7840-92AB-E540-AC78-9D5A6B16EDA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3170" y="4381224"/>
            <a:ext cx="4045049" cy="137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8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C5CF847-8079-4E40-B8F6-9E40616191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7" name="Picture 16" descr="A picture containing tool, hammer&#10;&#10;Description automatically generated">
            <a:extLst>
              <a:ext uri="{FF2B5EF4-FFF2-40B4-BE49-F238E27FC236}">
                <a16:creationId xmlns:a16="http://schemas.microsoft.com/office/drawing/2014/main" id="{6B10C60D-9265-E140-BA69-9AB0B16BB0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686" y="1787021"/>
            <a:ext cx="9638632" cy="328395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7FA3D7-28A2-D440-8087-BCF02D9583D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32" cy="32839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A98A90-B7AF-8148-B178-3308C81ACC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9" cy="32839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4DA274D-E995-484F-989D-CBBB1EAC36F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9" cy="328395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975E3E-23A0-3644-AB9D-DDB804149B2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7" cy="32839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9E95EDE-2522-2D49-99EA-7AB0EBB6632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7" cy="32839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A9CD59F-2951-A94D-B257-213717114BE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4" cy="32839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78542A7-9BB6-6146-8C7C-63D5597B695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4" cy="328395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CDC7DDA-27D4-FA4F-A51A-A90521A382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686" y="1787021"/>
            <a:ext cx="9638621" cy="328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85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!!slide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27C52E5D-969D-DF45-B809-165AE1A23C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210" y="680278"/>
            <a:ext cx="2026393" cy="5410469"/>
          </a:xfrm>
          <a:prstGeom prst="rect">
            <a:avLst/>
          </a:prstGeom>
        </p:spPr>
      </p:pic>
      <p:pic>
        <p:nvPicPr>
          <p:cNvPr id="9" name="!!slide">
            <a:extLst>
              <a:ext uri="{FF2B5EF4-FFF2-40B4-BE49-F238E27FC236}">
                <a16:creationId xmlns:a16="http://schemas.microsoft.com/office/drawing/2014/main" id="{FE74D56F-911F-E541-AA5F-0667CD6233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2210" y="680279"/>
            <a:ext cx="2026392" cy="5410466"/>
          </a:xfrm>
          <a:prstGeom prst="rect">
            <a:avLst/>
          </a:prstGeom>
        </p:spPr>
      </p:pic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A8C1D66-A391-5D4C-B882-5230BC135DDC}"/>
              </a:ext>
            </a:extLst>
          </p:cNvPr>
          <p:cNvSpPr txBox="1"/>
          <p:nvPr/>
        </p:nvSpPr>
        <p:spPr>
          <a:xfrm>
            <a:off x="4052283" y="1356091"/>
            <a:ext cx="3129904" cy="27295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rgbClr val="252525"/>
                </a:solidFill>
                <a:latin typeface="Comic Sans MS" panose="030F0902030302020204" pitchFamily="66" charset="0"/>
              </a:rPr>
              <a:t>Here’s an example of a slider card.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solidFill>
                  <a:srgbClr val="252525"/>
                </a:solidFill>
                <a:latin typeface="Comic Sans MS" panose="030F0902030302020204" pitchFamily="66" charset="0"/>
              </a:rPr>
              <a:t>This card was made to celebrate Pancake Day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.</a:t>
            </a:r>
          </a:p>
          <a:p>
            <a:endParaRPr lang="en-GB" sz="2100" dirty="0">
              <a:latin typeface="Comic Sans MS" panose="030F0902030302020204" pitchFamily="66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4CCA241-CA65-1645-9AF1-39A385CE7D73}"/>
              </a:ext>
            </a:extLst>
          </p:cNvPr>
          <p:cNvSpPr/>
          <p:nvPr/>
        </p:nvSpPr>
        <p:spPr>
          <a:xfrm>
            <a:off x="5838489" y="4207317"/>
            <a:ext cx="262283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2100" dirty="0">
                <a:solidFill>
                  <a:srgbClr val="252525"/>
                </a:solidFill>
                <a:latin typeface="Comic Sans MS" panose="030F0902030302020204" pitchFamily="66" charset="0"/>
              </a:rPr>
              <a:t>Let’s watch it slide!</a:t>
            </a:r>
          </a:p>
        </p:txBody>
      </p:sp>
      <p:sp>
        <p:nvSpPr>
          <p:cNvPr id="3" name="Striped Right Arrow 2">
            <a:extLst>
              <a:ext uri="{FF2B5EF4-FFF2-40B4-BE49-F238E27FC236}">
                <a16:creationId xmlns:a16="http://schemas.microsoft.com/office/drawing/2014/main" id="{0051998A-D442-AB4B-8208-F7F62E39B823}"/>
              </a:ext>
            </a:extLst>
          </p:cNvPr>
          <p:cNvSpPr/>
          <p:nvPr/>
        </p:nvSpPr>
        <p:spPr>
          <a:xfrm>
            <a:off x="7409762" y="4738342"/>
            <a:ext cx="978408" cy="484633"/>
          </a:xfrm>
          <a:prstGeom prst="stripedRightArrow">
            <a:avLst/>
          </a:prstGeom>
          <a:solidFill>
            <a:srgbClr val="3592C4"/>
          </a:solidFill>
          <a:effectLst>
            <a:outerShdw blurRad="57150" dist="19050" dir="5400000" algn="ctr" rotWithShape="0">
              <a:srgbClr val="000000">
                <a:alpha val="4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CB81DBB8-E32A-DF43-9D83-6D104CCDF27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13397" y="680278"/>
            <a:ext cx="2439134" cy="5543183"/>
          </a:xfrm>
          <a:prstGeom prst="rect">
            <a:avLst/>
          </a:prstGeom>
        </p:spPr>
      </p:pic>
      <p:pic>
        <p:nvPicPr>
          <p:cNvPr id="11" name="!!slide">
            <a:extLst>
              <a:ext uri="{FF2B5EF4-FFF2-40B4-BE49-F238E27FC236}">
                <a16:creationId xmlns:a16="http://schemas.microsoft.com/office/drawing/2014/main" id="{B288108D-2AEF-E040-921A-1920010B64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2211" y="680279"/>
            <a:ext cx="2026391" cy="5410466"/>
          </a:xfrm>
          <a:prstGeom prst="rect">
            <a:avLst/>
          </a:prstGeom>
        </p:spPr>
      </p:pic>
      <p:pic>
        <p:nvPicPr>
          <p:cNvPr id="13" name="!!slide">
            <a:extLst>
              <a:ext uri="{FF2B5EF4-FFF2-40B4-BE49-F238E27FC236}">
                <a16:creationId xmlns:a16="http://schemas.microsoft.com/office/drawing/2014/main" id="{FBFAF293-96CC-C54E-ABD9-D8091536AF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2210" y="680279"/>
            <a:ext cx="2026392" cy="541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29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260858" y="2114868"/>
            <a:ext cx="4291318" cy="3842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Things to think about:</a:t>
            </a:r>
          </a:p>
          <a:p>
            <a:pPr>
              <a:spcBef>
                <a:spcPts val="1200"/>
              </a:spcBef>
            </a:pPr>
            <a:r>
              <a:rPr lang="en-GB" sz="1900" b="1" dirty="0">
                <a:solidFill>
                  <a:srgbClr val="252525"/>
                </a:solidFill>
                <a:latin typeface="Comic Sans MS" panose="030F0902030302020204" pitchFamily="66" charset="0"/>
              </a:rPr>
              <a:t>The design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Our card will be a jumping dolphin.</a:t>
            </a:r>
          </a:p>
          <a:p>
            <a:pPr>
              <a:spcBef>
                <a:spcPts val="1200"/>
              </a:spcBef>
            </a:pPr>
            <a:r>
              <a:rPr lang="en-GB" sz="1900" b="1" dirty="0">
                <a:solidFill>
                  <a:srgbClr val="252525"/>
                </a:solidFill>
                <a:latin typeface="Comic Sans MS" panose="030F0902030302020204" pitchFamily="66" charset="0"/>
              </a:rPr>
              <a:t>Who is it for?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A friend, someone in your family – how about your teacher?</a:t>
            </a:r>
          </a:p>
          <a:p>
            <a:pPr>
              <a:spcBef>
                <a:spcPts val="1200"/>
              </a:spcBef>
            </a:pPr>
            <a:r>
              <a:rPr lang="en-GB" sz="1900" b="1" dirty="0">
                <a:solidFill>
                  <a:srgbClr val="252525"/>
                </a:solidFill>
                <a:latin typeface="Comic Sans MS" panose="030F0902030302020204" pitchFamily="66" charset="0"/>
              </a:rPr>
              <a:t>What type of movement do we want?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Our card will be a slider card.</a:t>
            </a:r>
          </a:p>
          <a:p>
            <a:pPr>
              <a:spcBef>
                <a:spcPts val="1200"/>
              </a:spcBef>
            </a:pPr>
            <a:endParaRPr lang="en-GB" sz="2400" dirty="0">
              <a:solidFill>
                <a:srgbClr val="252525"/>
              </a:solidFill>
              <a:latin typeface="Comic Sans MS" panose="030F0902030302020204" pitchFamily="66" charset="0"/>
            </a:endParaRP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480DDD-5613-7A44-B305-7AB60BA912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59371" y="1815887"/>
            <a:ext cx="4944527" cy="37978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EF448F-5213-414D-BC34-58E95CB7051F}"/>
              </a:ext>
            </a:extLst>
          </p:cNvPr>
          <p:cNvSpPr txBox="1"/>
          <p:nvPr/>
        </p:nvSpPr>
        <p:spPr>
          <a:xfrm>
            <a:off x="0" y="80910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592C4"/>
                </a:solidFill>
                <a:latin typeface="Comic Sans MS" panose="030F0902030302020204" pitchFamily="66" charset="0"/>
              </a:rPr>
              <a:t>Planning your own Moving Picture Card</a:t>
            </a:r>
          </a:p>
        </p:txBody>
      </p:sp>
    </p:spTree>
    <p:extLst>
      <p:ext uri="{BB962C8B-B14F-4D97-AF65-F5344CB8AC3E}">
        <p14:creationId xmlns:p14="http://schemas.microsoft.com/office/powerpoint/2010/main" val="311639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B5C3D0-BBB3-2041-B6C5-6DE2875C6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CA4A4F-2154-9345-B22E-FFE795C67915}"/>
              </a:ext>
            </a:extLst>
          </p:cNvPr>
          <p:cNvSpPr txBox="1"/>
          <p:nvPr/>
        </p:nvSpPr>
        <p:spPr>
          <a:xfrm>
            <a:off x="6279146" y="1070598"/>
            <a:ext cx="4747592" cy="53429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  <a:buClr>
                <a:srgbClr val="3592C4"/>
              </a:buClr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You will need:</a:t>
            </a:r>
          </a:p>
          <a:p>
            <a:pPr marL="342900" indent="-342900">
              <a:spcBef>
                <a:spcPts val="18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Scissors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Glue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Split pins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Paper 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Corrugated card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Card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Printed pictures of the dolphin</a:t>
            </a:r>
          </a:p>
          <a:p>
            <a:pPr marL="342900" indent="-342900">
              <a:spcBef>
                <a:spcPts val="1200"/>
              </a:spcBef>
              <a:buClr>
                <a:srgbClr val="35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rgbClr val="252525"/>
                </a:solidFill>
                <a:latin typeface="Comic Sans MS" panose="030F0902030302020204" pitchFamily="66" charset="0"/>
              </a:rPr>
              <a:t>Colouring pens (optional)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240072-2CF0-BC49-95FB-13649805EEBA}"/>
              </a:ext>
            </a:extLst>
          </p:cNvPr>
          <p:cNvSpPr txBox="1"/>
          <p:nvPr/>
        </p:nvSpPr>
        <p:spPr>
          <a:xfrm>
            <a:off x="0" y="809102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592C4"/>
                </a:solidFill>
                <a:latin typeface="Comic Sans MS" panose="030F0902030302020204" pitchFamily="66" charset="0"/>
              </a:rPr>
              <a:t>Preparing your own Moving Picture Card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11B186-58EC-074D-8DA5-DEED0549FC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59371" y="1815887"/>
            <a:ext cx="4944527" cy="379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8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11 1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7797</TotalTime>
  <Words>629</Words>
  <Application>Microsoft Office PowerPoint</Application>
  <PresentationFormat>Widescreen</PresentationFormat>
  <Paragraphs>90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Comic Sans MS</vt:lpstr>
      <vt:lpstr>Arial</vt:lpstr>
      <vt:lpstr>Calibri Light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264</cp:revision>
  <dcterms:created xsi:type="dcterms:W3CDTF">2021-01-11T17:47:06Z</dcterms:created>
  <dcterms:modified xsi:type="dcterms:W3CDTF">2022-08-11T12:33:22Z</dcterms:modified>
</cp:coreProperties>
</file>