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  <p:sldMasterId id="2147483660" r:id="rId2"/>
  </p:sldMasterIdLst>
  <p:notesMasterIdLst>
    <p:notesMasterId r:id="rId18"/>
  </p:notesMasterIdLst>
  <p:sldIdLst>
    <p:sldId id="267" r:id="rId3"/>
    <p:sldId id="268" r:id="rId4"/>
    <p:sldId id="272" r:id="rId5"/>
    <p:sldId id="257" r:id="rId6"/>
    <p:sldId id="258" r:id="rId7"/>
    <p:sldId id="282" r:id="rId8"/>
    <p:sldId id="262" r:id="rId9"/>
    <p:sldId id="283" r:id="rId10"/>
    <p:sldId id="284" r:id="rId11"/>
    <p:sldId id="289" r:id="rId12"/>
    <p:sldId id="290" r:id="rId13"/>
    <p:sldId id="291" r:id="rId14"/>
    <p:sldId id="280" r:id="rId15"/>
    <p:sldId id="288" r:id="rId16"/>
    <p:sldId id="271" r:id="rId17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Comic Sans MS" panose="030F0702030302020204" pitchFamily="66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869" userDrawn="1">
          <p15:clr>
            <a:srgbClr val="A4A3A4"/>
          </p15:clr>
        </p15:guide>
        <p15:guide id="3" orient="horz" pos="3249" userDrawn="1">
          <p15:clr>
            <a:srgbClr val="A4A3A4"/>
          </p15:clr>
        </p15:guide>
        <p15:guide id="4" pos="4067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7" pos="3749" userDrawn="1">
          <p15:clr>
            <a:srgbClr val="A4A3A4"/>
          </p15:clr>
        </p15:guide>
        <p15:guide id="8" orient="horz" pos="14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5D29"/>
    <a:srgbClr val="272626"/>
    <a:srgbClr val="39AB47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14"/>
    <p:restoredTop sz="94164"/>
  </p:normalViewPr>
  <p:slideViewPr>
    <p:cSldViewPr snapToGrid="0" snapToObjects="1">
      <p:cViewPr varScale="1">
        <p:scale>
          <a:sx n="77" d="100"/>
          <a:sy n="77" d="100"/>
        </p:scale>
        <p:origin x="408" y="72"/>
      </p:cViewPr>
      <p:guideLst>
        <p:guide orient="horz" pos="1049"/>
        <p:guide pos="869"/>
        <p:guide orient="horz" pos="3249"/>
        <p:guide pos="4067"/>
        <p:guide pos="7015"/>
        <p:guide pos="3749"/>
        <p:guide orient="horz" pos="14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9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495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7262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6255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560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29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58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660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52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947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75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24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C4B-89A7-A24D-A198-96D2BAD36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61467B-3B20-904F-A907-D4A22D69E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8F399-D80D-0846-AC3C-F2C54D7270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C3A70-75E9-674E-8356-BA449426C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6FDDF-1FA2-E34A-B55E-97BDEA4F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738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BBA6C-DB5D-914C-8CFC-9493E803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78C93-28CE-8A4D-A8F9-530E4E0BD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20B56-FB11-A146-BB76-C2D16870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B7FB6-D357-5440-9696-06BE023A7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DDE6C-59B8-0A4D-A79A-12D6BB5A3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90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F004-E621-464D-8E29-55B41904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20C32-8ED6-9747-B303-C6D62EBB4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78E15-92BD-C149-BACC-1E3503C7F9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007E7-DBA5-0244-8ACF-F481291A5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D3E9-D818-BA47-9AFE-773133F3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67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342A-D61B-654A-A6B9-98A96C48E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90EAB-AFB1-F04C-957A-3B9C726F9E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9C65C7-1811-2748-8116-77A5CDBE1F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76D792-5545-5042-9CF1-2E234D49A6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53B32-F412-D74D-BF2C-2DEBF8FA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A8228E-9C3B-3449-8D4F-D7039CE30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79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F2CBD-E943-B04E-96E5-06A8DEDBC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AA60F-23D2-044C-8534-319842D3B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556526-6811-0C41-85FD-323EFB3A22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496DC-91E2-974F-8441-243E3E9F43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2DB882-2FC5-1745-AF3C-67A305F851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325F65-B4E4-0A44-B8D8-5423A7FB8C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05BEA9-D719-934F-9678-9D7A79616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355CCF-1043-6941-8C89-690901B5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16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1BE81-E6C7-C64B-9413-5094FDE28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395BE5-F729-0545-A549-B7B97C7FA9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3D3F34-EDA3-5143-8057-F664F17F7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8706F-097C-9B4F-9E65-195EEC86E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56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C4C831-E03E-724F-BB85-99EC7927FD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E4596C-ACE1-454D-8FC5-A0813EF30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52D18A-DC28-6941-88C5-BB4D0DBD3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395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13F3F-C265-5646-892C-94E01D30F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A747-CDF7-BF4D-B96E-72E129FC0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29976-161C-954B-9547-11D433798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8B885-379E-B448-A7FB-DE215ED5A4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FDC24F-438F-2441-AA91-8B65AED18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9EF94-92CC-D14D-8695-9D24C28CF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2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DB72-A0C4-A646-9F5C-EFBF72796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19EABC-B9A7-E945-A50D-90A879DFC2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0305A-BCE9-9C41-B619-E92832232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D9F55-11A3-9042-8E94-9C56D8AB4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237D3-DA8F-DD4F-B2EE-A8CA5CD46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4C7FA0-9C73-9A4F-9630-8D0B321D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85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75F10-8D5E-E040-B4C1-52EDF92BF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5188F-71DB-7644-946B-D51B1C0E7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88753-B3E0-8144-84AA-24A45F76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24608-3528-0042-B883-4EBD4A70E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C4DB-733B-A248-8FBE-3D2ADE4F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12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6E6A6-08E2-7642-A81E-95E1ED5D37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CE9155-9B9B-D045-AED1-2D2E800B5B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852BA-838F-DC43-AAC1-A28DF54FF1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F3848-0B61-4C44-BF1B-261016D43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A732F-5CF8-484C-B9F3-3753A1B9D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89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68D4EF-4507-0B47-9A1B-AA3FD67453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08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FA329D-AF23-F843-B7CE-F717186618E1}"/>
              </a:ext>
            </a:extLst>
          </p:cNvPr>
          <p:cNvSpPr/>
          <p:nvPr/>
        </p:nvSpPr>
        <p:spPr>
          <a:xfrm>
            <a:off x="0" y="1827965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AD30A8-1B2A-B048-BA8D-45AA2885B3B2}"/>
              </a:ext>
            </a:extLst>
          </p:cNvPr>
          <p:cNvSpPr txBox="1">
            <a:spLocks/>
          </p:cNvSpPr>
          <p:nvPr/>
        </p:nvSpPr>
        <p:spPr>
          <a:xfrm>
            <a:off x="-2" y="589421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Bread</a:t>
            </a:r>
          </a:p>
        </p:txBody>
      </p:sp>
      <p:pic>
        <p:nvPicPr>
          <p:cNvPr id="12" name="Picture 11" descr="A close-up of some food&#10;&#10;Description automatically generated with medium confidence">
            <a:extLst>
              <a:ext uri="{FF2B5EF4-FFF2-40B4-BE49-F238E27FC236}">
                <a16:creationId xmlns:a16="http://schemas.microsoft.com/office/drawing/2014/main" id="{E153C4D0-25EA-E344-92D3-6CF9CC6333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51" b="5751"/>
          <a:stretch/>
        </p:blipFill>
        <p:spPr>
          <a:xfrm>
            <a:off x="6158061" y="1947226"/>
            <a:ext cx="6033939" cy="35559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D610796-69BB-7D44-926C-DBBE59EBF3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85" b="5885"/>
          <a:stretch/>
        </p:blipFill>
        <p:spPr>
          <a:xfrm>
            <a:off x="1" y="1947226"/>
            <a:ext cx="6039524" cy="3555936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94EC81FD-F332-7149-8F1A-BF34114283F4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and Technology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4E5BDABE-4ACF-A249-B37D-15758402CA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0379F6-CD28-4F4A-ABCB-F790654C30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92F5DE25-E0A0-EC48-A020-E9D4161EC855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181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27736F-A5D5-854D-AA80-24E63061F8F9}"/>
              </a:ext>
            </a:extLst>
          </p:cNvPr>
          <p:cNvSpPr txBox="1"/>
          <p:nvPr/>
        </p:nvSpPr>
        <p:spPr>
          <a:xfrm>
            <a:off x="6466943" y="1101703"/>
            <a:ext cx="4069760" cy="468846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200"/>
              </a:spcBef>
            </a:pPr>
            <a:r>
              <a:rPr lang="en-GB" sz="1600" b="1" dirty="0">
                <a:solidFill>
                  <a:srgbClr val="E15D29"/>
                </a:solidFill>
                <a:latin typeface="Comic Sans MS" panose="030F0902030302020204" pitchFamily="66" charset="0"/>
              </a:rPr>
              <a:t>Method</a:t>
            </a:r>
          </a:p>
          <a:p>
            <a:pPr marL="285750" indent="-285750">
              <a:spcBef>
                <a:spcPts val="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Put the white and wholemeal flour in a large bowl.</a:t>
            </a:r>
          </a:p>
          <a:p>
            <a:pPr marL="285750" indent="-285750">
              <a:spcBef>
                <a:spcPts val="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Stir in the sugar, bicarbonate of soda and sea salt.</a:t>
            </a:r>
          </a:p>
          <a:p>
            <a:pPr marL="285750" indent="-285750">
              <a:spcBef>
                <a:spcPts val="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Make a well in the centre.</a:t>
            </a:r>
          </a:p>
          <a:p>
            <a:pPr marL="285750" indent="-285750">
              <a:spcBef>
                <a:spcPts val="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Mix the yoghurt and milk in a large jug until smooth.</a:t>
            </a:r>
          </a:p>
          <a:p>
            <a:pPr marL="285750" indent="-285750">
              <a:spcBef>
                <a:spcPts val="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Pour 1/5 of the mixture into the well and mix. </a:t>
            </a:r>
          </a:p>
          <a:p>
            <a:pPr marL="285750" indent="-285750">
              <a:spcBef>
                <a:spcPts val="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Keep adding the liquid into the flour until all the liquid and flour is combined.</a:t>
            </a:r>
          </a:p>
          <a:p>
            <a:pPr marL="285750" indent="-285750">
              <a:spcBef>
                <a:spcPts val="1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Use your hands and kneed the dough for a few minutes.</a:t>
            </a:r>
          </a:p>
          <a:p>
            <a:pPr marL="285750" indent="-285750">
              <a:spcBef>
                <a:spcPts val="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Divide the dough into portions.</a:t>
            </a:r>
          </a:p>
          <a:p>
            <a:pPr marL="285750" indent="-285750">
              <a:spcBef>
                <a:spcPts val="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Place on a floured baking tray.</a:t>
            </a:r>
          </a:p>
          <a:p>
            <a:pPr marL="285750" indent="-285750">
              <a:spcBef>
                <a:spcPts val="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Brush the rolls with a little milk and bake for 25-35 minutes.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92C91C-2D35-B64A-B26B-72055B6FDA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13" b="4113"/>
          <a:stretch/>
        </p:blipFill>
        <p:spPr>
          <a:xfrm>
            <a:off x="1086723" y="1142738"/>
            <a:ext cx="4870292" cy="449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22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27736F-A5D5-854D-AA80-24E63061F8F9}"/>
              </a:ext>
            </a:extLst>
          </p:cNvPr>
          <p:cNvSpPr txBox="1"/>
          <p:nvPr/>
        </p:nvSpPr>
        <p:spPr>
          <a:xfrm>
            <a:off x="6456363" y="1883838"/>
            <a:ext cx="4559300" cy="377210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Ingredients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500g strong flour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ea typeface="MS Mincho" panose="02020609040205080304" pitchFamily="49" charset="-128"/>
            </a:endParaRP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2 teaspoons of salt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ea typeface="MS Mincho" panose="02020609040205080304" pitchFamily="49" charset="-128"/>
            </a:endParaRP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14g fast action dried yeast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ea typeface="MS Mincho" panose="02020609040205080304" pitchFamily="49" charset="-128"/>
            </a:endParaRP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2 teaspoons of sugar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ea typeface="MS Mincho" panose="02020609040205080304" pitchFamily="49" charset="-128"/>
            </a:endParaRP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300ml warm water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ea typeface="MS Mincho" panose="02020609040205080304" pitchFamily="49" charset="-128"/>
            </a:endParaRP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Butter/margarine/vegetable oil for greasing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ea typeface="MS Mincho" panose="02020609040205080304" pitchFamily="49" charset="-128"/>
            </a:endParaRPr>
          </a:p>
          <a:p>
            <a:pPr>
              <a:lnSpc>
                <a:spcPct val="150000"/>
              </a:lnSpc>
            </a:pPr>
            <a:endParaRPr lang="en-GB" sz="14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Teacher (or adult) only! </a:t>
            </a:r>
            <a:b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</a:b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Set the oven to 200C/180C fan.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FB83208-231F-A94E-BCC3-20C34EF51F28}"/>
              </a:ext>
            </a:extLst>
          </p:cNvPr>
          <p:cNvSpPr txBox="1">
            <a:spLocks/>
          </p:cNvSpPr>
          <p:nvPr/>
        </p:nvSpPr>
        <p:spPr>
          <a:xfrm>
            <a:off x="0" y="931343"/>
            <a:ext cx="12192000" cy="5482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rgbClr val="E15D29"/>
                </a:solidFill>
                <a:latin typeface="Comic Sans MS" panose="030F0902030302020204" pitchFamily="66" charset="0"/>
              </a:rPr>
              <a:t>Making a bread roll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E15D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A66F12-6CB0-1444-AC67-0464B614A4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2" r="952"/>
          <a:stretch/>
        </p:blipFill>
        <p:spPr>
          <a:xfrm>
            <a:off x="1055688" y="1869551"/>
            <a:ext cx="4895850" cy="3508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B59AD1-12F6-5445-8886-41EDFBBB73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551" b="20835"/>
          <a:stretch/>
        </p:blipFill>
        <p:spPr>
          <a:xfrm>
            <a:off x="1086723" y="1869551"/>
            <a:ext cx="4870292" cy="377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760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777A61-22F9-454F-A367-81C33D0F3F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68" b="11468"/>
          <a:stretch/>
        </p:blipFill>
        <p:spPr>
          <a:xfrm>
            <a:off x="1086723" y="1142738"/>
            <a:ext cx="4870292" cy="4498922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27736F-A5D5-854D-AA80-24E63061F8F9}"/>
              </a:ext>
            </a:extLst>
          </p:cNvPr>
          <p:cNvSpPr txBox="1"/>
          <p:nvPr/>
        </p:nvSpPr>
        <p:spPr>
          <a:xfrm>
            <a:off x="6466942" y="1148604"/>
            <a:ext cx="4351114" cy="450892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GB" sz="1700" b="1" dirty="0">
                <a:solidFill>
                  <a:srgbClr val="E15D29"/>
                </a:solidFill>
                <a:latin typeface="Comic Sans MS" panose="030F0902030302020204" pitchFamily="66" charset="0"/>
              </a:rPr>
              <a:t>Method</a:t>
            </a:r>
          </a:p>
          <a:p>
            <a:pPr marL="285750" indent="-285750">
              <a:spcBef>
                <a:spcPts val="1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Put the flour and salt into a mixing bowl. Add the yeast and sugar. Mix well.</a:t>
            </a:r>
          </a:p>
          <a:p>
            <a:pPr marL="285750" indent="-28575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Make a well in the middle. Add the warm water.</a:t>
            </a:r>
          </a:p>
          <a:p>
            <a:pPr marL="285750" indent="-28575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Mix to form a soft dough.</a:t>
            </a:r>
          </a:p>
          <a:p>
            <a:pPr marL="285750" indent="-28575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Tip into a floured surface.</a:t>
            </a:r>
          </a:p>
          <a:p>
            <a:pPr marL="285750" indent="-28575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Knead for 10 minutes</a:t>
            </a:r>
          </a:p>
          <a:p>
            <a:pPr marL="285750" indent="-28575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Divide the dough into 8 pieces.</a:t>
            </a:r>
          </a:p>
          <a:p>
            <a:pPr marL="285750" indent="-28575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Shape into rolls.</a:t>
            </a:r>
          </a:p>
          <a:p>
            <a:pPr marL="285750" indent="-28575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Place the rolls onto the baking tray.</a:t>
            </a:r>
          </a:p>
          <a:p>
            <a:pPr marL="285750" indent="-28575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Allow to prove for 30 minutes in a  warm place.</a:t>
            </a:r>
            <a:endParaRPr lang="en-GB" sz="17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ea typeface="MS Mincho" panose="02020609040205080304" pitchFamily="49" charset="-128"/>
            </a:endParaRPr>
          </a:p>
          <a:p>
            <a:pPr marL="285750" indent="-28575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MS Mincho" panose="02020609040205080304" pitchFamily="49" charset="-128"/>
                <a:cs typeface="Times New Roman" panose="02020603050405020304" pitchFamily="18" charset="0"/>
              </a:rPr>
              <a:t>Bake for 10-15 minute.</a:t>
            </a:r>
            <a:endParaRPr lang="en-GB" sz="17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6904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27736F-A5D5-854D-AA80-24E63061F8F9}"/>
              </a:ext>
            </a:extLst>
          </p:cNvPr>
          <p:cNvSpPr txBox="1"/>
          <p:nvPr/>
        </p:nvSpPr>
        <p:spPr>
          <a:xfrm>
            <a:off x="5614986" y="2404196"/>
            <a:ext cx="5972172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While the bread is cooking:</a:t>
            </a:r>
          </a:p>
          <a:p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Design a poster to promote our bread.</a:t>
            </a:r>
          </a:p>
          <a:p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Create a label – what will you call it?</a:t>
            </a:r>
          </a:p>
          <a:p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Write a sentence to describe the bread.</a:t>
            </a:r>
          </a:p>
          <a:p>
            <a:endParaRPr lang="en-US" dirty="0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B1D5E050-47BF-3545-8449-7E46A77071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35911">
            <a:off x="1924048" y="1841306"/>
            <a:ext cx="2947988" cy="3930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EBDBF89-9DF4-2D4E-903C-63A106EB3FA7}"/>
              </a:ext>
            </a:extLst>
          </p:cNvPr>
          <p:cNvSpPr txBox="1"/>
          <p:nvPr/>
        </p:nvSpPr>
        <p:spPr>
          <a:xfrm>
            <a:off x="400050" y="805679"/>
            <a:ext cx="11387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6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Design our poster</a:t>
            </a:r>
          </a:p>
        </p:txBody>
      </p:sp>
    </p:spTree>
    <p:extLst>
      <p:ext uri="{BB962C8B-B14F-4D97-AF65-F5344CB8AC3E}">
        <p14:creationId xmlns:p14="http://schemas.microsoft.com/office/powerpoint/2010/main" val="4273040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454292" y="2689991"/>
            <a:ext cx="4689955" cy="184665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Evaluate (or eat!) our bread.</a:t>
            </a:r>
          </a:p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Does it taste nice?</a:t>
            </a:r>
          </a:p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Does it feel nice?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B8C1BC-CA69-4FAE-A7F6-DD873B3963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70" t="-581" r="4077" b="581"/>
          <a:stretch/>
        </p:blipFill>
        <p:spPr>
          <a:xfrm>
            <a:off x="1308611" y="1848928"/>
            <a:ext cx="4429125" cy="3488247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400050" y="805679"/>
            <a:ext cx="11387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15D29"/>
                </a:solidFill>
                <a:latin typeface="Comic Sans MS" panose="030F0902030302020204" pitchFamily="66" charset="0"/>
              </a:rPr>
              <a:t>Evaluate our bread!</a:t>
            </a:r>
          </a:p>
        </p:txBody>
      </p:sp>
    </p:spTree>
    <p:extLst>
      <p:ext uri="{BB962C8B-B14F-4D97-AF65-F5344CB8AC3E}">
        <p14:creationId xmlns:p14="http://schemas.microsoft.com/office/powerpoint/2010/main" val="283612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FB1D6EC-A8C8-EA4F-94BD-FB46DBB395CE}"/>
              </a:ext>
            </a:extLst>
          </p:cNvPr>
          <p:cNvSpPr/>
          <p:nvPr/>
        </p:nvSpPr>
        <p:spPr>
          <a:xfrm>
            <a:off x="4014500" y="1854993"/>
            <a:ext cx="4163001" cy="30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42F0A0-4154-744D-B4E7-B97A04257C45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0F0ECDF-DFC9-CA40-B2A2-3A64AAF522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8080B03-E667-B242-A6A8-84CEF0B54244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Bread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CD942D39-6666-634B-BFA4-A17979D31F2A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2EBDC29-F0B0-6542-A26F-9AB0D766BD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4" t="2227" r="7305" b="2872"/>
          <a:stretch/>
        </p:blipFill>
        <p:spPr>
          <a:xfrm>
            <a:off x="4125776" y="1955086"/>
            <a:ext cx="3940449" cy="289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735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A08A94-EF19-BE43-898E-CA3F6664D38A}"/>
              </a:ext>
            </a:extLst>
          </p:cNvPr>
          <p:cNvSpPr txBox="1"/>
          <p:nvPr/>
        </p:nvSpPr>
        <p:spPr>
          <a:xfrm>
            <a:off x="1200149" y="4598366"/>
            <a:ext cx="99325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Plan, make and evaluate bread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2BC3FA3-9067-A548-895D-CE92D7BD5D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D95B7FB-435B-8147-B31F-9B0E1A18E368}"/>
              </a:ext>
            </a:extLst>
          </p:cNvPr>
          <p:cNvSpPr txBox="1"/>
          <p:nvPr/>
        </p:nvSpPr>
        <p:spPr>
          <a:xfrm>
            <a:off x="504351" y="5427407"/>
            <a:ext cx="1000943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GB" sz="1100" b="1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KEY STAGE 1 </a:t>
            </a:r>
            <a:endParaRPr lang="en-GB" sz="1100" dirty="0">
              <a:solidFill>
                <a:srgbClr val="E15D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The Design, Make and Evaluate aspects are covered.</a:t>
            </a:r>
          </a:p>
          <a:p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Cooking and nutrition: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use the basic principles of a healthy and varied diet to prepare dishes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E15D29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u</a:t>
            </a:r>
            <a:r>
              <a:rPr lang="en-GB" sz="1100">
                <a:solidFill>
                  <a:srgbClr val="E15D29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nderstand </a:t>
            </a:r>
            <a:r>
              <a:rPr lang="en-GB" sz="1100" dirty="0">
                <a:solidFill>
                  <a:srgbClr val="E15D29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where food comes from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79D65ED-F749-8F48-955C-D475978EAA46}"/>
              </a:ext>
            </a:extLst>
          </p:cNvPr>
          <p:cNvSpPr txBox="1">
            <a:spLocks/>
          </p:cNvSpPr>
          <p:nvPr/>
        </p:nvSpPr>
        <p:spPr>
          <a:xfrm>
            <a:off x="0" y="654978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Bread</a:t>
            </a:r>
            <a:b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6" name="Picture 5" descr="A picture containing person, table, indoor, child&#10;&#10;Description automatically generated">
            <a:extLst>
              <a:ext uri="{FF2B5EF4-FFF2-40B4-BE49-F238E27FC236}">
                <a16:creationId xmlns:a16="http://schemas.microsoft.com/office/drawing/2014/main" id="{700FAA02-8448-364E-A6F9-79ADCD26A6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59" t="2328" r="5009" b="2347"/>
          <a:stretch/>
        </p:blipFill>
        <p:spPr>
          <a:xfrm>
            <a:off x="1062978" y="2098904"/>
            <a:ext cx="3223280" cy="22751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28EF0C2-25BD-1F44-9A82-C6F5EA4155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30" r="2730"/>
          <a:stretch/>
        </p:blipFill>
        <p:spPr>
          <a:xfrm>
            <a:off x="4488006" y="2098904"/>
            <a:ext cx="3223280" cy="22751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0473230-C003-A545-AF66-65285AF43D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85" r="2885"/>
          <a:stretch/>
        </p:blipFill>
        <p:spPr>
          <a:xfrm>
            <a:off x="7913033" y="2098904"/>
            <a:ext cx="3223280" cy="2275198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0942D01-BE67-0E4D-A2B6-EDAD8F5344A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1980510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14285" y="890547"/>
            <a:ext cx="1219200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Last time we learnt about bread.</a:t>
            </a:r>
          </a:p>
          <a:p>
            <a:pPr algn="ctr">
              <a:spcBef>
                <a:spcPts val="500"/>
              </a:spcBef>
            </a:pPr>
            <a:r>
              <a:rPr lang="en-GB" sz="25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Now we are going to make our own!</a:t>
            </a:r>
          </a:p>
          <a:p>
            <a:pPr algn="ctr">
              <a:spcBef>
                <a:spcPts val="500"/>
              </a:spcBef>
            </a:pPr>
            <a:endParaRPr lang="en-GB" sz="2500" dirty="0">
              <a:solidFill>
                <a:srgbClr val="272626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1" name="Picture 10" descr="A picture containing food, pile, grill, pan&#10;&#10;Description automatically generated">
            <a:extLst>
              <a:ext uri="{FF2B5EF4-FFF2-40B4-BE49-F238E27FC236}">
                <a16:creationId xmlns:a16="http://schemas.microsoft.com/office/drawing/2014/main" id="{968342C9-EAE3-0B46-9272-F0BE09C2E8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868" y="2012417"/>
            <a:ext cx="10048106" cy="354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98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0" y="1368291"/>
            <a:ext cx="12191999" cy="391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We can choose one of these (or perhaps our teacher will choose!)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93E876-4EDD-A542-B265-2DA9F3C50F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215" y="2896974"/>
            <a:ext cx="3240190" cy="22780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97ABEE-59AC-2A4F-8FA0-C7AD13A841D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2091" y="2899159"/>
            <a:ext cx="3236152" cy="2275198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reflection endPos="0" dist="50800" dir="5400000" sy="-100000" algn="bl" rotWithShape="0"/>
            <a:softEdge rad="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48B35A-2559-6449-A86E-5A71B62EBB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7929" y="2896974"/>
            <a:ext cx="3236805" cy="2275657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67D322D2-7166-2947-A04E-146DE04499B5}"/>
              </a:ext>
            </a:extLst>
          </p:cNvPr>
          <p:cNvSpPr txBox="1"/>
          <p:nvPr/>
        </p:nvSpPr>
        <p:spPr>
          <a:xfrm>
            <a:off x="1064402" y="2243656"/>
            <a:ext cx="3238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15D29"/>
                </a:solidFill>
                <a:latin typeface="Comic Sans MS" panose="030F0902030302020204" pitchFamily="66" charset="0"/>
              </a:rPr>
              <a:t>Chapati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70196C0-11D1-0641-A4C0-CB90391C0D4F}"/>
              </a:ext>
            </a:extLst>
          </p:cNvPr>
          <p:cNvSpPr txBox="1"/>
          <p:nvPr/>
        </p:nvSpPr>
        <p:spPr>
          <a:xfrm>
            <a:off x="4471166" y="2243656"/>
            <a:ext cx="3238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15D29"/>
                </a:solidFill>
                <a:latin typeface="Comic Sans MS" panose="030F0902030302020204" pitchFamily="66" charset="0"/>
              </a:rPr>
              <a:t>Soda bread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1E90A4E-3963-2545-87BD-96C973972291}"/>
              </a:ext>
            </a:extLst>
          </p:cNvPr>
          <p:cNvSpPr txBox="1"/>
          <p:nvPr/>
        </p:nvSpPr>
        <p:spPr>
          <a:xfrm>
            <a:off x="7877929" y="2243656"/>
            <a:ext cx="3236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15D29"/>
                </a:solidFill>
                <a:latin typeface="Comic Sans MS" panose="030F0902030302020204" pitchFamily="66" charset="0"/>
              </a:rPr>
              <a:t>Bread rolls</a:t>
            </a:r>
          </a:p>
        </p:txBody>
      </p:sp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454292" y="2306374"/>
            <a:ext cx="4689955" cy="25853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Making bread involves cooking.</a:t>
            </a:r>
          </a:p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Who should use a hot oven or frying pan?</a:t>
            </a:r>
          </a:p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Yes, your teacher! Or another responsible adult.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400050" y="805679"/>
            <a:ext cx="11387137" cy="782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6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Safety first!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4C42B2E-448F-5249-B523-B0091B34BD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85" t="17904" r="7484" b="4605"/>
          <a:stretch/>
        </p:blipFill>
        <p:spPr>
          <a:xfrm>
            <a:off x="1065715" y="1834640"/>
            <a:ext cx="4885823" cy="348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9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468580" y="2120631"/>
            <a:ext cx="4689955" cy="25853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should we do before we handle food?</a:t>
            </a:r>
          </a:p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That’s right!</a:t>
            </a:r>
          </a:p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Wash our hands!</a:t>
            </a:r>
          </a:p>
          <a:p>
            <a:r>
              <a:rPr lang="en-GB" sz="2400" dirty="0">
                <a:solidFill>
                  <a:srgbClr val="272626"/>
                </a:solidFill>
                <a:latin typeface="Comic Sans MS" panose="030F0902030302020204" pitchFamily="66" charset="0"/>
              </a:rPr>
              <a:t> 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 descr="A child in a bathtub&#10;&#10;Description automatically generated with low confidence">
            <a:extLst>
              <a:ext uri="{FF2B5EF4-FFF2-40B4-BE49-F238E27FC236}">
                <a16:creationId xmlns:a16="http://schemas.microsoft.com/office/drawing/2014/main" id="{C8CF3496-328F-C142-A413-1C94CD5D02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34" t="139" r="4668" b="1836"/>
          <a:stretch/>
        </p:blipFill>
        <p:spPr>
          <a:xfrm>
            <a:off x="1065714" y="1663786"/>
            <a:ext cx="4885824" cy="348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9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A5EDEE-8262-8B41-81D2-0E047E6115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92" t="13287" r="30829" b="20496"/>
          <a:stretch/>
        </p:blipFill>
        <p:spPr>
          <a:xfrm>
            <a:off x="1086723" y="2274890"/>
            <a:ext cx="4870292" cy="33667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27736F-A5D5-854D-AA80-24E63061F8F9}"/>
              </a:ext>
            </a:extLst>
          </p:cNvPr>
          <p:cNvSpPr txBox="1"/>
          <p:nvPr/>
        </p:nvSpPr>
        <p:spPr>
          <a:xfrm>
            <a:off x="6456363" y="2744102"/>
            <a:ext cx="4427539" cy="24622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GB" sz="2400" b="1" dirty="0">
                <a:solidFill>
                  <a:srgbClr val="E15D29"/>
                </a:solidFill>
                <a:latin typeface="Comic Sans MS" panose="030F0902030302020204" pitchFamily="66" charset="0"/>
              </a:rPr>
              <a:t>Ingredients</a:t>
            </a:r>
          </a:p>
          <a:p>
            <a:pPr>
              <a:spcBef>
                <a:spcPts val="1800"/>
              </a:spcBef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450g wholemeal flour (or chapati flour)</a:t>
            </a:r>
          </a:p>
          <a:p>
            <a:pPr>
              <a:spcBef>
                <a:spcPts val="1200"/>
              </a:spcBef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1½ teaspoons table salt</a:t>
            </a:r>
          </a:p>
          <a:p>
            <a:pPr>
              <a:spcBef>
                <a:spcPts val="1200"/>
              </a:spcBef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300ml water in a jug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FB83208-231F-A94E-BCC3-20C34EF51F28}"/>
              </a:ext>
            </a:extLst>
          </p:cNvPr>
          <p:cNvSpPr txBox="1">
            <a:spLocks/>
          </p:cNvSpPr>
          <p:nvPr/>
        </p:nvSpPr>
        <p:spPr>
          <a:xfrm>
            <a:off x="0" y="745599"/>
            <a:ext cx="12192000" cy="110240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</a:p>
          <a:p>
            <a:pPr marL="0" indent="0" algn="ctr">
              <a:buNone/>
            </a:pPr>
            <a:r>
              <a:rPr lang="en-GB" sz="3200" dirty="0">
                <a:solidFill>
                  <a:srgbClr val="E15D29"/>
                </a:solidFill>
                <a:latin typeface="Comic Sans MS" panose="030F0902030302020204" pitchFamily="66" charset="0"/>
              </a:rPr>
              <a:t>Making chapatis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E15D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099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27736F-A5D5-854D-AA80-24E63061F8F9}"/>
              </a:ext>
            </a:extLst>
          </p:cNvPr>
          <p:cNvSpPr txBox="1"/>
          <p:nvPr/>
        </p:nvSpPr>
        <p:spPr>
          <a:xfrm>
            <a:off x="6466942" y="1085586"/>
            <a:ext cx="4416958" cy="460638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GB" sz="1900" b="1" dirty="0">
                <a:solidFill>
                  <a:srgbClr val="E15D29"/>
                </a:solidFill>
                <a:latin typeface="Comic Sans MS" panose="030F0902030302020204" pitchFamily="66" charset="0"/>
              </a:rPr>
              <a:t>Method</a:t>
            </a:r>
          </a:p>
          <a:p>
            <a:pPr marL="342900" indent="-342900">
              <a:spcBef>
                <a:spcPts val="10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Stir the flour and salt in a bowl.</a:t>
            </a:r>
          </a:p>
          <a:p>
            <a:pPr marL="342900" indent="-342900">
              <a:spcBef>
                <a:spcPts val="5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Add the water and stir it into the flour and salt.</a:t>
            </a:r>
          </a:p>
          <a:p>
            <a:pPr marL="342900" indent="-342900">
              <a:spcBef>
                <a:spcPts val="5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Using your hands, knead the dough for a few minutes until smooth.</a:t>
            </a:r>
          </a:p>
          <a:p>
            <a:pPr marL="342900" indent="-342900">
              <a:spcBef>
                <a:spcPts val="5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Knead the dough again on a work surface. Roll each piece into a ball.</a:t>
            </a:r>
          </a:p>
          <a:p>
            <a:pPr marL="342900" indent="-342900">
              <a:spcBef>
                <a:spcPts val="5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Rest for a few minutes.</a:t>
            </a:r>
          </a:p>
          <a:p>
            <a:pPr marL="342900" indent="-342900">
              <a:spcBef>
                <a:spcPts val="5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Roll out the dough balls until they are very thin.</a:t>
            </a:r>
          </a:p>
          <a:p>
            <a:pPr marL="342900" indent="-342900">
              <a:spcBef>
                <a:spcPts val="5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Teacher (or adult) only! Cook the chapatis in a frying pan. 30 seconds on each side.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5A079F-19A1-2140-84D0-A578529733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27" t="6550" r="33616" b="13310"/>
          <a:stretch/>
        </p:blipFill>
        <p:spPr>
          <a:xfrm>
            <a:off x="1086723" y="1142738"/>
            <a:ext cx="4870292" cy="449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24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27736F-A5D5-854D-AA80-24E63061F8F9}"/>
              </a:ext>
            </a:extLst>
          </p:cNvPr>
          <p:cNvSpPr txBox="1"/>
          <p:nvPr/>
        </p:nvSpPr>
        <p:spPr>
          <a:xfrm>
            <a:off x="6417726" y="2001153"/>
            <a:ext cx="4701608" cy="3508905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Ingredients</a:t>
            </a:r>
          </a:p>
          <a:p>
            <a:pPr>
              <a:spcBef>
                <a:spcPts val="12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450g plain flour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450g wholemeal flour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2 teaspoons of soft brown sugar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2 teaspoons of bicarbonate of soda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500g full-fat yoghurt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350g full-fat milk</a:t>
            </a:r>
          </a:p>
          <a:p>
            <a:pPr>
              <a:spcBef>
                <a:spcPts val="1200"/>
              </a:spcBef>
            </a:pP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Teacher (or adult) only! </a:t>
            </a:r>
            <a:b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</a:b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Set the oven to 200C/180C fan.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FB83208-231F-A94E-BCC3-20C34EF51F28}"/>
              </a:ext>
            </a:extLst>
          </p:cNvPr>
          <p:cNvSpPr txBox="1">
            <a:spLocks/>
          </p:cNvSpPr>
          <p:nvPr/>
        </p:nvSpPr>
        <p:spPr>
          <a:xfrm>
            <a:off x="0" y="931343"/>
            <a:ext cx="12192000" cy="110240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rgbClr val="E15D29"/>
                </a:solidFill>
                <a:latin typeface="Comic Sans MS" panose="030F0902030302020204" pitchFamily="66" charset="0"/>
              </a:rPr>
              <a:t>Making soda bread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E15D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79AB9C-65AE-5244-BD87-89485AB98A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26" b="11526"/>
          <a:stretch/>
        </p:blipFill>
        <p:spPr>
          <a:xfrm>
            <a:off x="1086723" y="1869551"/>
            <a:ext cx="4870292" cy="377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010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1">
      <a:dk1>
        <a:srgbClr val="2626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5244</TotalTime>
  <Words>642</Words>
  <Application>Microsoft Office PowerPoint</Application>
  <PresentationFormat>Widescreen</PresentationFormat>
  <Paragraphs>114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Comic Sans MS</vt:lpstr>
      <vt:lpstr>Arial</vt:lpstr>
      <vt:lpstr>Calibri Light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186</cp:revision>
  <dcterms:created xsi:type="dcterms:W3CDTF">2021-01-11T17:47:06Z</dcterms:created>
  <dcterms:modified xsi:type="dcterms:W3CDTF">2022-08-11T12:32:48Z</dcterms:modified>
</cp:coreProperties>
</file>