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60" r:id="rId2"/>
  </p:sldMasterIdLst>
  <p:notesMasterIdLst>
    <p:notesMasterId r:id="rId24"/>
  </p:notesMasterIdLst>
  <p:sldIdLst>
    <p:sldId id="294" r:id="rId3"/>
    <p:sldId id="268" r:id="rId4"/>
    <p:sldId id="299" r:id="rId5"/>
    <p:sldId id="282" r:id="rId6"/>
    <p:sldId id="302" r:id="rId7"/>
    <p:sldId id="293" r:id="rId8"/>
    <p:sldId id="295" r:id="rId9"/>
    <p:sldId id="303" r:id="rId10"/>
    <p:sldId id="284" r:id="rId11"/>
    <p:sldId id="258" r:id="rId12"/>
    <p:sldId id="285" r:id="rId13"/>
    <p:sldId id="300" r:id="rId14"/>
    <p:sldId id="287" r:id="rId15"/>
    <p:sldId id="288" r:id="rId16"/>
    <p:sldId id="289" r:id="rId17"/>
    <p:sldId id="286" r:id="rId18"/>
    <p:sldId id="291" r:id="rId19"/>
    <p:sldId id="301" r:id="rId20"/>
    <p:sldId id="274" r:id="rId21"/>
    <p:sldId id="262" r:id="rId22"/>
    <p:sldId id="271" r:id="rId23"/>
  </p:sldIdLst>
  <p:sldSz cx="12192000" cy="6858000"/>
  <p:notesSz cx="6858000" cy="9144000"/>
  <p:embeddedFontLst>
    <p:embeddedFont>
      <p:font typeface="Berlin Sans FB" panose="020E0602020502020306" pitchFamily="34" charset="0"/>
      <p:regular r:id="rId25"/>
      <p:bold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Comic Sans MS" panose="030F0702030302020204" pitchFamily="66" charset="0"/>
      <p:regular r:id="rId33"/>
      <p:bold r:id="rId34"/>
      <p:italic r:id="rId35"/>
      <p:boldItalic r:id="rId36"/>
    </p:embeddedFont>
    <p:embeddedFont>
      <p:font typeface="Webdings" panose="05030102010509060703" pitchFamily="18" charset="2"/>
      <p:regular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756" userDrawn="1">
          <p15:clr>
            <a:srgbClr val="A4A3A4"/>
          </p15:clr>
        </p15:guide>
        <p15:guide id="3" orient="horz" pos="3543" userDrawn="1">
          <p15:clr>
            <a:srgbClr val="A4A3A4"/>
          </p15:clr>
        </p15:guide>
        <p15:guide id="4" pos="3704" userDrawn="1">
          <p15:clr>
            <a:srgbClr val="A4A3A4"/>
          </p15:clr>
        </p15:guide>
        <p15:guide id="5" pos="6924" userDrawn="1">
          <p15:clr>
            <a:srgbClr val="A4A3A4"/>
          </p15:clr>
        </p15:guide>
        <p15:guide id="6" orient="horz" pos="2137" userDrawn="1">
          <p15:clr>
            <a:srgbClr val="A4A3A4"/>
          </p15:clr>
        </p15:guide>
        <p15:guide id="7" pos="4158" userDrawn="1">
          <p15:clr>
            <a:srgbClr val="A4A3A4"/>
          </p15:clr>
        </p15:guide>
        <p15:guide id="8" pos="4316" userDrawn="1">
          <p15:clr>
            <a:srgbClr val="A4A3A4"/>
          </p15:clr>
        </p15:guide>
        <p15:guide id="9" pos="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39AB47"/>
    <a:srgbClr val="E15D29"/>
    <a:srgbClr val="FFFFFF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49"/>
    <p:restoredTop sz="94686"/>
  </p:normalViewPr>
  <p:slideViewPr>
    <p:cSldViewPr snapToGrid="0" snapToObjects="1">
      <p:cViewPr varScale="1">
        <p:scale>
          <a:sx n="78" d="100"/>
          <a:sy n="78" d="100"/>
        </p:scale>
        <p:origin x="456" y="62"/>
      </p:cViewPr>
      <p:guideLst>
        <p:guide orient="horz" pos="754"/>
        <p:guide pos="756"/>
        <p:guide orient="horz" pos="3543"/>
        <p:guide pos="3704"/>
        <p:guide pos="6924"/>
        <p:guide orient="horz" pos="2137"/>
        <p:guide pos="4158"/>
        <p:guide pos="4316"/>
        <p:guide pos="93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39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3333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0090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8278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811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9188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579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3749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4417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065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52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558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321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535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00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7196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847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422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558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7AC4B-89A7-A24D-A198-96D2BAD36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61467B-3B20-904F-A907-D4A22D69E3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8F399-D80D-0846-AC3C-F2C54D7270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8C3A70-75E9-674E-8356-BA449426C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6FDDF-1FA2-E34A-B55E-97BDEA4F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738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BBA6C-DB5D-914C-8CFC-9493E803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78C93-28CE-8A4D-A8F9-530E4E0BD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130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20B56-FB11-A146-BB76-C2D16870FA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B7FB6-D357-5440-9696-06BE023A7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DDE6C-59B8-0A4D-A79A-12D6BB5A3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390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2F004-E621-464D-8E29-55B41904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20C32-8ED6-9747-B303-C6D62EBB4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78E15-92BD-C149-BACC-1E3503C7F9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A007E7-DBA5-0244-8ACF-F481291A5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D3E9-D818-BA47-9AFE-773133F3C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67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7342A-D61B-654A-A6B9-98A96C48E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90EAB-AFB1-F04C-957A-3B9C726F9E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9C65C7-1811-2748-8116-77A5CDBE1F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76D792-5545-5042-9CF1-2E234D49A6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53B32-F412-D74D-BF2C-2DEBF8FA7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A8228E-9C3B-3449-8D4F-D7039CE30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179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F2CBD-E943-B04E-96E5-06A8DEDBC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7AA60F-23D2-044C-8534-319842D3B5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556526-6811-0C41-85FD-323EFB3A22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B496DC-91E2-974F-8441-243E3E9F43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2DB882-2FC5-1745-AF3C-67A305F851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325F65-B4E4-0A44-B8D8-5423A7FB8C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05BEA9-D719-934F-9678-9D7A79616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355CCF-1043-6941-8C89-690901B58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116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1BE81-E6C7-C64B-9413-5094FDE28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395BE5-F729-0545-A549-B7B97C7FA9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3D3F34-EDA3-5143-8057-F664F17F7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8706F-097C-9B4F-9E65-195EEC86E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56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C4C831-E03E-724F-BB85-99EC7927FD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E4596C-ACE1-454D-8FC5-A0813EF30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52D18A-DC28-6941-88C5-BB4D0DBD3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395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13F3F-C265-5646-892C-94E01D30F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A747-CDF7-BF4D-B96E-72E129FC0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529976-161C-954B-9547-11D433798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8B885-379E-B448-A7FB-DE215ED5A4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FDC24F-438F-2441-AA91-8B65AED18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19EF94-92CC-D14D-8695-9D24C28CF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21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6DB72-A0C4-A646-9F5C-EFBF72796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19EABC-B9A7-E945-A50D-90A879DFC2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F0305A-BCE9-9C41-B619-E92832232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8D9F55-11A3-9042-8E94-9C56D8AB4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237D3-DA8F-DD4F-B2EE-A8CA5CD46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4C7FA0-9C73-9A4F-9630-8D0B321DE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85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75F10-8D5E-E040-B4C1-52EDF92BF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85188F-71DB-7644-946B-D51B1C0E7E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55130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88753-B3E0-8144-84AA-24A45F7629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24608-3528-0042-B883-4EBD4A70E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4C4DB-733B-A248-8FBE-3D2ADE4F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12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E6E6A6-08E2-7642-A81E-95E1ED5D37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CE9155-9B9B-D045-AED1-2D2E800B5B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F852BA-838F-DC43-AAC1-A28DF54FF1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F3848-0B61-4C44-BF1B-261016D43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A732F-5CF8-484C-B9F3-3753A1B9D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892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BB15C5-14BD-BB4A-B585-EADA3E21FC8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5F831C27-E799-534F-B038-12D9A36B835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68D4EF-4507-0B47-9A1B-AA3FD67453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08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FA329D-AF23-F843-B7CE-F717186618E1}"/>
              </a:ext>
            </a:extLst>
          </p:cNvPr>
          <p:cNvSpPr/>
          <p:nvPr/>
        </p:nvSpPr>
        <p:spPr>
          <a:xfrm>
            <a:off x="0" y="1840897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AD30A8-1B2A-B048-BA8D-45AA2885B3B2}"/>
              </a:ext>
            </a:extLst>
          </p:cNvPr>
          <p:cNvSpPr txBox="1">
            <a:spLocks/>
          </p:cNvSpPr>
          <p:nvPr/>
        </p:nvSpPr>
        <p:spPr>
          <a:xfrm>
            <a:off x="-2" y="589421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All About Bread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153C4D0-25EA-E344-92D3-6CF9CC6333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8061" y="1960158"/>
            <a:ext cx="6033939" cy="35559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D610796-69BB-7D44-926C-DBBE59EBF38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960158"/>
            <a:ext cx="6039524" cy="3555936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14C67C53-572A-BE43-9F88-0F33E48FC37F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and Technology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7CC13643-3A27-744C-9D1A-FB87E3EE6A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C13B48-BD7B-E84D-B396-4916E3B688A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1F1BD8D5-DBBE-4847-A118-5B0E43E1C2AA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266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5938832" y="1968724"/>
            <a:ext cx="4747592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Mantou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is Chinese bread. It is especially popular in the north of China.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It is made of the usual ingredients of flour, water, yeast and salt.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Most bread is baked in an oven. But </a:t>
            </a:r>
            <a:r>
              <a:rPr lang="en-GB" sz="1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mantou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is steamed (which means cooked using the steam from hot water).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This gives it its very special, squishy texture.</a:t>
            </a:r>
          </a:p>
          <a:p>
            <a:endParaRPr lang="en-GB" sz="2400" dirty="0">
              <a:latin typeface="Comic Sans MS" panose="030F0902030302020204" pitchFamily="66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EDFFEA-1C2B-B642-AC61-4FE2D7D6E455}"/>
              </a:ext>
            </a:extLst>
          </p:cNvPr>
          <p:cNvSpPr txBox="1"/>
          <p:nvPr/>
        </p:nvSpPr>
        <p:spPr>
          <a:xfrm>
            <a:off x="5938832" y="1287042"/>
            <a:ext cx="56294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 err="1">
                <a:solidFill>
                  <a:srgbClr val="E15D29"/>
                </a:solidFill>
                <a:latin typeface="Comic Sans MS" panose="030F0902030302020204" pitchFamily="66" charset="0"/>
              </a:rPr>
              <a:t>Mantou</a:t>
            </a:r>
            <a:r>
              <a:rPr lang="en-GB" sz="2600" dirty="0">
                <a:solidFill>
                  <a:srgbClr val="E15D29"/>
                </a:solidFill>
                <a:latin typeface="Comic Sans MS" panose="030F0902030302020204" pitchFamily="66" charset="0"/>
              </a:rPr>
              <a:t> – from China</a:t>
            </a:r>
          </a:p>
        </p:txBody>
      </p:sp>
      <p:pic>
        <p:nvPicPr>
          <p:cNvPr id="7" name="Picture 6" descr="A picture containing table, cup, coffee, wooden&#10;&#10;Description automatically generated">
            <a:extLst>
              <a:ext uri="{FF2B5EF4-FFF2-40B4-BE49-F238E27FC236}">
                <a16:creationId xmlns:a16="http://schemas.microsoft.com/office/drawing/2014/main" id="{E28D33B5-A2D0-ED4D-B142-D4FF97CACA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77536">
            <a:off x="1278138" y="1113769"/>
            <a:ext cx="2599846" cy="23628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DD18CA-CC33-D84B-9837-EC8DB3D373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43763">
            <a:off x="2244316" y="3500150"/>
            <a:ext cx="2891817" cy="21605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F080369-DE7A-9641-86BE-806A46B06A9C}"/>
              </a:ext>
            </a:extLst>
          </p:cNvPr>
          <p:cNvCxnSpPr>
            <a:cxnSpLocks/>
          </p:cNvCxnSpPr>
          <p:nvPr/>
        </p:nvCxnSpPr>
        <p:spPr>
          <a:xfrm flipH="1">
            <a:off x="4182040" y="2999874"/>
            <a:ext cx="626935" cy="1491915"/>
          </a:xfrm>
          <a:prstGeom prst="straightConnector1">
            <a:avLst/>
          </a:prstGeom>
          <a:ln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DA8EF758-F5A5-5C46-BC4C-4C9BAFC8CE7C}"/>
              </a:ext>
            </a:extLst>
          </p:cNvPr>
          <p:cNvSpPr/>
          <p:nvPr/>
        </p:nvSpPr>
        <p:spPr>
          <a:xfrm>
            <a:off x="4375247" y="2522606"/>
            <a:ext cx="88838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solidFill>
                  <a:srgbClr val="E15D29"/>
                </a:solidFill>
                <a:latin typeface="Comic Sans MS" panose="030F0902030302020204" pitchFamily="66" charset="0"/>
              </a:rPr>
              <a:t>China</a:t>
            </a:r>
            <a:endParaRPr lang="en-US" sz="2200" dirty="0">
              <a:solidFill>
                <a:srgbClr val="E15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29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5938832" y="2099356"/>
            <a:ext cx="4747592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Who has been to Italy?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Focaccia is a special Italian bread.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Early versions of focaccia were baked by the Romans.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Who has eaten pizza?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Sometimes focaccia is used as an alternative pizza base.  </a:t>
            </a:r>
          </a:p>
          <a:p>
            <a:endParaRPr lang="en-GB" sz="2400" dirty="0">
              <a:latin typeface="Comic Sans MS" panose="030F0902030302020204" pitchFamily="66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EDFFEA-1C2B-B642-AC61-4FE2D7D6E455}"/>
              </a:ext>
            </a:extLst>
          </p:cNvPr>
          <p:cNvSpPr txBox="1"/>
          <p:nvPr/>
        </p:nvSpPr>
        <p:spPr>
          <a:xfrm>
            <a:off x="5938832" y="1417675"/>
            <a:ext cx="56294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E15D29"/>
                </a:solidFill>
                <a:latin typeface="Comic Sans MS" panose="030F0902030302020204" pitchFamily="66" charset="0"/>
              </a:rPr>
              <a:t>Focaccia – from Italy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4DD18CA-CC33-D84B-9837-EC8DB3D373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27262">
            <a:off x="1346143" y="1011428"/>
            <a:ext cx="3226688" cy="2410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8D33B5-A2D0-ED4D-B142-D4FF97CACA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20327">
            <a:off x="2649008" y="3426209"/>
            <a:ext cx="2599846" cy="23628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28CD401-25C0-4649-8D3C-D14CD9148B7A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1314287" y="2358190"/>
            <a:ext cx="1925674" cy="1787790"/>
          </a:xfrm>
          <a:prstGeom prst="straightConnector1">
            <a:avLst/>
          </a:prstGeom>
          <a:ln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47464D01-CD2C-2842-9BCC-A56D4F5CFE57}"/>
              </a:ext>
            </a:extLst>
          </p:cNvPr>
          <p:cNvSpPr/>
          <p:nvPr/>
        </p:nvSpPr>
        <p:spPr>
          <a:xfrm>
            <a:off x="894139" y="4145980"/>
            <a:ext cx="84029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solidFill>
                  <a:srgbClr val="E15D29"/>
                </a:solidFill>
                <a:latin typeface="Comic Sans MS" panose="030F0902030302020204" pitchFamily="66" charset="0"/>
              </a:rPr>
              <a:t>Italy</a:t>
            </a:r>
            <a:endParaRPr lang="en-US" sz="2200" dirty="0">
              <a:solidFill>
                <a:srgbClr val="E15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39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5938832" y="2099356"/>
            <a:ext cx="447249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Who has been to Germany?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Pumpernickel is made from a grain called rye.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Rye is in the wheat family, but is different to the wheat we usually use for flour.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Bread made with rye flour has a special look and taste.</a:t>
            </a:r>
          </a:p>
          <a:p>
            <a:endParaRPr lang="en-GB" sz="2400" dirty="0">
              <a:latin typeface="Comic Sans MS" panose="030F0902030302020204" pitchFamily="66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EDFFEA-1C2B-B642-AC61-4FE2D7D6E455}"/>
              </a:ext>
            </a:extLst>
          </p:cNvPr>
          <p:cNvSpPr txBox="1"/>
          <p:nvPr/>
        </p:nvSpPr>
        <p:spPr>
          <a:xfrm>
            <a:off x="5938832" y="1417675"/>
            <a:ext cx="56294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E15D29"/>
                </a:solidFill>
                <a:latin typeface="Comic Sans MS" panose="030F0902030302020204" pitchFamily="66" charset="0"/>
              </a:rPr>
              <a:t>Pumpernickel – German bread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4DD18CA-CC33-D84B-9837-EC8DB3D373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27262">
            <a:off x="1236052" y="1052020"/>
            <a:ext cx="2476457" cy="2410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8D33B5-A2D0-ED4D-B142-D4FF97CACA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917" r="-552"/>
          <a:stretch/>
        </p:blipFill>
        <p:spPr>
          <a:xfrm rot="320327">
            <a:off x="2279014" y="3448240"/>
            <a:ext cx="3073409" cy="23628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8117C5F-EFF8-D84E-B0F2-5963D8E29D44}"/>
              </a:ext>
            </a:extLst>
          </p:cNvPr>
          <p:cNvCxnSpPr>
            <a:cxnSpLocks/>
          </p:cNvCxnSpPr>
          <p:nvPr/>
        </p:nvCxnSpPr>
        <p:spPr>
          <a:xfrm flipH="1" flipV="1">
            <a:off x="2775285" y="2535922"/>
            <a:ext cx="1356470" cy="337962"/>
          </a:xfrm>
          <a:prstGeom prst="straightConnector1">
            <a:avLst/>
          </a:prstGeom>
          <a:ln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188637D9-A496-A841-A610-E28CEA7DDAAB}"/>
              </a:ext>
            </a:extLst>
          </p:cNvPr>
          <p:cNvSpPr/>
          <p:nvPr/>
        </p:nvSpPr>
        <p:spPr>
          <a:xfrm>
            <a:off x="4214156" y="2674047"/>
            <a:ext cx="132600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solidFill>
                  <a:srgbClr val="E15D29"/>
                </a:solidFill>
                <a:latin typeface="Comic Sans MS" panose="030F0902030302020204" pitchFamily="66" charset="0"/>
              </a:rPr>
              <a:t>Germany</a:t>
            </a:r>
            <a:endParaRPr lang="en-US" sz="2200" dirty="0">
              <a:solidFill>
                <a:srgbClr val="E15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83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5938832" y="1968726"/>
            <a:ext cx="520444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Who has been to India?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Who has eaten in an Indian restaurant or enjoyed an Indian take-away meal?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probably have eaten chapati bread.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Chapati is one of the oldest breads in the world.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It is made with flour and water, but it has no yeast.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So chapatis do not rise.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Chapatis are a ‘flatbread’.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EDFFEA-1C2B-B642-AC61-4FE2D7D6E455}"/>
              </a:ext>
            </a:extLst>
          </p:cNvPr>
          <p:cNvSpPr txBox="1"/>
          <p:nvPr/>
        </p:nvSpPr>
        <p:spPr>
          <a:xfrm>
            <a:off x="5938832" y="1287044"/>
            <a:ext cx="56294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E15D29"/>
                </a:solidFill>
                <a:latin typeface="Comic Sans MS" panose="030F0902030302020204" pitchFamily="66" charset="0"/>
              </a:rPr>
              <a:t>Chapati – Indian bread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4DD18CA-CC33-D84B-9837-EC8DB3D373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27262">
            <a:off x="2377648" y="897581"/>
            <a:ext cx="2536019" cy="28822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8D33B5-A2D0-ED4D-B142-D4FF97CACA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20327">
            <a:off x="1350833" y="3563418"/>
            <a:ext cx="2599846" cy="23628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2417356-7D03-354B-A646-C68931F889BE}"/>
              </a:ext>
            </a:extLst>
          </p:cNvPr>
          <p:cNvCxnSpPr>
            <a:cxnSpLocks/>
          </p:cNvCxnSpPr>
          <p:nvPr/>
        </p:nvCxnSpPr>
        <p:spPr>
          <a:xfrm flipV="1">
            <a:off x="2196250" y="2326105"/>
            <a:ext cx="1284884" cy="449179"/>
          </a:xfrm>
          <a:prstGeom prst="straightConnector1">
            <a:avLst/>
          </a:prstGeom>
          <a:ln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C04E6495-DA6A-0246-B02A-DCC152221D2E}"/>
              </a:ext>
            </a:extLst>
          </p:cNvPr>
          <p:cNvSpPr/>
          <p:nvPr/>
        </p:nvSpPr>
        <p:spPr>
          <a:xfrm>
            <a:off x="1393470" y="2578056"/>
            <a:ext cx="782587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900" dirty="0">
                <a:solidFill>
                  <a:srgbClr val="E15D29"/>
                </a:solidFill>
                <a:latin typeface="Comic Sans MS" panose="030F0902030302020204" pitchFamily="66" charset="0"/>
              </a:rPr>
              <a:t>India</a:t>
            </a:r>
            <a:endParaRPr lang="en-US" sz="1900" dirty="0">
              <a:solidFill>
                <a:srgbClr val="E15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19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5938832" y="2099354"/>
            <a:ext cx="47475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Tortilla is also a very ancient bread. It was made by the Mayas (a people who ruled Mexico) thousands of years ago.  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Tortillas are made from corn flour, not flour that is made from wheat.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Tortillas do not use yeast. So tortilla is a flatbread.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We often eat it in many meals today!</a:t>
            </a:r>
          </a:p>
          <a:p>
            <a:endParaRPr lang="en-GB" dirty="0">
              <a:latin typeface="Comic Sans MS" panose="030F0902030302020204" pitchFamily="66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EDFFEA-1C2B-B642-AC61-4FE2D7D6E455}"/>
              </a:ext>
            </a:extLst>
          </p:cNvPr>
          <p:cNvSpPr txBox="1"/>
          <p:nvPr/>
        </p:nvSpPr>
        <p:spPr>
          <a:xfrm>
            <a:off x="5938832" y="1417672"/>
            <a:ext cx="56294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E15D29"/>
                </a:solidFill>
                <a:latin typeface="Comic Sans MS" panose="030F0902030302020204" pitchFamily="66" charset="0"/>
              </a:rPr>
              <a:t>Tortillas – Mexico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4DD18CA-CC33-D84B-9837-EC8DB3D373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27262">
            <a:off x="2421737" y="971471"/>
            <a:ext cx="2689035" cy="2410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8D33B5-A2D0-ED4D-B142-D4FF97CACA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20327">
            <a:off x="1736350" y="3425154"/>
            <a:ext cx="3375897" cy="23628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AEBFCD1-709F-9C42-ABB5-A694DB3CCAB2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1902227" y="2176843"/>
            <a:ext cx="1659120" cy="547080"/>
          </a:xfrm>
          <a:prstGeom prst="straightConnector1">
            <a:avLst/>
          </a:prstGeom>
          <a:ln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D34FD13B-6817-7644-BADC-CC8BD6F9F5F1}"/>
              </a:ext>
            </a:extLst>
          </p:cNvPr>
          <p:cNvSpPr/>
          <p:nvPr/>
        </p:nvSpPr>
        <p:spPr>
          <a:xfrm>
            <a:off x="903236" y="2531562"/>
            <a:ext cx="99899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900" dirty="0">
                <a:solidFill>
                  <a:srgbClr val="E15D29"/>
                </a:solidFill>
                <a:latin typeface="Comic Sans MS" panose="030F0902030302020204" pitchFamily="66" charset="0"/>
              </a:rPr>
              <a:t>Mexico</a:t>
            </a:r>
            <a:endParaRPr lang="en-US" sz="1900" dirty="0">
              <a:solidFill>
                <a:srgbClr val="E15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43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5938832" y="2480169"/>
            <a:ext cx="5119412" cy="2670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How many of us have eaten pitta bread?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Pitta is another ‘flatbread’ which does not use yeast.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It is a very ancient bread.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In Jordan, in 2018, an </a:t>
            </a:r>
            <a:r>
              <a:rPr lang="en-GB" sz="1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archaeobotanist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(a person who looks at very old plant remains) dug up bread crumbs. It’s thought these crumbs were from pitta bread – and are 14,000 years old.</a:t>
            </a:r>
          </a:p>
          <a:p>
            <a:endParaRPr lang="en-GB" sz="2400" dirty="0">
              <a:latin typeface="Comic Sans MS" panose="030F0902030302020204" pitchFamily="66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EDFFEA-1C2B-B642-AC61-4FE2D7D6E455}"/>
              </a:ext>
            </a:extLst>
          </p:cNvPr>
          <p:cNvSpPr txBox="1"/>
          <p:nvPr/>
        </p:nvSpPr>
        <p:spPr>
          <a:xfrm>
            <a:off x="5938833" y="1352359"/>
            <a:ext cx="4493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E15D29"/>
                </a:solidFill>
                <a:latin typeface="Comic Sans MS" panose="030F0902030302020204" pitchFamily="66" charset="0"/>
              </a:rPr>
              <a:t>Pitta Bread – Middle East and Africa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4DD18CA-CC33-D84B-9837-EC8DB3D373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43763">
            <a:off x="1213039" y="3326352"/>
            <a:ext cx="3905596" cy="23766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8D33B5-A2D0-ED4D-B142-D4FF97CACA9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77536">
            <a:off x="2199418" y="949566"/>
            <a:ext cx="2599846" cy="23628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74275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5938831" y="1305527"/>
            <a:ext cx="5312938" cy="5550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Soda bread is eaten in Ireland.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Sometimes we call Ireland the Emerald Isle.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Why do you think this is?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Soda bread is not a flatbread, but it does not use yeast. 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Instead people use baking soda. Baking soda also makes things rise, but it was easier and cheaper for many people in Ireland a long time ago.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Soda bread does not need to be baked in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an oven. 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In the olden days, many Irish farmers were too poor to own an oven. So they cooked soda bread directly on their fires. </a:t>
            </a:r>
          </a:p>
          <a:p>
            <a:endParaRPr lang="en-GB" dirty="0">
              <a:latin typeface="Comic Sans MS" panose="030F0902030302020204" pitchFamily="66" charset="0"/>
            </a:endParaRPr>
          </a:p>
          <a:p>
            <a:endParaRPr lang="en-GB" sz="2400" dirty="0">
              <a:latin typeface="Comic Sans MS" panose="030F0902030302020204" pitchFamily="66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EDFFEA-1C2B-B642-AC61-4FE2D7D6E455}"/>
              </a:ext>
            </a:extLst>
          </p:cNvPr>
          <p:cNvSpPr txBox="1"/>
          <p:nvPr/>
        </p:nvSpPr>
        <p:spPr>
          <a:xfrm>
            <a:off x="5938832" y="764521"/>
            <a:ext cx="56294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E15D29"/>
                </a:solidFill>
                <a:latin typeface="Comic Sans MS" panose="030F0902030302020204" pitchFamily="66" charset="0"/>
              </a:rPr>
              <a:t>Soda Bread – Ireland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4DD18CA-CC33-D84B-9837-EC8DB3D373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43763">
            <a:off x="2648990" y="851786"/>
            <a:ext cx="2317019" cy="25071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8D33B5-A2D0-ED4D-B142-D4FF97CACA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77536">
            <a:off x="1445482" y="3469520"/>
            <a:ext cx="3114419" cy="22698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B8CE2E08-1692-1740-9F7E-9EC929DF8944}"/>
              </a:ext>
            </a:extLst>
          </p:cNvPr>
          <p:cNvCxnSpPr>
            <a:cxnSpLocks/>
          </p:cNvCxnSpPr>
          <p:nvPr/>
        </p:nvCxnSpPr>
        <p:spPr>
          <a:xfrm flipV="1">
            <a:off x="2196250" y="2326105"/>
            <a:ext cx="1284884" cy="449179"/>
          </a:xfrm>
          <a:prstGeom prst="straightConnector1">
            <a:avLst/>
          </a:prstGeom>
          <a:ln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0606A0F9-E31C-8C49-AC2E-81FCEBA2B3CC}"/>
              </a:ext>
            </a:extLst>
          </p:cNvPr>
          <p:cNvSpPr/>
          <p:nvPr/>
        </p:nvSpPr>
        <p:spPr>
          <a:xfrm>
            <a:off x="1104715" y="2578056"/>
            <a:ext cx="103105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900" dirty="0">
                <a:solidFill>
                  <a:srgbClr val="E15D29"/>
                </a:solidFill>
                <a:latin typeface="Comic Sans MS" panose="030F0902030302020204" pitchFamily="66" charset="0"/>
              </a:rPr>
              <a:t>Ireland</a:t>
            </a:r>
            <a:endParaRPr lang="en-US" sz="1900" dirty="0">
              <a:solidFill>
                <a:srgbClr val="E15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58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B07ED-D212-AA4C-9AAD-47129FFB4A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13" t="6480" r="20931" b="8520"/>
          <a:stretch/>
        </p:blipFill>
        <p:spPr>
          <a:xfrm>
            <a:off x="1198524" y="1125538"/>
            <a:ext cx="4859339" cy="44989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34CCF2B-EB5E-1F42-9977-7A8807178797}"/>
              </a:ext>
            </a:extLst>
          </p:cNvPr>
          <p:cNvSpPr txBox="1"/>
          <p:nvPr/>
        </p:nvSpPr>
        <p:spPr>
          <a:xfrm>
            <a:off x="6871422" y="1871878"/>
            <a:ext cx="4166133" cy="30623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So, you can see there are many different types of bread.</a:t>
            </a:r>
          </a:p>
          <a:p>
            <a:pPr>
              <a:spcBef>
                <a:spcPts val="18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Where can you buy bread?</a:t>
            </a:r>
          </a:p>
          <a:p>
            <a:pPr>
              <a:spcBef>
                <a:spcPts val="18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In shops – mainly supermarkets or bakeries.</a:t>
            </a:r>
          </a:p>
          <a:p>
            <a:pPr>
              <a:spcBef>
                <a:spcPts val="18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Some people make their own</a:t>
            </a:r>
          </a:p>
          <a:p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at home!</a:t>
            </a:r>
          </a:p>
        </p:txBody>
      </p:sp>
    </p:spTree>
    <p:extLst>
      <p:ext uri="{BB962C8B-B14F-4D97-AF65-F5344CB8AC3E}">
        <p14:creationId xmlns:p14="http://schemas.microsoft.com/office/powerpoint/2010/main" val="387357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9BB3E8-96B4-0140-A633-E495351D7AD0}"/>
              </a:ext>
            </a:extLst>
          </p:cNvPr>
          <p:cNvSpPr txBox="1"/>
          <p:nvPr/>
        </p:nvSpPr>
        <p:spPr>
          <a:xfrm>
            <a:off x="1186664" y="4525707"/>
            <a:ext cx="4415719" cy="5847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 bakery is a shop which makes its own bread and cakes.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1D1C59-3393-43E8-8E44-23F507EA53D8}"/>
              </a:ext>
            </a:extLst>
          </p:cNvPr>
          <p:cNvSpPr txBox="1"/>
          <p:nvPr/>
        </p:nvSpPr>
        <p:spPr>
          <a:xfrm>
            <a:off x="6400800" y="4470089"/>
            <a:ext cx="4613940" cy="17389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Supermarkets sell lots and lots and </a:t>
            </a:r>
            <a:r>
              <a:rPr lang="en-GB" sz="1900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lots 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of different things. Some supermarkets even have their own bakeries. All supermarkets sell bread, but they do not all make their own bread.</a:t>
            </a:r>
          </a:p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AD5C6-3D50-4DB0-8B97-E3AFEE4B752C}"/>
              </a:ext>
            </a:extLst>
          </p:cNvPr>
          <p:cNvSpPr txBox="1"/>
          <p:nvPr/>
        </p:nvSpPr>
        <p:spPr>
          <a:xfrm>
            <a:off x="1186664" y="1090432"/>
            <a:ext cx="443268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What is a bakery?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82780B-D24A-4B2D-AB19-947771EDC824}"/>
              </a:ext>
            </a:extLst>
          </p:cNvPr>
          <p:cNvSpPr txBox="1"/>
          <p:nvPr/>
        </p:nvSpPr>
        <p:spPr>
          <a:xfrm>
            <a:off x="6378402" y="1090432"/>
            <a:ext cx="438456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is a supermarket?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069B1D1-2EAC-C64C-A9C0-7E9E14D1E8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r="4641" b="8502"/>
          <a:stretch/>
        </p:blipFill>
        <p:spPr>
          <a:xfrm>
            <a:off x="1186664" y="1625969"/>
            <a:ext cx="4602070" cy="26591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FA67791-9BC2-E74F-960D-44E04D3721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04" r="1441" b="7871"/>
          <a:stretch/>
        </p:blipFill>
        <p:spPr>
          <a:xfrm>
            <a:off x="6378402" y="1625969"/>
            <a:ext cx="4608628" cy="265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98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1810600" y="1112274"/>
            <a:ext cx="3692530" cy="469859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Packaging</a:t>
            </a:r>
          </a:p>
          <a:p>
            <a:pPr>
              <a:spcBef>
                <a:spcPts val="18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Look at these pictures.</a:t>
            </a:r>
          </a:p>
          <a:p>
            <a:pPr>
              <a:spcBef>
                <a:spcPts val="18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One of the bread in these pictures comes from a bakery. The other from a supermarket. </a:t>
            </a:r>
          </a:p>
          <a:p>
            <a:pPr>
              <a:spcBef>
                <a:spcPts val="1800"/>
              </a:spcBef>
            </a:pP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Which one is which?</a:t>
            </a:r>
          </a:p>
          <a:p>
            <a:pPr>
              <a:spcBef>
                <a:spcPts val="18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Why do we think this is?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B2B87C-5E7F-3343-9566-8E52F39C55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202"/>
          <a:stretch/>
        </p:blipFill>
        <p:spPr>
          <a:xfrm>
            <a:off x="6109545" y="3358983"/>
            <a:ext cx="4061783" cy="228826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40D8404-EC66-2D4B-AC46-262EC83661DC}"/>
              </a:ext>
            </a:extLst>
          </p:cNvPr>
          <p:cNvSpPr/>
          <p:nvPr/>
        </p:nvSpPr>
        <p:spPr>
          <a:xfrm>
            <a:off x="6109545" y="3458884"/>
            <a:ext cx="4061782" cy="399402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421D9E-8A28-214B-AF19-57A8DF1446AF}"/>
              </a:ext>
            </a:extLst>
          </p:cNvPr>
          <p:cNvSpPr txBox="1"/>
          <p:nvPr/>
        </p:nvSpPr>
        <p:spPr>
          <a:xfrm>
            <a:off x="6446230" y="3458884"/>
            <a:ext cx="3388413" cy="411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Comic Sans MS" panose="030F0902030302020204" pitchFamily="66" charset="0"/>
              </a:rPr>
              <a:t>Bakery</a:t>
            </a: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FF"/>
                </a:highlight>
                <a:latin typeface="Comic Sans MS" panose="030F0902030302020204" pitchFamily="66" charset="0"/>
              </a:rPr>
              <a:t> </a:t>
            </a:r>
          </a:p>
          <a:p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highlight>
                <a:srgbClr val="FFFFFF"/>
              </a:highlight>
              <a:latin typeface="Comic Sans MS" panose="030F0902030302020204" pitchFamily="66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E5ED5DB-D2A1-A046-A820-920E6069C69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863"/>
          <a:stretch/>
        </p:blipFill>
        <p:spPr>
          <a:xfrm>
            <a:off x="6096000" y="1053282"/>
            <a:ext cx="4061783" cy="228826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0F780A3-1B40-F649-9E9A-2EAC3560B389}"/>
              </a:ext>
            </a:extLst>
          </p:cNvPr>
          <p:cNvSpPr/>
          <p:nvPr/>
        </p:nvSpPr>
        <p:spPr>
          <a:xfrm>
            <a:off x="6096000" y="1138435"/>
            <a:ext cx="4061782" cy="399402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C083BDC-BE36-FF42-A0A7-4C99A749F17A}"/>
              </a:ext>
            </a:extLst>
          </p:cNvPr>
          <p:cNvSpPr txBox="1"/>
          <p:nvPr/>
        </p:nvSpPr>
        <p:spPr>
          <a:xfrm>
            <a:off x="6432685" y="1138435"/>
            <a:ext cx="3388413" cy="411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Comic Sans MS" panose="030F0902030302020204" pitchFamily="66" charset="0"/>
              </a:rPr>
              <a:t>Supermarket</a:t>
            </a: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FFFFFF"/>
                </a:highlight>
                <a:latin typeface="Comic Sans MS" panose="030F0902030302020204" pitchFamily="66" charset="0"/>
              </a:rPr>
              <a:t> </a:t>
            </a:r>
          </a:p>
          <a:p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highlight>
                <a:srgbClr val="FFFFFF"/>
              </a:highlight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3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2BC3FA3-9067-A548-895D-CE92D7BD5D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D95B7FB-435B-8147-B31F-9B0E1A18E368}"/>
              </a:ext>
            </a:extLst>
          </p:cNvPr>
          <p:cNvSpPr txBox="1"/>
          <p:nvPr/>
        </p:nvSpPr>
        <p:spPr>
          <a:xfrm>
            <a:off x="504351" y="5442373"/>
            <a:ext cx="1000943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GB" sz="1100" b="1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KEY STAGE 1 </a:t>
            </a:r>
            <a:endParaRPr lang="en-GB" sz="1100" dirty="0">
              <a:solidFill>
                <a:srgbClr val="E15D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The Design, Make and Evaluate aspects are covered.</a:t>
            </a:r>
          </a:p>
          <a:p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Cooking and nutrition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Use the basic principles of a healthy and varied diet to prepare dishes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E15D29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Understand where food comes from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D79D65ED-F749-8F48-955C-D475978EAA46}"/>
              </a:ext>
            </a:extLst>
          </p:cNvPr>
          <p:cNvSpPr txBox="1">
            <a:spLocks/>
          </p:cNvSpPr>
          <p:nvPr/>
        </p:nvSpPr>
        <p:spPr>
          <a:xfrm>
            <a:off x="0" y="654978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Bread</a:t>
            </a:r>
            <a:b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pic>
        <p:nvPicPr>
          <p:cNvPr id="6" name="Picture 5" descr="A picture containing person, table, indoor, child&#10;&#10;Description automatically generated">
            <a:extLst>
              <a:ext uri="{FF2B5EF4-FFF2-40B4-BE49-F238E27FC236}">
                <a16:creationId xmlns:a16="http://schemas.microsoft.com/office/drawing/2014/main" id="{700FAA02-8448-364E-A6F9-79ADCD26A6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2978" y="2098904"/>
            <a:ext cx="3223280" cy="22751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28EF0C2-25BD-1F44-9A82-C6F5EA41558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8006" y="2098904"/>
            <a:ext cx="3223280" cy="22751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0473230-C003-A545-AF66-65285AF43D7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13033" y="2098904"/>
            <a:ext cx="3223280" cy="2275198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944241D0-8B67-8142-ABC3-6B28328DC9D8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A4A2EC-44E2-3221-6AAD-C1B63E16E0A5}"/>
              </a:ext>
            </a:extLst>
          </p:cNvPr>
          <p:cNvSpPr txBox="1"/>
          <p:nvPr/>
        </p:nvSpPr>
        <p:spPr>
          <a:xfrm>
            <a:off x="1129714" y="4694618"/>
            <a:ext cx="9932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Plan, make and evaluate bread</a:t>
            </a:r>
          </a:p>
        </p:txBody>
      </p:sp>
    </p:spTree>
    <p:extLst>
      <p:ext uri="{BB962C8B-B14F-4D97-AF65-F5344CB8AC3E}">
        <p14:creationId xmlns:p14="http://schemas.microsoft.com/office/powerpoint/2010/main" val="19805109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9025D8-5C12-7747-8CB7-C0F96F236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EB2FE1-4234-9B47-926D-C33C64D651F3}"/>
              </a:ext>
            </a:extLst>
          </p:cNvPr>
          <p:cNvSpPr txBox="1"/>
          <p:nvPr/>
        </p:nvSpPr>
        <p:spPr>
          <a:xfrm>
            <a:off x="1119940" y="1670108"/>
            <a:ext cx="415791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E15D29"/>
                </a:solidFill>
                <a:latin typeface="Comic Sans MS" panose="030F0902030302020204" pitchFamily="66" charset="0"/>
              </a:rPr>
              <a:t>What do we call bread that does not rise?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Flatbread   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Webdings" pitchFamily="2" charset="2"/>
            </a:endParaRP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Lazy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Wheat</a:t>
            </a:r>
          </a:p>
          <a:p>
            <a:r>
              <a:rPr lang="en-GB" sz="2000" dirty="0">
                <a:latin typeface="Berlin Sans FB" panose="020E0602020502020306" pitchFamily="34" charset="0"/>
              </a:rPr>
              <a:t>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1C3875-7DF7-C441-8D95-EA6691AD2BF4}"/>
              </a:ext>
            </a:extLst>
          </p:cNvPr>
          <p:cNvSpPr txBox="1"/>
          <p:nvPr/>
        </p:nvSpPr>
        <p:spPr>
          <a:xfrm>
            <a:off x="6330173" y="1687663"/>
            <a:ext cx="4170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E15D29"/>
                </a:solidFill>
                <a:latin typeface="Comic Sans MS" panose="030F0902030302020204" pitchFamily="66" charset="0"/>
              </a:rPr>
              <a:t>Which shop makes and sells its own bread?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 supermarket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 joke shop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 bakery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77ABC8-A2A5-2D48-8DDB-10FF175B702D}"/>
              </a:ext>
            </a:extLst>
          </p:cNvPr>
          <p:cNvSpPr txBox="1"/>
          <p:nvPr/>
        </p:nvSpPr>
        <p:spPr>
          <a:xfrm>
            <a:off x="1119940" y="3874383"/>
            <a:ext cx="4189997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E15D29"/>
                </a:solidFill>
                <a:latin typeface="Comic Sans MS" panose="030F0902030302020204" pitchFamily="66" charset="0"/>
              </a:rPr>
              <a:t>Bread is part of this food group: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Protein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Carbohydrate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Vitamins and minerals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8F9B16-A98C-294C-9462-F9E41951F00C}"/>
              </a:ext>
            </a:extLst>
          </p:cNvPr>
          <p:cNvSpPr txBox="1"/>
          <p:nvPr/>
        </p:nvSpPr>
        <p:spPr>
          <a:xfrm>
            <a:off x="6330172" y="3874383"/>
            <a:ext cx="4900214" cy="1888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E15D29"/>
                </a:solidFill>
                <a:latin typeface="Comic Sans MS" panose="030F0902030302020204" pitchFamily="66" charset="0"/>
              </a:rPr>
              <a:t>Which ingredient makes bread rise?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GB" sz="2000" dirty="0">
                <a:solidFill>
                  <a:srgbClr val="272626"/>
                </a:solidFill>
                <a:latin typeface="Comic Sans MS" panose="030F0902030302020204" pitchFamily="66" charset="0"/>
              </a:rPr>
              <a:t>A ladder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Yeast (and sometimes baking soda)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Flour</a:t>
            </a:r>
          </a:p>
          <a:p>
            <a:pPr>
              <a:lnSpc>
                <a:spcPct val="120000"/>
              </a:lnSpc>
            </a:pPr>
            <a:r>
              <a:rPr lang="en-GB" sz="2000" dirty="0">
                <a:latin typeface="Berlin Sans FB" panose="020E0602020502020306" pitchFamily="34" charset="0"/>
              </a:rPr>
              <a:t> 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4B8FB79-40A9-044E-AD26-0F22457B2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9015" y="2391760"/>
            <a:ext cx="259098" cy="2714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B45FEC9-8A13-5B46-9368-1A5B0CBC6F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8131" y="5052650"/>
            <a:ext cx="259098" cy="27143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DEE5D4D-F4C7-934F-B06D-4FCDF0EAF4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3542" y="3180008"/>
            <a:ext cx="259098" cy="27143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4A09BCA-2A5D-3C49-8495-3139C34144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1158" y="5052650"/>
            <a:ext cx="259098" cy="27143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573E7DC-DC57-8849-966E-E36AF06BAC99}"/>
              </a:ext>
            </a:extLst>
          </p:cNvPr>
          <p:cNvSpPr txBox="1"/>
          <p:nvPr/>
        </p:nvSpPr>
        <p:spPr>
          <a:xfrm>
            <a:off x="400050" y="769540"/>
            <a:ext cx="11387137" cy="503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Little Quiz</a:t>
            </a:r>
          </a:p>
        </p:txBody>
      </p:sp>
    </p:spTree>
    <p:extLst>
      <p:ext uri="{BB962C8B-B14F-4D97-AF65-F5344CB8AC3E}">
        <p14:creationId xmlns:p14="http://schemas.microsoft.com/office/powerpoint/2010/main" val="4166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42F0A0-4154-744D-B4E7-B97A04257C45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0F0ECDF-DFC9-CA40-B2A2-3A64AAF522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9E6FEA0-C633-494E-9244-0FE2E2D5A03B}"/>
              </a:ext>
            </a:extLst>
          </p:cNvPr>
          <p:cNvSpPr/>
          <p:nvPr/>
        </p:nvSpPr>
        <p:spPr>
          <a:xfrm>
            <a:off x="4014500" y="1854993"/>
            <a:ext cx="4163001" cy="309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334215D1-DB8E-144F-8BA3-CC8AE12D5E12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All About Bread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097DB0D-7CE0-184B-972C-4D98E54D034A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48D248F-9D0E-7B4A-848F-317875A714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5776" y="1955086"/>
            <a:ext cx="3940449" cy="289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735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5720317" y="1765977"/>
            <a:ext cx="5431472" cy="389337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It’s really important to eat a balanced diet.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This means eating a variety of different foods.</a:t>
            </a:r>
          </a:p>
          <a:p>
            <a:pPr>
              <a:spcBef>
                <a:spcPts val="600"/>
              </a:spcBef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Carbohydrates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(give us energy): found in bread, potatoes, pasta, rice, grains.</a:t>
            </a:r>
          </a:p>
          <a:p>
            <a:pPr>
              <a:spcBef>
                <a:spcPts val="600"/>
              </a:spcBef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Protein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(helps cells grow, such as muscles, even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our hair!): found in meat, fish, eggs, dairy products, pulses and grains.</a:t>
            </a:r>
          </a:p>
          <a:p>
            <a:pPr>
              <a:spcBef>
                <a:spcPts val="600"/>
              </a:spcBef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Vitamins and minerals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(keep us healthy in so many ways): found in fruit and vegetables. Eat as many as possible, with as many different colours (as this gives us different vitamins and minerals). At least 5 a day!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EDFFEA-1C2B-B642-AC61-4FE2D7D6E455}"/>
              </a:ext>
            </a:extLst>
          </p:cNvPr>
          <p:cNvSpPr txBox="1"/>
          <p:nvPr/>
        </p:nvSpPr>
        <p:spPr>
          <a:xfrm>
            <a:off x="400050" y="805679"/>
            <a:ext cx="11387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 balanced diet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4C42B2E-448F-5249-B523-B0091B34BD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68" t="3578" r="2146" b="-2155"/>
          <a:stretch/>
        </p:blipFill>
        <p:spPr>
          <a:xfrm>
            <a:off x="1201068" y="1698180"/>
            <a:ext cx="4175755" cy="402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FABA437-A846-D340-A08F-A857F3AD16E2}"/>
              </a:ext>
            </a:extLst>
          </p:cNvPr>
          <p:cNvSpPr txBox="1"/>
          <p:nvPr/>
        </p:nvSpPr>
        <p:spPr>
          <a:xfrm>
            <a:off x="400050" y="805679"/>
            <a:ext cx="11387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en-GB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Bread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85BFFDA-114A-DA45-BBC9-7741422FF315}"/>
              </a:ext>
            </a:extLst>
          </p:cNvPr>
          <p:cNvSpPr txBox="1"/>
          <p:nvPr/>
        </p:nvSpPr>
        <p:spPr>
          <a:xfrm>
            <a:off x="6491288" y="2122416"/>
            <a:ext cx="4348162" cy="308546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Bread is a carbohydrate. </a:t>
            </a:r>
          </a:p>
          <a:p>
            <a:pPr>
              <a:spcBef>
                <a:spcPts val="13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Bread will give us energy to play sports, run around – even listen to our lessons!</a:t>
            </a:r>
          </a:p>
          <a:p>
            <a:pPr>
              <a:spcBef>
                <a:spcPts val="13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Bread is a very old food. We have been making bread for thousands of years. </a:t>
            </a:r>
          </a:p>
          <a:p>
            <a:pPr>
              <a:spcBef>
                <a:spcPts val="13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How is bread made?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BA22D7-8D84-BF45-8154-AC12FD25E3F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9" b="11256"/>
          <a:stretch/>
        </p:blipFill>
        <p:spPr>
          <a:xfrm>
            <a:off x="1207593" y="1726153"/>
            <a:ext cx="4672507" cy="387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41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A picture containing plant, grass&#10;&#10;Description automatically generated">
            <a:extLst>
              <a:ext uri="{FF2B5EF4-FFF2-40B4-BE49-F238E27FC236}">
                <a16:creationId xmlns:a16="http://schemas.microsoft.com/office/drawing/2014/main" id="{E847C268-CCCE-4224-B79F-BF314138EA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56" t="13018" b="12797"/>
          <a:stretch/>
        </p:blipFill>
        <p:spPr>
          <a:xfrm>
            <a:off x="6851650" y="1049961"/>
            <a:ext cx="4140200" cy="2272714"/>
          </a:xfrm>
          <a:prstGeom prst="rect">
            <a:avLst/>
          </a:prstGeom>
        </p:spPr>
      </p:pic>
      <p:pic>
        <p:nvPicPr>
          <p:cNvPr id="8" name="Picture 7" descr="A picture containing indoor&#10;&#10;Description automatically generated">
            <a:extLst>
              <a:ext uri="{FF2B5EF4-FFF2-40B4-BE49-F238E27FC236}">
                <a16:creationId xmlns:a16="http://schemas.microsoft.com/office/drawing/2014/main" id="{33710841-C464-449D-9B69-4BE23DAFCC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66" t="4579" r="1" b="15360"/>
          <a:stretch/>
        </p:blipFill>
        <p:spPr>
          <a:xfrm>
            <a:off x="6851650" y="3558984"/>
            <a:ext cx="4140199" cy="22727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FCD9B0-F68F-7843-8A05-5B9889080E4D}"/>
              </a:ext>
            </a:extLst>
          </p:cNvPr>
          <p:cNvSpPr txBox="1"/>
          <p:nvPr/>
        </p:nvSpPr>
        <p:spPr>
          <a:xfrm>
            <a:off x="1202955" y="1133538"/>
            <a:ext cx="5250233" cy="462200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most important </a:t>
            </a:r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ingredients 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for making bread are </a:t>
            </a:r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water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and </a:t>
            </a:r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flour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 we make flour?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make flour from wheat. You can see the wheat growing in fields in the countryside. When it is ripe it is yellow and ready for harvesting.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grains of wheat are ground into powder – and make flour!</a:t>
            </a:r>
          </a:p>
        </p:txBody>
      </p:sp>
    </p:spTree>
    <p:extLst>
      <p:ext uri="{BB962C8B-B14F-4D97-AF65-F5344CB8AC3E}">
        <p14:creationId xmlns:p14="http://schemas.microsoft.com/office/powerpoint/2010/main" val="204515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01192A-F65A-844B-A3BD-A3ED0806C148}"/>
              </a:ext>
            </a:extLst>
          </p:cNvPr>
          <p:cNvSpPr txBox="1"/>
          <p:nvPr/>
        </p:nvSpPr>
        <p:spPr>
          <a:xfrm>
            <a:off x="6491288" y="1467353"/>
            <a:ext cx="5021804" cy="38779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Other important ingredients are:</a:t>
            </a:r>
          </a:p>
          <a:p>
            <a:pPr marL="342900" indent="-342900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Yeast</a:t>
            </a:r>
          </a:p>
          <a:p>
            <a:pPr marL="342900" indent="-342900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Sugar</a:t>
            </a:r>
          </a:p>
          <a:p>
            <a:pPr marL="342900" indent="-342900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Salt</a:t>
            </a:r>
          </a:p>
          <a:p>
            <a:pPr>
              <a:spcBef>
                <a:spcPts val="1800"/>
              </a:spcBef>
            </a:pPr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Yeast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is a rather special ingredient.</a:t>
            </a:r>
          </a:p>
          <a:p>
            <a:pPr>
              <a:spcBef>
                <a:spcPts val="18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Let’s find out why.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FE91F2-FAF7-B94B-A351-F4EDE44074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13" t="12921" r="3965" b="5848"/>
          <a:stretch/>
        </p:blipFill>
        <p:spPr>
          <a:xfrm>
            <a:off x="1201068" y="1467354"/>
            <a:ext cx="4679032" cy="38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27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5" name="bread 1">
            <a:extLst>
              <a:ext uri="{FF2B5EF4-FFF2-40B4-BE49-F238E27FC236}">
                <a16:creationId xmlns:a16="http://schemas.microsoft.com/office/drawing/2014/main" id="{051679FF-B7EA-D24D-A6D3-6910BA1C282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79661" y="1202475"/>
            <a:ext cx="5176025" cy="4725304"/>
          </a:xfrm>
          <a:prstGeom prst="rect">
            <a:avLst/>
          </a:prstGeom>
        </p:spPr>
      </p:pic>
      <p:sp>
        <p:nvSpPr>
          <p:cNvPr id="16" name="1st">
            <a:extLst>
              <a:ext uri="{FF2B5EF4-FFF2-40B4-BE49-F238E27FC236}">
                <a16:creationId xmlns:a16="http://schemas.microsoft.com/office/drawing/2014/main" id="{C71B9E30-14D8-BF4D-ABF6-FB378C784362}"/>
              </a:ext>
            </a:extLst>
          </p:cNvPr>
          <p:cNvSpPr txBox="1"/>
          <p:nvPr/>
        </p:nvSpPr>
        <p:spPr>
          <a:xfrm>
            <a:off x="6867871" y="2393232"/>
            <a:ext cx="3776211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Here is your mixture of flour, water and yeast after a few minutes.</a:t>
            </a:r>
          </a:p>
        </p:txBody>
      </p:sp>
      <p:sp>
        <p:nvSpPr>
          <p:cNvPr id="26" name="hide 1st">
            <a:extLst>
              <a:ext uri="{FF2B5EF4-FFF2-40B4-BE49-F238E27FC236}">
                <a16:creationId xmlns:a16="http://schemas.microsoft.com/office/drawing/2014/main" id="{91A92009-60E4-204D-BF31-B971688945B6}"/>
              </a:ext>
            </a:extLst>
          </p:cNvPr>
          <p:cNvSpPr/>
          <p:nvPr/>
        </p:nvSpPr>
        <p:spPr>
          <a:xfrm>
            <a:off x="6456363" y="2165528"/>
            <a:ext cx="4080933" cy="377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bread 2">
            <a:extLst>
              <a:ext uri="{FF2B5EF4-FFF2-40B4-BE49-F238E27FC236}">
                <a16:creationId xmlns:a16="http://schemas.microsoft.com/office/drawing/2014/main" id="{F21A4177-BD31-EE47-8D62-470DACF603C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79661" y="1202475"/>
            <a:ext cx="5176025" cy="4725303"/>
          </a:xfrm>
          <a:prstGeom prst="rect">
            <a:avLst/>
          </a:prstGeom>
        </p:spPr>
      </p:pic>
      <p:sp>
        <p:nvSpPr>
          <p:cNvPr id="6" name="2nd">
            <a:extLst>
              <a:ext uri="{FF2B5EF4-FFF2-40B4-BE49-F238E27FC236}">
                <a16:creationId xmlns:a16="http://schemas.microsoft.com/office/drawing/2014/main" id="{82F27E26-14A5-5F4A-A7D4-399E7CBF6A9A}"/>
              </a:ext>
            </a:extLst>
          </p:cNvPr>
          <p:cNvSpPr txBox="1"/>
          <p:nvPr/>
        </p:nvSpPr>
        <p:spPr>
          <a:xfrm>
            <a:off x="6867871" y="2396607"/>
            <a:ext cx="3776211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After an hour or so…</a:t>
            </a:r>
          </a:p>
        </p:txBody>
      </p:sp>
      <p:sp>
        <p:nvSpPr>
          <p:cNvPr id="25" name="hide 2nd">
            <a:extLst>
              <a:ext uri="{FF2B5EF4-FFF2-40B4-BE49-F238E27FC236}">
                <a16:creationId xmlns:a16="http://schemas.microsoft.com/office/drawing/2014/main" id="{93CC2F78-1368-5849-902E-E722505E5560}"/>
              </a:ext>
            </a:extLst>
          </p:cNvPr>
          <p:cNvSpPr/>
          <p:nvPr/>
        </p:nvSpPr>
        <p:spPr>
          <a:xfrm>
            <a:off x="6622926" y="2093848"/>
            <a:ext cx="4080933" cy="377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bread 3">
            <a:extLst>
              <a:ext uri="{FF2B5EF4-FFF2-40B4-BE49-F238E27FC236}">
                <a16:creationId xmlns:a16="http://schemas.microsoft.com/office/drawing/2014/main" id="{D4C4E5F5-D1BC-B348-89F1-73837BC1F1E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079661" y="1202475"/>
            <a:ext cx="5176024" cy="4725303"/>
          </a:xfrm>
          <a:prstGeom prst="rect">
            <a:avLst/>
          </a:prstGeom>
        </p:spPr>
      </p:pic>
      <p:sp>
        <p:nvSpPr>
          <p:cNvPr id="7" name="3rd">
            <a:extLst>
              <a:ext uri="{FF2B5EF4-FFF2-40B4-BE49-F238E27FC236}">
                <a16:creationId xmlns:a16="http://schemas.microsoft.com/office/drawing/2014/main" id="{0CD3ABD6-A348-814F-9DB6-0E1B17E2143E}"/>
              </a:ext>
            </a:extLst>
          </p:cNvPr>
          <p:cNvSpPr txBox="1"/>
          <p:nvPr/>
        </p:nvSpPr>
        <p:spPr>
          <a:xfrm>
            <a:off x="6867871" y="2390843"/>
            <a:ext cx="392317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After a few more hours...</a:t>
            </a:r>
          </a:p>
        </p:txBody>
      </p:sp>
      <p:sp>
        <p:nvSpPr>
          <p:cNvPr id="4" name="hide 3rd">
            <a:extLst>
              <a:ext uri="{FF2B5EF4-FFF2-40B4-BE49-F238E27FC236}">
                <a16:creationId xmlns:a16="http://schemas.microsoft.com/office/drawing/2014/main" id="{8AC3983B-01ED-3D48-A62C-C65F0606D2C7}"/>
              </a:ext>
            </a:extLst>
          </p:cNvPr>
          <p:cNvSpPr/>
          <p:nvPr/>
        </p:nvSpPr>
        <p:spPr>
          <a:xfrm>
            <a:off x="6446185" y="1999533"/>
            <a:ext cx="4080933" cy="3751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bread 4">
            <a:extLst>
              <a:ext uri="{FF2B5EF4-FFF2-40B4-BE49-F238E27FC236}">
                <a16:creationId xmlns:a16="http://schemas.microsoft.com/office/drawing/2014/main" id="{C3560385-4DF1-8D4C-BE13-996FCD65CED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074461" y="1202475"/>
            <a:ext cx="5176024" cy="4725302"/>
          </a:xfrm>
          <a:prstGeom prst="rect">
            <a:avLst/>
          </a:prstGeom>
        </p:spPr>
      </p:pic>
      <p:sp>
        <p:nvSpPr>
          <p:cNvPr id="8" name="4th">
            <a:extLst>
              <a:ext uri="{FF2B5EF4-FFF2-40B4-BE49-F238E27FC236}">
                <a16:creationId xmlns:a16="http://schemas.microsoft.com/office/drawing/2014/main" id="{DEFF1B88-80F2-A24A-9D14-F1738D0E11E0}"/>
              </a:ext>
            </a:extLst>
          </p:cNvPr>
          <p:cNvSpPr txBox="1"/>
          <p:nvPr/>
        </p:nvSpPr>
        <p:spPr>
          <a:xfrm>
            <a:off x="6867871" y="2390843"/>
            <a:ext cx="3776211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After another few hours – the bread has risen and is ready to cook!</a:t>
            </a:r>
          </a:p>
          <a:p>
            <a:endParaRPr lang="en-GB" sz="2400" dirty="0">
              <a:latin typeface="Comic Sans MS" panose="030F0902030302020204" pitchFamily="66" charset="0"/>
            </a:endParaRPr>
          </a:p>
        </p:txBody>
      </p:sp>
      <p:sp>
        <p:nvSpPr>
          <p:cNvPr id="3" name="yeast">
            <a:extLst>
              <a:ext uri="{FF2B5EF4-FFF2-40B4-BE49-F238E27FC236}">
                <a16:creationId xmlns:a16="http://schemas.microsoft.com/office/drawing/2014/main" id="{1B601E66-BAE9-0E4A-94DB-77171C07DD77}"/>
              </a:ext>
            </a:extLst>
          </p:cNvPr>
          <p:cNvSpPr/>
          <p:nvPr/>
        </p:nvSpPr>
        <p:spPr>
          <a:xfrm>
            <a:off x="6867871" y="1840596"/>
            <a:ext cx="3436838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GB" sz="2400" b="1" dirty="0">
                <a:solidFill>
                  <a:srgbClr val="E15D29"/>
                </a:solidFill>
                <a:latin typeface="Comic Sans MS" panose="030F0902030302020204" pitchFamily="66" charset="0"/>
              </a:rPr>
              <a:t>Yeast makes bread rise!</a:t>
            </a:r>
          </a:p>
        </p:txBody>
      </p:sp>
    </p:spTree>
    <p:extLst>
      <p:ext uri="{BB962C8B-B14F-4D97-AF65-F5344CB8AC3E}">
        <p14:creationId xmlns:p14="http://schemas.microsoft.com/office/powerpoint/2010/main" val="336638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6" grpId="0" animBg="1"/>
      <p:bldP spid="6" grpId="0"/>
      <p:bldP spid="6" grpId="1"/>
      <p:bldP spid="25" grpId="0" animBg="1"/>
      <p:bldP spid="7" grpId="0"/>
      <p:bldP spid="4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3" name="bread 4">
            <a:extLst>
              <a:ext uri="{FF2B5EF4-FFF2-40B4-BE49-F238E27FC236}">
                <a16:creationId xmlns:a16="http://schemas.microsoft.com/office/drawing/2014/main" id="{C3560385-4DF1-8D4C-BE13-996FCD65CED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74461" y="1202475"/>
            <a:ext cx="5176024" cy="4725302"/>
          </a:xfrm>
          <a:prstGeom prst="rect">
            <a:avLst/>
          </a:prstGeom>
        </p:spPr>
      </p:pic>
      <p:sp>
        <p:nvSpPr>
          <p:cNvPr id="8" name="4th">
            <a:extLst>
              <a:ext uri="{FF2B5EF4-FFF2-40B4-BE49-F238E27FC236}">
                <a16:creationId xmlns:a16="http://schemas.microsoft.com/office/drawing/2014/main" id="{DEFF1B88-80F2-A24A-9D14-F1738D0E11E0}"/>
              </a:ext>
            </a:extLst>
          </p:cNvPr>
          <p:cNvSpPr txBox="1"/>
          <p:nvPr/>
        </p:nvSpPr>
        <p:spPr>
          <a:xfrm>
            <a:off x="6867871" y="2693998"/>
            <a:ext cx="4143029" cy="150810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Not all breads use yeast to make them rise. 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We call these ‘flatbreads’. We’ll look at some in a minute!</a:t>
            </a:r>
          </a:p>
        </p:txBody>
      </p:sp>
    </p:spTree>
    <p:extLst>
      <p:ext uri="{BB962C8B-B14F-4D97-AF65-F5344CB8AC3E}">
        <p14:creationId xmlns:p14="http://schemas.microsoft.com/office/powerpoint/2010/main" val="41076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6EB87EA-B949-A94A-8AE0-610A7840DFE8}"/>
              </a:ext>
            </a:extLst>
          </p:cNvPr>
          <p:cNvSpPr txBox="1"/>
          <p:nvPr/>
        </p:nvSpPr>
        <p:spPr>
          <a:xfrm>
            <a:off x="0" y="706460"/>
            <a:ext cx="12192000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We make bread all over the world.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There are many different types of bread.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Let’s learn about some of them! </a:t>
            </a:r>
          </a:p>
          <a:p>
            <a:pPr algn="ctr"/>
            <a:endParaRPr lang="en-US" dirty="0"/>
          </a:p>
        </p:txBody>
      </p:sp>
      <p:pic>
        <p:nvPicPr>
          <p:cNvPr id="5" name="Picture 4" descr="A picture containing food, pile, grill, pan&#10;&#10;Description automatically generated">
            <a:extLst>
              <a:ext uri="{FF2B5EF4-FFF2-40B4-BE49-F238E27FC236}">
                <a16:creationId xmlns:a16="http://schemas.microsoft.com/office/drawing/2014/main" id="{C898F6BB-356F-534D-AB22-74BFB6700E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5872" y="2604318"/>
            <a:ext cx="9255492" cy="326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854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">
      <a:dk1>
        <a:srgbClr val="262625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8713</TotalTime>
  <Words>1123</Words>
  <Application>Microsoft Office PowerPoint</Application>
  <PresentationFormat>Widescreen</PresentationFormat>
  <Paragraphs>151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Comic Sans MS</vt:lpstr>
      <vt:lpstr>Webdings</vt:lpstr>
      <vt:lpstr>Arial</vt:lpstr>
      <vt:lpstr>Berlin Sans FB</vt:lpstr>
      <vt:lpstr>Calibri Light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228</cp:revision>
  <dcterms:created xsi:type="dcterms:W3CDTF">2021-01-11T17:47:06Z</dcterms:created>
  <dcterms:modified xsi:type="dcterms:W3CDTF">2022-08-11T12:33:04Z</dcterms:modified>
</cp:coreProperties>
</file>