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9" r:id="rId2"/>
    <p:sldId id="256" r:id="rId3"/>
    <p:sldId id="257" r:id="rId4"/>
    <p:sldId id="258" r:id="rId5"/>
    <p:sldId id="285" r:id="rId6"/>
    <p:sldId id="260" r:id="rId7"/>
    <p:sldId id="278" r:id="rId8"/>
    <p:sldId id="286" r:id="rId9"/>
    <p:sldId id="279" r:id="rId10"/>
    <p:sldId id="280" r:id="rId11"/>
    <p:sldId id="281" r:id="rId12"/>
    <p:sldId id="284" r:id="rId13"/>
    <p:sldId id="265" r:id="rId14"/>
    <p:sldId id="266" r:id="rId15"/>
    <p:sldId id="283" r:id="rId16"/>
    <p:sldId id="267" r:id="rId17"/>
    <p:sldId id="273" r:id="rId18"/>
    <p:sldId id="276" r:id="rId19"/>
    <p:sldId id="274" r:id="rId20"/>
    <p:sldId id="277" r:id="rId21"/>
    <p:sldId id="289" r:id="rId22"/>
    <p:sldId id="28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4" userDrawn="1">
          <p15:clr>
            <a:srgbClr val="A4A3A4"/>
          </p15:clr>
        </p15:guide>
        <p15:guide id="2" pos="3840" userDrawn="1">
          <p15:clr>
            <a:srgbClr val="A4A3A4"/>
          </p15:clr>
        </p15:guide>
        <p15:guide id="3" orient="horz" pos="2455" userDrawn="1">
          <p15:clr>
            <a:srgbClr val="A4A3A4"/>
          </p15:clr>
        </p15:guide>
        <p15:guide id="4" pos="55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96BE2D"/>
    <a:srgbClr val="68813B"/>
    <a:srgbClr val="E6007C"/>
    <a:srgbClr val="0099C3"/>
    <a:srgbClr val="705191"/>
    <a:srgbClr val="EC6608"/>
    <a:srgbClr val="25B2D3"/>
    <a:srgbClr val="CBE4EF"/>
    <a:srgbClr val="C5E5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64360" autoAdjust="0"/>
  </p:normalViewPr>
  <p:slideViewPr>
    <p:cSldViewPr snapToGrid="0">
      <p:cViewPr varScale="1">
        <p:scale>
          <a:sx n="53" d="100"/>
          <a:sy n="53" d="100"/>
        </p:scale>
        <p:origin x="1800" y="48"/>
      </p:cViewPr>
      <p:guideLst>
        <p:guide orient="horz" pos="2364"/>
        <p:guide pos="3840"/>
        <p:guide orient="horz" pos="2455"/>
        <p:guide pos="551"/>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guidance</a:t>
            </a:r>
            <a:r>
              <a:rPr lang="en-GB" dirty="0"/>
              <a:t>: Explain that with the Government’s plans to lower the voting age to 16 for all UK elections, students could be about to get the power to vote and help shape their world. The next general election must be held by 15 August 2029. So will they be able to vote in 2029 if the Government plans go through?! And why should young people vote?. Is it important to vote and why? That’s the question we aim to answer!</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that today we are becoming "Power Detectives". We aren't just looking at the Prime Minister; we are looking at who actually holds the power to fix the things that matter most to you and your family, in your daily lives. We explore how you can do something about it. (</a:t>
            </a:r>
            <a:r>
              <a:rPr lang="en-GB" i="1" dirty="0"/>
              <a:t>NB. </a:t>
            </a:r>
            <a:r>
              <a:rPr lang="en-GB" i="1"/>
              <a:t>Please use ‘Slide Show’ to enable slide animations</a:t>
            </a:r>
            <a:r>
              <a:rPr lang="en-GB"/>
              <a:t>).</a:t>
            </a:r>
          </a:p>
          <a:p>
            <a:endParaRPr lang="en-GB" dirty="0"/>
          </a:p>
          <a:p>
            <a:r>
              <a:rPr lang="en-GB" b="1" dirty="0"/>
              <a:t>Curriculum links (Citizenship in England): </a:t>
            </a:r>
            <a:r>
              <a:rPr lang="en-GB" b="1" i="0" dirty="0"/>
              <a:t>Key Stages 3 and 4</a:t>
            </a:r>
            <a:r>
              <a:rPr lang="en-GB" dirty="0"/>
              <a:t>: Functioning of UK Parliament and government; how citizens influence decision-making. Parliamentary democracy and the key elements of the constitution of the United Kingdom, including the power of government, the role of citizens and Parliament in holding those in power to account, and the different roles of the executive, legislature and judiciary and a free press. Local, regional and international governance. Develops pupils’ understanding of democracy, government and the rights and responsibilities of citizens. Pupils will apply their knowledge and understanding whilst developing skills to research and interrogate evidence, debate and evaluate viewpoints, present reasoned arguments and learn to take informed action. </a:t>
            </a:r>
            <a:r>
              <a:rPr lang="en-GB" b="1" dirty="0"/>
              <a:t>Key Stage 5: PSHE British Values - democracy</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3226821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‘local’ issues handled by the local council.</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456528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‘local’ issues handled by the local council.</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11</a:t>
            </a:fld>
            <a:endParaRPr lang="en-GB"/>
          </a:p>
        </p:txBody>
      </p:sp>
    </p:spTree>
    <p:extLst>
      <p:ext uri="{BB962C8B-B14F-4D97-AF65-F5344CB8AC3E}">
        <p14:creationId xmlns:p14="http://schemas.microsoft.com/office/powerpoint/2010/main" val="89751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Ask students if they think that their local council has an obligation to provide leisure activities for young people. The answer is YES. It is the law.</a:t>
            </a:r>
          </a:p>
          <a:p>
            <a:r>
              <a:rPr lang="en-GB" b="1" dirty="0"/>
              <a:t>Keyword: Obligation</a:t>
            </a:r>
            <a:r>
              <a:rPr lang="en-GB" b="0" dirty="0"/>
              <a:t>: the condition of being morally or legally bound to do something. In this case the local council is legally bound.</a:t>
            </a:r>
            <a:endParaRPr lang="en-GB" b="1" dirty="0"/>
          </a:p>
          <a:p>
            <a:r>
              <a:rPr lang="en-GB" b="1" dirty="0"/>
              <a:t>Councils must provide leisure activities for young people </a:t>
            </a:r>
            <a:r>
              <a:rPr lang="en-GB" dirty="0"/>
              <a:t>(ages 13-19, plus those with disabilities up to 24) but can deliver this via different models*.</a:t>
            </a:r>
          </a:p>
          <a:p>
            <a:endParaRPr lang="en-GB" dirty="0"/>
          </a:p>
          <a:p>
            <a:r>
              <a:rPr lang="en-GB" dirty="0"/>
              <a:t>*English councils have a statutory duty under Section 507B of the Education Act 1996 to provide, "so far as reasonably practicable," sufficient leisure-time activities and facilities for young people aged 13-19, and for those with learning difficulties/disabilities up to age 24, to improve their well-being. This duty requires them to ensure access to high-quality youth provision, like clubs and activities, that promotes personal and social development, but the extent of provision depends on local resources, notes the Local Government Association.</a:t>
            </a:r>
          </a:p>
        </p:txBody>
      </p:sp>
      <p:sp>
        <p:nvSpPr>
          <p:cNvPr id="4" name="Slide Number Placeholder 3"/>
          <p:cNvSpPr>
            <a:spLocks noGrp="1"/>
          </p:cNvSpPr>
          <p:nvPr>
            <p:ph type="sldNum" sz="quarter" idx="5"/>
          </p:nvPr>
        </p:nvSpPr>
        <p:spPr/>
        <p:txBody>
          <a:bodyPr/>
          <a:lstStyle/>
          <a:p>
            <a:fld id="{3F4DD596-7BA5-354B-B913-C9095B5E0085}" type="slidenum">
              <a:rPr lang="en-GB" smtClean="0"/>
              <a:t>12</a:t>
            </a:fld>
            <a:endParaRPr lang="en-GB"/>
          </a:p>
        </p:txBody>
      </p:sp>
    </p:spTree>
    <p:extLst>
      <p:ext uri="{BB962C8B-B14F-4D97-AF65-F5344CB8AC3E}">
        <p14:creationId xmlns:p14="http://schemas.microsoft.com/office/powerpoint/2010/main" val="3963020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Quick Fire Quiz: Before revealing the answers (the text below the bold titles), ask the class to choose </a:t>
            </a:r>
            <a:r>
              <a:rPr lang="en-GB" b="1" dirty="0"/>
              <a:t>"Council!" or "Parliament!“ </a:t>
            </a:r>
            <a:r>
              <a:rPr lang="en-GB" b="0" dirty="0"/>
              <a:t>using your preferred quick assessment technique (for example, thumbs up or down, green/red pages in planners or use of mini whiteboards). </a:t>
            </a:r>
            <a:r>
              <a:rPr lang="en-GB" dirty="0"/>
              <a:t>Tip: Click to reveal each answer one by one. If you’d like to follow-up this lesson with another </a:t>
            </a:r>
            <a:r>
              <a:rPr lang="en-GB" b="1" dirty="0"/>
              <a:t>“Council!" or "Parliament!" </a:t>
            </a:r>
            <a:r>
              <a:rPr lang="en-GB" dirty="0"/>
              <a:t>quiz, please choose from the three separate three PowerPoint quizzes (Quiz 1 = 10 questions, Quiz 2 = 15 questions, Quiz 3 = 25 questions) in your free resource kit.</a:t>
            </a:r>
          </a:p>
        </p:txBody>
      </p:sp>
      <p:sp>
        <p:nvSpPr>
          <p:cNvPr id="4" name="Slide Number Placeholder 3"/>
          <p:cNvSpPr>
            <a:spLocks noGrp="1"/>
          </p:cNvSpPr>
          <p:nvPr>
            <p:ph type="sldNum" sz="quarter" idx="5"/>
          </p:nvPr>
        </p:nvSpPr>
        <p:spPr/>
        <p:txBody>
          <a:bodyPr/>
          <a:lstStyle/>
          <a:p>
            <a:fld id="{3F4DD596-7BA5-354B-B913-C9095B5E0085}" type="slidenum">
              <a:rPr lang="en-GB" smtClean="0"/>
              <a:t>13</a:t>
            </a:fld>
            <a:endParaRPr lang="en-GB"/>
          </a:p>
        </p:txBody>
      </p:sp>
    </p:spTree>
    <p:extLst>
      <p:ext uri="{BB962C8B-B14F-4D97-AF65-F5344CB8AC3E}">
        <p14:creationId xmlns:p14="http://schemas.microsoft.com/office/powerpoint/2010/main" val="70263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is the main activity (15-20 mins). Walk around the room. If a student is stuck, suggest they think about “things they walk past" (litter, streetlights, shops). </a:t>
            </a:r>
          </a:p>
        </p:txBody>
      </p:sp>
      <p:sp>
        <p:nvSpPr>
          <p:cNvPr id="4" name="Slide Number Placeholder 3"/>
          <p:cNvSpPr>
            <a:spLocks noGrp="1"/>
          </p:cNvSpPr>
          <p:nvPr>
            <p:ph type="sldNum" sz="quarter" idx="5"/>
          </p:nvPr>
        </p:nvSpPr>
        <p:spPr/>
        <p:txBody>
          <a:bodyPr/>
          <a:lstStyle/>
          <a:p>
            <a:fld id="{3F4DD596-7BA5-354B-B913-C9095B5E0085}" type="slidenum">
              <a:rPr lang="en-GB" smtClean="0"/>
              <a:t>14</a:t>
            </a:fld>
            <a:endParaRPr lang="en-GB"/>
          </a:p>
        </p:txBody>
      </p:sp>
    </p:spTree>
    <p:extLst>
      <p:ext uri="{BB962C8B-B14F-4D97-AF65-F5344CB8AC3E}">
        <p14:creationId xmlns:p14="http://schemas.microsoft.com/office/powerpoint/2010/main" val="3516240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Students can create their own Issue Power Maps or a great opportunity to create a wall display! The following slides provide prompts for this activity, which you can use to stimulate ideas for your Issue Power Map.</a:t>
            </a:r>
          </a:p>
        </p:txBody>
      </p:sp>
      <p:sp>
        <p:nvSpPr>
          <p:cNvPr id="4" name="Slide Number Placeholder 3"/>
          <p:cNvSpPr>
            <a:spLocks noGrp="1"/>
          </p:cNvSpPr>
          <p:nvPr>
            <p:ph type="sldNum" sz="quarter" idx="5"/>
          </p:nvPr>
        </p:nvSpPr>
        <p:spPr/>
        <p:txBody>
          <a:bodyPr/>
          <a:lstStyle/>
          <a:p>
            <a:fld id="{3F4DD596-7BA5-354B-B913-C9095B5E0085}" type="slidenum">
              <a:rPr lang="en-GB" smtClean="0"/>
              <a:t>15</a:t>
            </a:fld>
            <a:endParaRPr lang="en-GB"/>
          </a:p>
        </p:txBody>
      </p:sp>
    </p:spTree>
    <p:extLst>
      <p:ext uri="{BB962C8B-B14F-4D97-AF65-F5344CB8AC3E}">
        <p14:creationId xmlns:p14="http://schemas.microsoft.com/office/powerpoint/2010/main" val="1174128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slide provides some ‘council issue’ prompts for this activity, which you can leave up to stimulate ideas for this issue power map activity. (You can also use the separate PowerPoint Quizzes in your resource pack for ideas, as these show 50 Council/Parliament issues).</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16</a:t>
            </a:fld>
            <a:endParaRPr lang="en-GB"/>
          </a:p>
        </p:txBody>
      </p:sp>
    </p:spTree>
    <p:extLst>
      <p:ext uri="{BB962C8B-B14F-4D97-AF65-F5344CB8AC3E}">
        <p14:creationId xmlns:p14="http://schemas.microsoft.com/office/powerpoint/2010/main" val="4065441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slide provides some ‘Parliament issue’ prompts for this activity, which you can leave up to stimulate ideas for this issue power map activity. (You can also use the separate PowerPoint quizzes in your resource pack for ideas, as these show 50 council/Parliament issues).</a:t>
            </a:r>
          </a:p>
        </p:txBody>
      </p:sp>
      <p:sp>
        <p:nvSpPr>
          <p:cNvPr id="4" name="Slide Number Placeholder 3"/>
          <p:cNvSpPr>
            <a:spLocks noGrp="1"/>
          </p:cNvSpPr>
          <p:nvPr>
            <p:ph type="sldNum" sz="quarter" idx="5"/>
          </p:nvPr>
        </p:nvSpPr>
        <p:spPr/>
        <p:txBody>
          <a:bodyPr/>
          <a:lstStyle/>
          <a:p>
            <a:fld id="{3F4DD596-7BA5-354B-B913-C9095B5E0085}" type="slidenum">
              <a:rPr lang="en-GB" smtClean="0"/>
              <a:t>17</a:t>
            </a:fld>
            <a:endParaRPr lang="en-GB"/>
          </a:p>
        </p:txBody>
      </p:sp>
    </p:spTree>
    <p:extLst>
      <p:ext uri="{BB962C8B-B14F-4D97-AF65-F5344CB8AC3E}">
        <p14:creationId xmlns:p14="http://schemas.microsoft.com/office/powerpoint/2010/main" val="3782339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This is a fictional, but realistic, case study to demonstrate the importance of voting at a local council election.</a:t>
            </a:r>
          </a:p>
        </p:txBody>
      </p:sp>
      <p:sp>
        <p:nvSpPr>
          <p:cNvPr id="4" name="Slide Number Placeholder 3"/>
          <p:cNvSpPr>
            <a:spLocks noGrp="1"/>
          </p:cNvSpPr>
          <p:nvPr>
            <p:ph type="sldNum" sz="quarter" idx="5"/>
          </p:nvPr>
        </p:nvSpPr>
        <p:spPr/>
        <p:txBody>
          <a:bodyPr/>
          <a:lstStyle/>
          <a:p>
            <a:fld id="{3F4DD596-7BA5-354B-B913-C9095B5E0085}" type="slidenum">
              <a:rPr lang="en-GB" smtClean="0"/>
              <a:t>18</a:t>
            </a:fld>
            <a:endParaRPr lang="en-GB"/>
          </a:p>
        </p:txBody>
      </p:sp>
    </p:spTree>
    <p:extLst>
      <p:ext uri="{BB962C8B-B14F-4D97-AF65-F5344CB8AC3E}">
        <p14:creationId xmlns:p14="http://schemas.microsoft.com/office/powerpoint/2010/main" val="819105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Use this to prove the point. 22 votes is a tiny margin, smaller than most class sizes. In local elections, every single vote really does count.</a:t>
            </a: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19</a:t>
            </a:fld>
            <a:endParaRPr lang="en-GB"/>
          </a:p>
        </p:txBody>
      </p:sp>
    </p:spTree>
    <p:extLst>
      <p:ext uri="{BB962C8B-B14F-4D97-AF65-F5344CB8AC3E}">
        <p14:creationId xmlns:p14="http://schemas.microsoft.com/office/powerpoint/2010/main" val="2536092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Run through these objectives. Ask the students: "When was the last time you thought about the local council?". It’s likely that most will say never. Explain that by the end of this lesson, they will realise the local council might be more important to their weekend plans than the Prime Minister.</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647240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If those 22 people hadn't voted, there might be no skate park.</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20</a:t>
            </a:fld>
            <a:endParaRPr lang="en-GB"/>
          </a:p>
        </p:txBody>
      </p:sp>
    </p:spTree>
    <p:extLst>
      <p:ext uri="{BB962C8B-B14F-4D97-AF65-F5344CB8AC3E}">
        <p14:creationId xmlns:p14="http://schemas.microsoft.com/office/powerpoint/2010/main" val="2456345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Final takeaway:</a:t>
            </a:r>
            <a:r>
              <a:rPr lang="en-GB" sz="1200" kern="1200" dirty="0">
                <a:solidFill>
                  <a:schemeClr val="tx1"/>
                </a:solidFill>
                <a:effectLst/>
                <a:latin typeface="+mn-lt"/>
                <a:ea typeface="+mn-ea"/>
                <a:cs typeface="+mn-cs"/>
              </a:rPr>
              <a:t> Wrap up the lesson. Remind them that if the voting age is lowered, they will have the power to shape their own neighbourhood, not just the country, when they turn 16, </a:t>
            </a:r>
          </a:p>
        </p:txBody>
      </p:sp>
      <p:sp>
        <p:nvSpPr>
          <p:cNvPr id="4" name="Slide Number Placeholder 3"/>
          <p:cNvSpPr>
            <a:spLocks noGrp="1"/>
          </p:cNvSpPr>
          <p:nvPr>
            <p:ph type="sldNum" sz="quarter" idx="5"/>
          </p:nvPr>
        </p:nvSpPr>
        <p:spPr/>
        <p:txBody>
          <a:bodyPr/>
          <a:lstStyle/>
          <a:p>
            <a:fld id="{3F4DD596-7BA5-354B-B913-C9095B5E0085}" type="slidenum">
              <a:rPr lang="en-GB" smtClean="0"/>
              <a:t>21</a:t>
            </a:fld>
            <a:endParaRPr lang="en-GB"/>
          </a:p>
        </p:txBody>
      </p:sp>
    </p:spTree>
    <p:extLst>
      <p:ext uri="{BB962C8B-B14F-4D97-AF65-F5344CB8AC3E}">
        <p14:creationId xmlns:p14="http://schemas.microsoft.com/office/powerpoint/2010/main" val="40905953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r>
              <a:rPr lang="en-GB" sz="1200" kern="1200" dirty="0">
                <a:solidFill>
                  <a:schemeClr val="tx1"/>
                </a:solidFill>
                <a:effectLst/>
                <a:latin typeface="+mn-lt"/>
                <a:ea typeface="+mn-ea"/>
                <a:cs typeface="+mn-cs"/>
              </a:rPr>
              <a:t>/resources/welcome-your-vote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democracyclassroom.com</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22</a:t>
            </a:fld>
            <a:endParaRPr lang="en-GB"/>
          </a:p>
        </p:txBody>
      </p:sp>
    </p:spTree>
    <p:extLst>
      <p:ext uri="{BB962C8B-B14F-4D97-AF65-F5344CB8AC3E}">
        <p14:creationId xmlns:p14="http://schemas.microsoft.com/office/powerpoint/2010/main" val="307128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Hook activity:</a:t>
            </a:r>
            <a:r>
              <a:rPr lang="en-GB" sz="1200" kern="1200" dirty="0">
                <a:solidFill>
                  <a:schemeClr val="tx1"/>
                </a:solidFill>
                <a:effectLst/>
                <a:latin typeface="+mn-lt"/>
                <a:ea typeface="+mn-ea"/>
                <a:cs typeface="+mn-cs"/>
              </a:rPr>
              <a:t> Ask students to raise their hands if they think the Prime Minister decides when the bins are collected. (Answer: They don't). This slide is about breaking the assumption that "The Government" is just one big building in London.</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687733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r>
              <a:rPr lang="en-GB" dirty="0"/>
              <a:t>Before we move on to show examples of what issues National Parliament has the power to decide on, you may want to have a quick 1-minute brainstorm at this point with the students to see how much they know. Are they aware of any issues that National Parliament decides on? Use the following slides to check if they are right!</a:t>
            </a:r>
          </a:p>
        </p:txBody>
      </p:sp>
      <p:sp>
        <p:nvSpPr>
          <p:cNvPr id="4" name="Slide Number Placeholder 3"/>
          <p:cNvSpPr>
            <a:spLocks noGrp="1"/>
          </p:cNvSpPr>
          <p:nvPr>
            <p:ph type="sldNum" sz="quarter" idx="5"/>
          </p:nvPr>
        </p:nvSpPr>
        <p:spPr/>
        <p:txBody>
          <a:bodyPr/>
          <a:lstStyle/>
          <a:p>
            <a:fld id="{3F4DD596-7BA5-354B-B913-C9095B5E0085}" type="slidenum">
              <a:rPr lang="en-GB" smtClean="0"/>
              <a:t>4</a:t>
            </a:fld>
            <a:endParaRPr lang="en-GB"/>
          </a:p>
        </p:txBody>
      </p:sp>
    </p:spTree>
    <p:extLst>
      <p:ext uri="{BB962C8B-B14F-4D97-AF65-F5344CB8AC3E}">
        <p14:creationId xmlns:p14="http://schemas.microsoft.com/office/powerpoint/2010/main" val="215649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A7431-BC18-46A6-4498-17EA3731FA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95FC78-9E1E-C965-54E4-15A2CCD498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72282A-B83D-8430-53D5-071E04E89EF6}"/>
              </a:ext>
            </a:extLst>
          </p:cNvPr>
          <p:cNvSpPr>
            <a:spLocks noGrp="1"/>
          </p:cNvSpPr>
          <p:nvPr>
            <p:ph type="body" idx="1"/>
          </p:nvPr>
        </p:nvSpPr>
        <p:spPr/>
        <p:txBody>
          <a:bodyPr/>
          <a:lstStyle/>
          <a:p>
            <a:r>
              <a:rPr lang="en-GB" b="1" dirty="0"/>
              <a:t>Teacher notes: </a:t>
            </a:r>
            <a:r>
              <a:rPr lang="en-GB" dirty="0"/>
              <a:t>Explain that this is the level most people see in the news. It's the "Big Picture" stuff. It affects everyone in the country equally.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Extension opportunity</a:t>
            </a:r>
            <a:r>
              <a:rPr lang="en-GB" dirty="0"/>
              <a:t>: Mention the devolved parliaments in the UK: the </a:t>
            </a:r>
            <a:r>
              <a:rPr lang="en-GB" b="1" dirty="0"/>
              <a:t>Scottish Parliament</a:t>
            </a:r>
            <a:r>
              <a:rPr lang="en-GB" dirty="0"/>
              <a:t>, </a:t>
            </a:r>
            <a:r>
              <a:rPr lang="en-GB" b="1" dirty="0"/>
              <a:t>Senedd Cymru (Welsh Parliament)</a:t>
            </a:r>
            <a:r>
              <a:rPr lang="en-GB" dirty="0"/>
              <a:t>, and </a:t>
            </a:r>
            <a:r>
              <a:rPr lang="en-GB" b="1" dirty="0"/>
              <a:t>Northern Ireland Assembly. </a:t>
            </a:r>
            <a:r>
              <a:rPr lang="en-GB" b="0" dirty="0"/>
              <a:t>These </a:t>
            </a:r>
            <a:r>
              <a:rPr lang="en-GB" dirty="0"/>
              <a:t>are legislative bodies with powers transferred from the UK Parliament at Westminster. Established in the late 1990s, they make decisions on devolved matters like health, education, and justice, while the UK Parliament in Westminster retains reserved powers such as foreign policy and defence. Unlike Scotland, Wales, and Northern Ireland, </a:t>
            </a:r>
            <a:r>
              <a:rPr lang="en-GB" b="1" dirty="0"/>
              <a:t>England</a:t>
            </a:r>
            <a:r>
              <a:rPr lang="en-GB" dirty="0"/>
              <a:t> has no separate parliament; English affairs are decided by the UK Parliament at Westminster. (Please note, this lesson has been designed for students in England).</a:t>
            </a:r>
          </a:p>
          <a:p>
            <a:r>
              <a:rPr lang="en-GB" dirty="0"/>
              <a:t>So, the </a:t>
            </a:r>
            <a:r>
              <a:rPr lang="en-GB" b="1" dirty="0"/>
              <a:t>National Parliament </a:t>
            </a:r>
            <a:r>
              <a:rPr lang="en-GB" dirty="0"/>
              <a:t>for each country is as follows:-</a:t>
            </a:r>
          </a:p>
          <a:p>
            <a:r>
              <a:rPr lang="en-GB" b="1" dirty="0"/>
              <a:t>England</a:t>
            </a:r>
            <a:r>
              <a:rPr lang="en-GB" dirty="0"/>
              <a:t>: Westminster</a:t>
            </a:r>
          </a:p>
          <a:p>
            <a:r>
              <a:rPr lang="en-GB" b="1" dirty="0"/>
              <a:t>Scotland: </a:t>
            </a:r>
            <a:r>
              <a:rPr lang="en-GB" dirty="0"/>
              <a:t>Scottish Parliament</a:t>
            </a:r>
          </a:p>
          <a:p>
            <a:r>
              <a:rPr lang="en-GB" b="1" dirty="0"/>
              <a:t>Wales</a:t>
            </a:r>
            <a:r>
              <a:rPr lang="en-GB" dirty="0"/>
              <a:t>: Senedd Cymru (Welsh Parliament), </a:t>
            </a:r>
          </a:p>
          <a:p>
            <a:r>
              <a:rPr lang="en-GB" b="1" dirty="0"/>
              <a:t>Northern Ireland</a:t>
            </a:r>
            <a:r>
              <a:rPr lang="en-GB" dirty="0"/>
              <a:t>: Northern Ireland Assembly</a:t>
            </a:r>
          </a:p>
          <a:p>
            <a:endParaRPr lang="en-GB" dirty="0"/>
          </a:p>
          <a:p>
            <a:endParaRPr lang="en-GB" dirty="0"/>
          </a:p>
        </p:txBody>
      </p:sp>
      <p:sp>
        <p:nvSpPr>
          <p:cNvPr id="4" name="Slide Number Placeholder 3">
            <a:extLst>
              <a:ext uri="{FF2B5EF4-FFF2-40B4-BE49-F238E27FC236}">
                <a16:creationId xmlns:a16="http://schemas.microsoft.com/office/drawing/2014/main" id="{283F5D06-E570-37E5-83B8-F8F5327499A2}"/>
              </a:ext>
            </a:extLst>
          </p:cNvPr>
          <p:cNvSpPr>
            <a:spLocks noGrp="1"/>
          </p:cNvSpPr>
          <p:nvPr>
            <p:ph type="sldNum" sz="quarter" idx="5"/>
          </p:nvPr>
        </p:nvSpPr>
        <p:spPr/>
        <p:txBody>
          <a:bodyPr/>
          <a:lstStyle/>
          <a:p>
            <a:fld id="{3F4DD596-7BA5-354B-B913-C9095B5E0085}" type="slidenum">
              <a:rPr lang="en-GB" smtClean="0"/>
              <a:t>5</a:t>
            </a:fld>
            <a:endParaRPr lang="en-GB"/>
          </a:p>
        </p:txBody>
      </p:sp>
    </p:spTree>
    <p:extLst>
      <p:ext uri="{BB962C8B-B14F-4D97-AF65-F5344CB8AC3E}">
        <p14:creationId xmlns:p14="http://schemas.microsoft.com/office/powerpoint/2010/main" val="40355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‘national’ issues handled by National Parliament.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6</a:t>
            </a:fld>
            <a:endParaRPr lang="en-GB"/>
          </a:p>
        </p:txBody>
      </p:sp>
    </p:spTree>
    <p:extLst>
      <p:ext uri="{BB962C8B-B14F-4D97-AF65-F5344CB8AC3E}">
        <p14:creationId xmlns:p14="http://schemas.microsoft.com/office/powerpoint/2010/main" val="149829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‘national’ issues handled by National Parliament.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1765819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C1BAD-011D-3474-A14D-7182E967AD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77D7BA-B1BE-764E-952F-B77CA5FE5A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FEACE-F741-8A1C-7F85-A4AE527B92AA}"/>
              </a:ext>
            </a:extLst>
          </p:cNvPr>
          <p:cNvSpPr>
            <a:spLocks noGrp="1"/>
          </p:cNvSpPr>
          <p:nvPr>
            <p:ph type="body" idx="1"/>
          </p:nvPr>
        </p:nvSpPr>
        <p:spPr/>
        <p:txBody>
          <a:bodyPr/>
          <a:lstStyle/>
          <a:p>
            <a:r>
              <a:rPr lang="en-GB" b="1" dirty="0"/>
              <a:t>Teacher notes: </a:t>
            </a:r>
            <a:r>
              <a:rPr lang="en-GB" b="0" dirty="0"/>
              <a:t>Again, before </a:t>
            </a:r>
            <a:r>
              <a:rPr lang="en-GB" dirty="0"/>
              <a:t>we move on to show examples of what issues the local council has the power to decide on, you may want to have a quick 1-minute brainstorm at this point with the students to see how much they know. Are they aware of any issues that the council decides on? Use the following slides to check if they are right!</a:t>
            </a:r>
          </a:p>
        </p:txBody>
      </p:sp>
      <p:sp>
        <p:nvSpPr>
          <p:cNvPr id="4" name="Slide Number Placeholder 3">
            <a:extLst>
              <a:ext uri="{FF2B5EF4-FFF2-40B4-BE49-F238E27FC236}">
                <a16:creationId xmlns:a16="http://schemas.microsoft.com/office/drawing/2014/main" id="{B2C63F19-B18B-D677-DA54-34A9AF7DC1ED}"/>
              </a:ext>
            </a:extLst>
          </p:cNvPr>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4207011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Emphasise: "This is the level that decides if you have a place to go on a Friday after school (youth services/parks)." Ask students if they know where their local Town Hall is. Contrast it with Parliament.</a:t>
            </a:r>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2437212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87904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democracyclassroom.com/" TargetMode="External"/><Relationship Id="rId5" Type="http://schemas.openxmlformats.org/officeDocument/2006/relationships/hyperlink" Target="https://www.electoralcommission.org.uk/resources/welcome-your-vote" TargetMode="Externa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Man putting vote in ballot box">
            <a:extLst>
              <a:ext uri="{FF2B5EF4-FFF2-40B4-BE49-F238E27FC236}">
                <a16:creationId xmlns:a16="http://schemas.microsoft.com/office/drawing/2014/main" id="{003041FF-0F52-3760-26F2-E5AA6C6C4272}"/>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6818811" y="0"/>
            <a:ext cx="5373188" cy="6858000"/>
          </a:xfrm>
          <a:prstGeom prst="rect">
            <a:avLst/>
          </a:prstGeom>
        </p:spPr>
      </p:pic>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itle 1">
            <a:extLst>
              <a:ext uri="{FF2B5EF4-FFF2-40B4-BE49-F238E27FC236}">
                <a16:creationId xmlns:a16="http://schemas.microsoft.com/office/drawing/2014/main" id="{140D3929-6BE4-2C90-AF65-4D65971855FF}"/>
              </a:ext>
            </a:extLst>
          </p:cNvPr>
          <p:cNvSpPr txBox="1">
            <a:spLocks noGrp="1"/>
          </p:cNvSpPr>
          <p:nvPr>
            <p:ph type="title" idx="4294967295"/>
          </p:nvPr>
        </p:nvSpPr>
        <p:spPr>
          <a:xfrm>
            <a:off x="723900" y="669233"/>
            <a:ext cx="6094911"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14" name="Subtitle 2">
            <a:extLst>
              <a:ext uri="{FF2B5EF4-FFF2-40B4-BE49-F238E27FC236}">
                <a16:creationId xmlns:a16="http://schemas.microsoft.com/office/drawing/2014/main" id="{1D8DF837-777E-1F94-C249-B62DE27750D2}"/>
              </a:ext>
            </a:extLst>
          </p:cNvPr>
          <p:cNvSpPr txBox="1">
            <a:spLocks/>
          </p:cNvSpPr>
          <p:nvPr/>
        </p:nvSpPr>
        <p:spPr>
          <a:xfrm>
            <a:off x="723901" y="3831045"/>
            <a:ext cx="5134458" cy="274681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Font typeface="Arial" panose="020B0604020202020204" pitchFamily="34" charset="0"/>
              <a:buNone/>
            </a:pPr>
            <a:r>
              <a:rPr lang="en-GB" sz="3500" dirty="0">
                <a:solidFill>
                  <a:schemeClr val="bg1"/>
                </a:solidFill>
                <a:latin typeface="Arial" panose="020B0604020202020204" pitchFamily="34" charset="0"/>
                <a:cs typeface="Arial" panose="020B0604020202020204" pitchFamily="34" charset="0"/>
              </a:rPr>
              <a:t>Lesson 1:</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Creating a power map</a:t>
            </a:r>
          </a:p>
          <a:p>
            <a:pPr marL="0" indent="0">
              <a:lnSpc>
                <a:spcPct val="100000"/>
              </a:lnSpc>
              <a:spcBef>
                <a:spcPts val="700"/>
              </a:spcBef>
              <a:buNone/>
            </a:pPr>
            <a:r>
              <a:rPr lang="en-GB" sz="3500" dirty="0">
                <a:solidFill>
                  <a:schemeClr val="bg1"/>
                </a:solidFill>
                <a:latin typeface="Arial" panose="020B0604020202020204" pitchFamily="34" charset="0"/>
                <a:cs typeface="Arial" panose="020B0604020202020204" pitchFamily="34" charset="0"/>
              </a:rPr>
              <a:t>From your local council to the classroom</a:t>
            </a:r>
            <a:endParaRPr lang="en-GB" sz="3500" b="1" dirty="0">
              <a:solidFill>
                <a:schemeClr val="bg1"/>
              </a:solidFill>
              <a:latin typeface="Arial" panose="020B0604020202020204" pitchFamily="34" charset="0"/>
              <a:cs typeface="Arial" panose="020B0604020202020204" pitchFamily="34" charset="0"/>
            </a:endParaRPr>
          </a:p>
        </p:txBody>
      </p:sp>
      <p:grpSp>
        <p:nvGrpSpPr>
          <p:cNvPr id="2" name="The Electoral Commission logo" descr="The Electoral Commission Logo">
            <a:extLst>
              <a:ext uri="{FF2B5EF4-FFF2-40B4-BE49-F238E27FC236}">
                <a16:creationId xmlns:a16="http://schemas.microsoft.com/office/drawing/2014/main" id="{13CE0325-2443-B6B8-29C4-89FBBE01E5BE}"/>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7" name="White box">
              <a:extLst>
                <a:ext uri="{FF2B5EF4-FFF2-40B4-BE49-F238E27FC236}">
                  <a16:creationId xmlns:a16="http://schemas.microsoft.com/office/drawing/2014/main" id="{18BC439C-8C87-62C7-9831-D12149490DF7}"/>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2CBE98BE-EFA1-A8D7-F346-63E01A6DDEC2}"/>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raphic shape">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0" y="2290352"/>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Bin collection">
            <a:extLst>
              <a:ext uri="{FF2B5EF4-FFF2-40B4-BE49-F238E27FC236}">
                <a16:creationId xmlns:a16="http://schemas.microsoft.com/office/drawing/2014/main" id="{E45631A1-B108-C48D-FE1F-5DED7FB8100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5" y="2287992"/>
            <a:ext cx="3763925" cy="2291661"/>
          </a:xfrm>
          <a:prstGeom prst="rect">
            <a:avLst/>
          </a:prstGeom>
        </p:spPr>
      </p:pic>
      <p:pic>
        <p:nvPicPr>
          <p:cNvPr id="17" name="Potholes">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28074" y="0"/>
            <a:ext cx="3763925" cy="2287351"/>
          </a:xfrm>
          <a:prstGeom prst="rect">
            <a:avLst/>
          </a:prstGeom>
        </p:spPr>
      </p:pic>
      <p:pic>
        <p:nvPicPr>
          <p:cNvPr id="21" name="Planning">
            <a:extLst>
              <a:ext uri="{FF2B5EF4-FFF2-40B4-BE49-F238E27FC236}">
                <a16:creationId xmlns:a16="http://schemas.microsoft.com/office/drawing/2014/main" id="{2FC686BC-BCEA-93B2-EA4B-436C202C174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28074" y="4581740"/>
            <a:ext cx="3763926" cy="2287351"/>
          </a:xfrm>
          <a:prstGeom prst="rect">
            <a:avLst/>
          </a:prstGeom>
        </p:spPr>
      </p:pic>
      <p:sp>
        <p:nvSpPr>
          <p:cNvPr id="4" name="Title 3">
            <a:extLst>
              <a:ext uri="{FF2B5EF4-FFF2-40B4-BE49-F238E27FC236}">
                <a16:creationId xmlns:a16="http://schemas.microsoft.com/office/drawing/2014/main" id="{1FE03C3D-A06A-89E8-001C-ECD4675EE6C9}"/>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8</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727120"/>
            <a:ext cx="6923096" cy="1217769"/>
          </a:xfrm>
        </p:spPr>
        <p:txBody>
          <a:bodyPr/>
          <a:lstStyle/>
          <a:p>
            <a:pPr>
              <a:spcBef>
                <a:spcPts val="700"/>
              </a:spcBef>
            </a:pPr>
            <a:r>
              <a:rPr lang="en-GB" b="1" dirty="0"/>
              <a:t>Transport:</a:t>
            </a:r>
          </a:p>
          <a:p>
            <a:pPr>
              <a:spcBef>
                <a:spcPts val="700"/>
              </a:spcBef>
            </a:pPr>
            <a:r>
              <a:rPr lang="en-GB" dirty="0"/>
              <a:t>Bus routes, potholes, cycle lanes, street lighting.</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2837461"/>
            <a:ext cx="6086167" cy="121776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Environment:</a:t>
            </a:r>
          </a:p>
          <a:p>
            <a:pPr>
              <a:spcBef>
                <a:spcPts val="700"/>
              </a:spcBef>
            </a:pPr>
            <a:r>
              <a:rPr lang="en-GB" dirty="0"/>
              <a:t>Bin collection, recycling, street cleaning, pest control.</a:t>
            </a:r>
          </a:p>
        </p:txBody>
      </p:sp>
      <p:sp>
        <p:nvSpPr>
          <p:cNvPr id="16" name="Subtitle 1">
            <a:extLst>
              <a:ext uri="{FF2B5EF4-FFF2-40B4-BE49-F238E27FC236}">
                <a16:creationId xmlns:a16="http://schemas.microsoft.com/office/drawing/2014/main" id="{B3B5A8CC-D99E-26B2-1F47-BB0B322368D6}"/>
              </a:ext>
            </a:extLst>
          </p:cNvPr>
          <p:cNvSpPr txBox="1">
            <a:spLocks/>
          </p:cNvSpPr>
          <p:nvPr/>
        </p:nvSpPr>
        <p:spPr>
          <a:xfrm>
            <a:off x="764338" y="5301967"/>
            <a:ext cx="6743695"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Planning:</a:t>
            </a:r>
          </a:p>
          <a:p>
            <a:pPr>
              <a:spcBef>
                <a:spcPts val="700"/>
              </a:spcBef>
            </a:pPr>
            <a:r>
              <a:rPr lang="en-GB" dirty="0"/>
              <a:t>Permission for new shops or houses.</a:t>
            </a:r>
          </a:p>
        </p:txBody>
      </p:sp>
    </p:spTree>
    <p:extLst>
      <p:ext uri="{BB962C8B-B14F-4D97-AF65-F5344CB8AC3E}">
        <p14:creationId xmlns:p14="http://schemas.microsoft.com/office/powerpoint/2010/main" val="325205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shape">
            <a:extLst>
              <a:ext uri="{FF2B5EF4-FFF2-40B4-BE49-F238E27FC236}">
                <a16:creationId xmlns:a16="http://schemas.microsoft.com/office/drawing/2014/main" id="{2F7A0604-5DDA-800C-D282-3771E5517B92}"/>
              </a:ext>
              <a:ext uri="{C183D7F6-B498-43B3-948B-1728B52AA6E4}">
                <adec:decorative xmlns:adec="http://schemas.microsoft.com/office/drawing/2017/decorative" val="1"/>
              </a:ext>
            </a:extLst>
          </p:cNvPr>
          <p:cNvSpPr/>
          <p:nvPr/>
        </p:nvSpPr>
        <p:spPr>
          <a:xfrm>
            <a:off x="0" y="2284350"/>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Housing">
            <a:extLst>
              <a:ext uri="{FF2B5EF4-FFF2-40B4-BE49-F238E27FC236}">
                <a16:creationId xmlns:a16="http://schemas.microsoft.com/office/drawing/2014/main" id="{9DA534DB-7505-2E6E-C281-F5FC9296D7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4" y="0"/>
            <a:ext cx="3763925" cy="2287351"/>
          </a:xfrm>
          <a:prstGeom prst="rect">
            <a:avLst/>
          </a:prstGeom>
        </p:spPr>
      </p:pic>
      <p:pic>
        <p:nvPicPr>
          <p:cNvPr id="20" name="Local Tax">
            <a:extLst>
              <a:ext uri="{FF2B5EF4-FFF2-40B4-BE49-F238E27FC236}">
                <a16:creationId xmlns:a16="http://schemas.microsoft.com/office/drawing/2014/main" id="{011FE8FE-1EB5-6A74-AE9A-FCB05D5A286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36239" y="2284991"/>
            <a:ext cx="3763925" cy="2287351"/>
          </a:xfrm>
          <a:prstGeom prst="rect">
            <a:avLst/>
          </a:prstGeom>
        </p:spPr>
      </p:pic>
      <p:pic>
        <p:nvPicPr>
          <p:cNvPr id="21" name="Education funds">
            <a:extLst>
              <a:ext uri="{FF2B5EF4-FFF2-40B4-BE49-F238E27FC236}">
                <a16:creationId xmlns:a16="http://schemas.microsoft.com/office/drawing/2014/main" id="{C7E9F4C4-0C60-9949-CF47-8EA7BF5ADAD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36239" y="4570650"/>
            <a:ext cx="3747595" cy="2287350"/>
          </a:xfrm>
          <a:prstGeom prst="rect">
            <a:avLst/>
          </a:prstGeom>
        </p:spPr>
      </p:pic>
      <p:sp>
        <p:nvSpPr>
          <p:cNvPr id="4" name="Title 3">
            <a:extLst>
              <a:ext uri="{FF2B5EF4-FFF2-40B4-BE49-F238E27FC236}">
                <a16:creationId xmlns:a16="http://schemas.microsoft.com/office/drawing/2014/main" id="{EB5724E9-6BA5-26B6-B9BB-A9C8007A0844}"/>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9</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718610"/>
            <a:ext cx="6608012" cy="846899"/>
          </a:xfrm>
        </p:spPr>
        <p:txBody>
          <a:bodyPr/>
          <a:lstStyle/>
          <a:p>
            <a:pPr>
              <a:spcBef>
                <a:spcPts val="700"/>
              </a:spcBef>
            </a:pPr>
            <a:r>
              <a:rPr lang="en-GB" b="1" dirty="0"/>
              <a:t>Housing:</a:t>
            </a:r>
          </a:p>
          <a:p>
            <a:pPr>
              <a:spcBef>
                <a:spcPts val="700"/>
              </a:spcBef>
            </a:pPr>
            <a:r>
              <a:rPr lang="en-GB" dirty="0"/>
              <a:t>Social housing and homelessness.</a:t>
            </a:r>
          </a:p>
        </p:txBody>
      </p:sp>
      <p:sp>
        <p:nvSpPr>
          <p:cNvPr id="3" name="Subtitle 1">
            <a:extLst>
              <a:ext uri="{FF2B5EF4-FFF2-40B4-BE49-F238E27FC236}">
                <a16:creationId xmlns:a16="http://schemas.microsoft.com/office/drawing/2014/main" id="{4B7EC6FD-F109-9AA3-1704-7F839F19F332}"/>
              </a:ext>
            </a:extLst>
          </p:cNvPr>
          <p:cNvSpPr txBox="1">
            <a:spLocks/>
          </p:cNvSpPr>
          <p:nvPr/>
        </p:nvSpPr>
        <p:spPr>
          <a:xfrm>
            <a:off x="764339" y="2969778"/>
            <a:ext cx="6693736"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Local tax:</a:t>
            </a:r>
          </a:p>
          <a:p>
            <a:pPr>
              <a:spcBef>
                <a:spcPts val="700"/>
              </a:spcBef>
            </a:pPr>
            <a:r>
              <a:rPr lang="en-GB" dirty="0"/>
              <a:t>Council tax collection and billing.</a:t>
            </a:r>
          </a:p>
        </p:txBody>
      </p:sp>
      <p:sp>
        <p:nvSpPr>
          <p:cNvPr id="17" name="Subtitle 1">
            <a:extLst>
              <a:ext uri="{FF2B5EF4-FFF2-40B4-BE49-F238E27FC236}">
                <a16:creationId xmlns:a16="http://schemas.microsoft.com/office/drawing/2014/main" id="{D004E7F0-081A-7D8D-92D7-B64590DA8E13}"/>
              </a:ext>
            </a:extLst>
          </p:cNvPr>
          <p:cNvSpPr txBox="1">
            <a:spLocks/>
          </p:cNvSpPr>
          <p:nvPr/>
        </p:nvSpPr>
        <p:spPr>
          <a:xfrm>
            <a:off x="764338" y="5311609"/>
            <a:ext cx="6086167" cy="84689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Education:</a:t>
            </a:r>
          </a:p>
          <a:p>
            <a:pPr>
              <a:spcBef>
                <a:spcPts val="700"/>
              </a:spcBef>
            </a:pPr>
            <a:r>
              <a:rPr lang="en-GB" dirty="0"/>
              <a:t>Distributing funds to nurseries and schools.</a:t>
            </a:r>
          </a:p>
        </p:txBody>
      </p:sp>
    </p:spTree>
    <p:extLst>
      <p:ext uri="{BB962C8B-B14F-4D97-AF65-F5344CB8AC3E}">
        <p14:creationId xmlns:p14="http://schemas.microsoft.com/office/powerpoint/2010/main" val="214265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3AAC590-A2B9-9FD7-3B5E-8DA3AE84E146}"/>
              </a:ext>
            </a:extLst>
          </p:cNvPr>
          <p:cNvSpPr>
            <a:spLocks noGrp="1"/>
          </p:cNvSpPr>
          <p:nvPr>
            <p:ph type="ctrTitle"/>
          </p:nvPr>
        </p:nvSpPr>
        <p:spPr>
          <a:xfrm>
            <a:off x="382169" y="136587"/>
            <a:ext cx="11427662" cy="1255728"/>
          </a:xfrm>
        </p:spPr>
        <p:txBody>
          <a:bodyPr/>
          <a:lstStyle/>
          <a:p>
            <a:r>
              <a:rPr lang="en-GB" sz="4200" dirty="0"/>
              <a:t>Do local councils have to provide leisure activities to young people?</a:t>
            </a:r>
          </a:p>
        </p:txBody>
      </p:sp>
      <p:pic>
        <p:nvPicPr>
          <p:cNvPr id="4" name="Skate Park">
            <a:extLst>
              <a:ext uri="{FF2B5EF4-FFF2-40B4-BE49-F238E27FC236}">
                <a16:creationId xmlns:a16="http://schemas.microsoft.com/office/drawing/2014/main" id="{873A429F-5B10-8D92-7161-B118C8E44C3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570" y="1531817"/>
            <a:ext cx="7865294" cy="5326183"/>
          </a:xfrm>
          <a:prstGeom prst="rect">
            <a:avLst/>
          </a:prstGeom>
        </p:spPr>
      </p:pic>
      <p:pic>
        <p:nvPicPr>
          <p:cNvPr id="5" name="Youth Club">
            <a:extLst>
              <a:ext uri="{FF2B5EF4-FFF2-40B4-BE49-F238E27FC236}">
                <a16:creationId xmlns:a16="http://schemas.microsoft.com/office/drawing/2014/main" id="{AEBFE52D-0EA3-E31B-788D-EC993836C5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032800" y="1531817"/>
            <a:ext cx="4159200" cy="5326183"/>
          </a:xfrm>
          <a:prstGeom prst="rect">
            <a:avLst/>
          </a:prstGeom>
        </p:spPr>
      </p:pic>
    </p:spTree>
    <p:extLst>
      <p:ext uri="{BB962C8B-B14F-4D97-AF65-F5344CB8AC3E}">
        <p14:creationId xmlns:p14="http://schemas.microsoft.com/office/powerpoint/2010/main" val="4039224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otholes">
            <a:extLst>
              <a:ext uri="{FF2B5EF4-FFF2-40B4-BE49-F238E27FC236}">
                <a16:creationId xmlns:a16="http://schemas.microsoft.com/office/drawing/2014/main" id="{72ED8684-9C8D-CB66-C3C0-5FF251C79DB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38640" y="2462489"/>
            <a:ext cx="2422271" cy="1569053"/>
          </a:xfrm>
          <a:prstGeom prst="rect">
            <a:avLst/>
          </a:prstGeom>
        </p:spPr>
      </p:pic>
      <p:pic>
        <p:nvPicPr>
          <p:cNvPr id="39" name="Defence">
            <a:extLst>
              <a:ext uri="{FF2B5EF4-FFF2-40B4-BE49-F238E27FC236}">
                <a16:creationId xmlns:a16="http://schemas.microsoft.com/office/drawing/2014/main" id="{44230E60-05BD-3156-6E3B-E39D7ED031D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093465" y="2462490"/>
            <a:ext cx="2416050" cy="1569053"/>
          </a:xfrm>
          <a:prstGeom prst="rect">
            <a:avLst/>
          </a:prstGeom>
        </p:spPr>
      </p:pic>
      <p:pic>
        <p:nvPicPr>
          <p:cNvPr id="38" name="Bin collection">
            <a:extLst>
              <a:ext uri="{FF2B5EF4-FFF2-40B4-BE49-F238E27FC236}">
                <a16:creationId xmlns:a16="http://schemas.microsoft.com/office/drawing/2014/main" id="{AD81E185-A646-0284-0F2A-5423EBB6CE3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319163" y="2462490"/>
            <a:ext cx="2416050" cy="1569053"/>
          </a:xfrm>
          <a:prstGeom prst="rect">
            <a:avLst/>
          </a:prstGeom>
        </p:spPr>
      </p:pic>
      <p:pic>
        <p:nvPicPr>
          <p:cNvPr id="8" name="NHS">
            <a:extLst>
              <a:ext uri="{FF2B5EF4-FFF2-40B4-BE49-F238E27FC236}">
                <a16:creationId xmlns:a16="http://schemas.microsoft.com/office/drawing/2014/main" id="{C6C0B5C2-333F-8084-5D4D-E3F4AE4C1A4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64338" y="2462490"/>
            <a:ext cx="2416050" cy="1569053"/>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Who decides what?</a:t>
            </a:r>
          </a:p>
        </p:txBody>
      </p:sp>
      <p:sp>
        <p:nvSpPr>
          <p:cNvPr id="18" name="Subtitle 2">
            <a:extLst>
              <a:ext uri="{FF2B5EF4-FFF2-40B4-BE49-F238E27FC236}">
                <a16:creationId xmlns:a16="http://schemas.microsoft.com/office/drawing/2014/main" id="{9D3D728E-41EA-CEE7-15F7-FD6A7A1BAE78}"/>
              </a:ext>
            </a:extLst>
          </p:cNvPr>
          <p:cNvSpPr txBox="1">
            <a:spLocks/>
          </p:cNvSpPr>
          <p:nvPr/>
        </p:nvSpPr>
        <p:spPr>
          <a:xfrm>
            <a:off x="682484" y="4300312"/>
            <a:ext cx="2497903"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The NHS</a:t>
            </a:r>
          </a:p>
          <a:p>
            <a:r>
              <a:rPr lang="en-GB" dirty="0"/>
              <a:t>Parliament</a:t>
            </a:r>
            <a:br>
              <a:rPr lang="en-GB" dirty="0"/>
            </a:br>
            <a:r>
              <a:rPr lang="en-GB" dirty="0"/>
              <a:t>(Funding/pay)</a:t>
            </a:r>
          </a:p>
        </p:txBody>
      </p:sp>
      <p:sp>
        <p:nvSpPr>
          <p:cNvPr id="22" name="Subtitle 2">
            <a:extLst>
              <a:ext uri="{FF2B5EF4-FFF2-40B4-BE49-F238E27FC236}">
                <a16:creationId xmlns:a16="http://schemas.microsoft.com/office/drawing/2014/main" id="{54E6AB07-4114-0721-9ACD-CA62343EF1B1}"/>
              </a:ext>
            </a:extLst>
          </p:cNvPr>
          <p:cNvSpPr txBox="1">
            <a:spLocks/>
          </p:cNvSpPr>
          <p:nvPr/>
        </p:nvSpPr>
        <p:spPr>
          <a:xfrm>
            <a:off x="3437353" y="4300312"/>
            <a:ext cx="2416050"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Potholes</a:t>
            </a:r>
          </a:p>
          <a:p>
            <a:pPr lvl="0"/>
            <a:r>
              <a:rPr lang="en-GB" dirty="0"/>
              <a:t>Local council (Maintenance)</a:t>
            </a:r>
          </a:p>
        </p:txBody>
      </p:sp>
      <p:sp>
        <p:nvSpPr>
          <p:cNvPr id="26" name="Subtitle 2">
            <a:extLst>
              <a:ext uri="{FF2B5EF4-FFF2-40B4-BE49-F238E27FC236}">
                <a16:creationId xmlns:a16="http://schemas.microsoft.com/office/drawing/2014/main" id="{8BAF2F44-C0BB-00BF-1D5F-D3D982BDF63B}"/>
              </a:ext>
            </a:extLst>
          </p:cNvPr>
          <p:cNvSpPr txBox="1">
            <a:spLocks/>
          </p:cNvSpPr>
          <p:nvPr/>
        </p:nvSpPr>
        <p:spPr>
          <a:xfrm>
            <a:off x="6213422" y="4300312"/>
            <a:ext cx="2778377" cy="155016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Bins and recycling</a:t>
            </a:r>
          </a:p>
          <a:p>
            <a:pPr lvl="0"/>
            <a:r>
              <a:rPr lang="en-GB" dirty="0"/>
              <a:t>Local council (Collection)</a:t>
            </a:r>
          </a:p>
        </p:txBody>
      </p:sp>
      <p:sp>
        <p:nvSpPr>
          <p:cNvPr id="30" name="Subtitle 2">
            <a:extLst>
              <a:ext uri="{FF2B5EF4-FFF2-40B4-BE49-F238E27FC236}">
                <a16:creationId xmlns:a16="http://schemas.microsoft.com/office/drawing/2014/main" id="{9EF0A8DA-3D65-3DF2-3A71-7BA9105CFBDD}"/>
              </a:ext>
            </a:extLst>
          </p:cNvPr>
          <p:cNvSpPr txBox="1">
            <a:spLocks/>
          </p:cNvSpPr>
          <p:nvPr/>
        </p:nvSpPr>
        <p:spPr>
          <a:xfrm>
            <a:off x="8987724" y="4300312"/>
            <a:ext cx="2416050"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Defence</a:t>
            </a:r>
          </a:p>
          <a:p>
            <a:pPr lvl="0"/>
            <a:r>
              <a:rPr lang="en-GB" dirty="0"/>
              <a:t>Parliament (Army/Navy)</a:t>
            </a:r>
          </a:p>
        </p:txBody>
      </p:sp>
    </p:spTree>
    <p:extLst>
      <p:ext uri="{BB962C8B-B14F-4D97-AF65-F5344CB8AC3E}">
        <p14:creationId xmlns:p14="http://schemas.microsoft.com/office/powerpoint/2010/main" val="172526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Activity: Issue power map</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8" y="2205814"/>
            <a:ext cx="6708026" cy="3468642"/>
          </a:xfrm>
        </p:spPr>
        <p:txBody>
          <a:bodyPr/>
          <a:lstStyle/>
          <a:p>
            <a:r>
              <a:rPr lang="en-GB" b="1" dirty="0"/>
              <a:t>Your mission:</a:t>
            </a:r>
          </a:p>
          <a:p>
            <a:endParaRPr lang="en-GB" b="1" dirty="0"/>
          </a:p>
          <a:p>
            <a:r>
              <a:rPr lang="en-GB" b="1" dirty="0"/>
              <a:t>Write down 3-5 things that you would like to see fixed or changed</a:t>
            </a:r>
            <a:r>
              <a:rPr lang="en-GB" dirty="0"/>
              <a:t>, or things that you really like (for example, “Need a new bus route“, “Dangerous pothole”, "Great new cycle lane", “Litter in the river endangering wildlife”, “Increase minimum wage”, “Online safety”).</a:t>
            </a:r>
          </a:p>
          <a:p>
            <a:pPr lvl="0"/>
            <a:r>
              <a:rPr lang="en-GB" dirty="0"/>
              <a:t>Brainstorm and discuss in small groups.</a:t>
            </a:r>
          </a:p>
        </p:txBody>
      </p:sp>
      <p:pic>
        <p:nvPicPr>
          <p:cNvPr id="5" name="Hand writing with a pencil on a lined piece of paper">
            <a:extLst>
              <a:ext uri="{FF2B5EF4-FFF2-40B4-BE49-F238E27FC236}">
                <a16:creationId xmlns:a16="http://schemas.microsoft.com/office/drawing/2014/main" id="{7B2827EC-F9A0-DD1B-C0EB-EE56EFF2905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108033" y="1197249"/>
            <a:ext cx="5083968" cy="5251811"/>
          </a:xfrm>
          <a:prstGeom prst="rect">
            <a:avLst/>
          </a:prstGeom>
        </p:spPr>
      </p:pic>
    </p:spTree>
    <p:extLst>
      <p:ext uri="{BB962C8B-B14F-4D97-AF65-F5344CB8AC3E}">
        <p14:creationId xmlns:p14="http://schemas.microsoft.com/office/powerpoint/2010/main" val="82943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3755D-9EB7-CA48-876F-0457EF53D3FA}"/>
              </a:ext>
              <a:ext uri="{C183D7F6-B498-43B3-948B-1728B52AA6E4}">
                <adec:decorative xmlns:adec="http://schemas.microsoft.com/office/drawing/2017/decorative" val="0"/>
              </a:ext>
            </a:extLst>
          </p:cNvPr>
          <p:cNvSpPr>
            <a:spLocks noGrp="1"/>
          </p:cNvSpPr>
          <p:nvPr>
            <p:ph type="ctrTitle"/>
          </p:nvPr>
        </p:nvSpPr>
        <p:spPr>
          <a:xfrm>
            <a:off x="764338" y="434510"/>
            <a:ext cx="11427662" cy="674031"/>
          </a:xfrm>
        </p:spPr>
        <p:txBody>
          <a:bodyPr anchor="ctr" anchorCtr="0"/>
          <a:lstStyle/>
          <a:p>
            <a:r>
              <a:rPr lang="en-GB" sz="4200" dirty="0"/>
              <a:t>Activity: Issue power map continued.</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8" y="1860019"/>
            <a:ext cx="4250575" cy="2343206"/>
          </a:xfrm>
        </p:spPr>
        <p:txBody>
          <a:bodyPr/>
          <a:lstStyle/>
          <a:p>
            <a:pPr lvl="0"/>
            <a:r>
              <a:rPr lang="en-GB" dirty="0"/>
              <a:t>Create an </a:t>
            </a:r>
            <a:r>
              <a:rPr lang="en-GB" b="1" dirty="0"/>
              <a:t>issue power map</a:t>
            </a:r>
            <a:r>
              <a:rPr lang="en-GB" dirty="0"/>
              <a:t>.</a:t>
            </a:r>
          </a:p>
          <a:p>
            <a:pPr lvl="0"/>
            <a:r>
              <a:rPr lang="en-GB" dirty="0"/>
              <a:t>Draw a line from each issue to the body you think has the power to fix or fund it:</a:t>
            </a:r>
            <a:br>
              <a:rPr lang="en-GB" dirty="0"/>
            </a:br>
            <a:endParaRPr lang="en-GB" dirty="0"/>
          </a:p>
          <a:p>
            <a:pPr lvl="0"/>
            <a:r>
              <a:rPr lang="en-GB" b="1" dirty="0"/>
              <a:t>Council or Parliament?</a:t>
            </a:r>
          </a:p>
        </p:txBody>
      </p:sp>
      <p:sp>
        <p:nvSpPr>
          <p:cNvPr id="6" name="Council Oval">
            <a:extLst>
              <a:ext uri="{FF2B5EF4-FFF2-40B4-BE49-F238E27FC236}">
                <a16:creationId xmlns:a16="http://schemas.microsoft.com/office/drawing/2014/main" id="{F9834EBD-7840-ADCB-6F48-AF5862519494}"/>
              </a:ext>
            </a:extLst>
          </p:cNvPr>
          <p:cNvSpPr/>
          <p:nvPr/>
        </p:nvSpPr>
        <p:spPr>
          <a:xfrm>
            <a:off x="6516630" y="2741299"/>
            <a:ext cx="2602360" cy="849727"/>
          </a:xfrm>
          <a:prstGeom prst="ellipse">
            <a:avLst/>
          </a:prstGeom>
          <a:solidFill>
            <a:schemeClr val="bg1"/>
          </a:solidFill>
          <a:ln w="57150">
            <a:solidFill>
              <a:srgbClr val="0030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3057"/>
                </a:solidFill>
                <a:latin typeface="Arial" panose="020B0604020202020204" pitchFamily="34" charset="0"/>
                <a:cs typeface="Arial" panose="020B0604020202020204" pitchFamily="34" charset="0"/>
              </a:rPr>
              <a:t>Council</a:t>
            </a:r>
            <a:endParaRPr lang="en-GB" sz="2000" dirty="0">
              <a:solidFill>
                <a:srgbClr val="003057"/>
              </a:solidFill>
            </a:endParaRPr>
          </a:p>
        </p:txBody>
      </p:sp>
      <p:sp>
        <p:nvSpPr>
          <p:cNvPr id="27" name="Parliament oval">
            <a:extLst>
              <a:ext uri="{FF2B5EF4-FFF2-40B4-BE49-F238E27FC236}">
                <a16:creationId xmlns:a16="http://schemas.microsoft.com/office/drawing/2014/main" id="{FEB687F3-0AC6-54EE-7BB7-C10BA9960ECF}"/>
              </a:ext>
            </a:extLst>
          </p:cNvPr>
          <p:cNvSpPr/>
          <p:nvPr/>
        </p:nvSpPr>
        <p:spPr>
          <a:xfrm>
            <a:off x="6516630" y="4514107"/>
            <a:ext cx="2602360" cy="849727"/>
          </a:xfrm>
          <a:prstGeom prst="ellipse">
            <a:avLst/>
          </a:prstGeom>
          <a:solidFill>
            <a:schemeClr val="bg1"/>
          </a:solidFill>
          <a:ln w="57150">
            <a:solidFill>
              <a:srgbClr val="0030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3057"/>
                </a:solidFill>
                <a:latin typeface="Arial" panose="020B0604020202020204" pitchFamily="34" charset="0"/>
                <a:cs typeface="Arial" panose="020B0604020202020204" pitchFamily="34" charset="0"/>
              </a:rPr>
              <a:t>Parliament</a:t>
            </a:r>
            <a:endParaRPr lang="en-GB" sz="2000" dirty="0">
              <a:solidFill>
                <a:srgbClr val="003057"/>
              </a:solidFill>
            </a:endParaRPr>
          </a:p>
        </p:txBody>
      </p:sp>
      <p:sp>
        <p:nvSpPr>
          <p:cNvPr id="4" name="Rectangle 3">
            <a:extLst>
              <a:ext uri="{FF2B5EF4-FFF2-40B4-BE49-F238E27FC236}">
                <a16:creationId xmlns:a16="http://schemas.microsoft.com/office/drawing/2014/main" id="{B661128E-1F1A-0C68-22FF-155DCB14A0F8}"/>
              </a:ext>
              <a:ext uri="{C183D7F6-B498-43B3-948B-1728B52AA6E4}">
                <adec:decorative xmlns:adec="http://schemas.microsoft.com/office/drawing/2017/decorative" val="1"/>
              </a:ext>
            </a:extLst>
          </p:cNvPr>
          <p:cNvSpPr/>
          <p:nvPr/>
        </p:nvSpPr>
        <p:spPr>
          <a:xfrm>
            <a:off x="5486098" y="1865517"/>
            <a:ext cx="3192538" cy="450386"/>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2" name="The bus">
            <a:extLst>
              <a:ext uri="{FF2B5EF4-FFF2-40B4-BE49-F238E27FC236}">
                <a16:creationId xmlns:a16="http://schemas.microsoft.com/office/drawing/2014/main" id="{65C75842-D243-C9FF-2E39-C9331455E299}"/>
              </a:ext>
            </a:extLst>
          </p:cNvPr>
          <p:cNvSpPr txBox="1"/>
          <p:nvPr/>
        </p:nvSpPr>
        <p:spPr>
          <a:xfrm>
            <a:off x="5500445" y="1884914"/>
            <a:ext cx="3178191"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Need a new bus route</a:t>
            </a:r>
          </a:p>
        </p:txBody>
      </p:sp>
      <p:sp>
        <p:nvSpPr>
          <p:cNvPr id="7" name="Rectangle 6">
            <a:extLst>
              <a:ext uri="{FF2B5EF4-FFF2-40B4-BE49-F238E27FC236}">
                <a16:creationId xmlns:a16="http://schemas.microsoft.com/office/drawing/2014/main" id="{9910A345-3A9C-14E0-1761-0A179D275186}"/>
              </a:ext>
              <a:ext uri="{C183D7F6-B498-43B3-948B-1728B52AA6E4}">
                <adec:decorative xmlns:adec="http://schemas.microsoft.com/office/drawing/2017/decorative" val="1"/>
              </a:ext>
            </a:extLst>
          </p:cNvPr>
          <p:cNvSpPr/>
          <p:nvPr/>
        </p:nvSpPr>
        <p:spPr>
          <a:xfrm>
            <a:off x="9598859" y="2065787"/>
            <a:ext cx="2082263" cy="450386"/>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0" name="Online saftey">
            <a:extLst>
              <a:ext uri="{FF2B5EF4-FFF2-40B4-BE49-F238E27FC236}">
                <a16:creationId xmlns:a16="http://schemas.microsoft.com/office/drawing/2014/main" id="{862AE19D-ADD7-5A15-CDAF-E33CAB8CC241}"/>
              </a:ext>
            </a:extLst>
          </p:cNvPr>
          <p:cNvSpPr txBox="1"/>
          <p:nvPr/>
        </p:nvSpPr>
        <p:spPr>
          <a:xfrm>
            <a:off x="9598859" y="2082372"/>
            <a:ext cx="2082263"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Online safety</a:t>
            </a:r>
            <a:endParaRPr lang="en-GB" sz="2000" dirty="0"/>
          </a:p>
        </p:txBody>
      </p:sp>
      <p:sp>
        <p:nvSpPr>
          <p:cNvPr id="9" name="Rectangle 8">
            <a:extLst>
              <a:ext uri="{FF2B5EF4-FFF2-40B4-BE49-F238E27FC236}">
                <a16:creationId xmlns:a16="http://schemas.microsoft.com/office/drawing/2014/main" id="{0A22A19D-0534-89F6-46A7-7845E5540EE7}"/>
              </a:ext>
              <a:ext uri="{C183D7F6-B498-43B3-948B-1728B52AA6E4}">
                <adec:decorative xmlns:adec="http://schemas.microsoft.com/office/drawing/2017/decorative" val="1"/>
              </a:ext>
            </a:extLst>
          </p:cNvPr>
          <p:cNvSpPr/>
          <p:nvPr/>
        </p:nvSpPr>
        <p:spPr>
          <a:xfrm>
            <a:off x="9178514" y="3758995"/>
            <a:ext cx="2348168" cy="450386"/>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1" name="Littter in the river">
            <a:extLst>
              <a:ext uri="{FF2B5EF4-FFF2-40B4-BE49-F238E27FC236}">
                <a16:creationId xmlns:a16="http://schemas.microsoft.com/office/drawing/2014/main" id="{8F603B31-A3EE-C0A4-005D-3EFB01FDD8A3}"/>
              </a:ext>
            </a:extLst>
          </p:cNvPr>
          <p:cNvSpPr txBox="1"/>
          <p:nvPr/>
        </p:nvSpPr>
        <p:spPr>
          <a:xfrm>
            <a:off x="9178514" y="3758995"/>
            <a:ext cx="2348168" cy="444230"/>
          </a:xfrm>
          <a:prstGeom prst="rect">
            <a:avLst/>
          </a:prstGeom>
          <a:noFill/>
        </p:spPr>
        <p:txBody>
          <a:bodyPr wrap="square" rtlCol="0" anchor="ctr" anchorCtr="1">
            <a:noAutofit/>
          </a:bodyPr>
          <a:lstStyle/>
          <a:p>
            <a:pPr algn="ctr"/>
            <a:r>
              <a:rPr lang="en-GB" sz="2000" b="1" dirty="0">
                <a:solidFill>
                  <a:schemeClr val="bg1"/>
                </a:solidFill>
                <a:latin typeface="Arial" panose="020B0604020202020204" pitchFamily="34" charset="0"/>
                <a:cs typeface="Arial" panose="020B0604020202020204" pitchFamily="34" charset="0"/>
              </a:rPr>
              <a:t>Litter in the river</a:t>
            </a:r>
            <a:endParaRPr lang="en-GB" sz="2000" dirty="0"/>
          </a:p>
        </p:txBody>
      </p:sp>
      <p:sp>
        <p:nvSpPr>
          <p:cNvPr id="8" name="Rectangle 7">
            <a:extLst>
              <a:ext uri="{FF2B5EF4-FFF2-40B4-BE49-F238E27FC236}">
                <a16:creationId xmlns:a16="http://schemas.microsoft.com/office/drawing/2014/main" id="{9D6B1A7E-E983-95DE-3A4B-8E64456B2295}"/>
              </a:ext>
              <a:ext uri="{C183D7F6-B498-43B3-948B-1728B52AA6E4}">
                <adec:decorative xmlns:adec="http://schemas.microsoft.com/office/drawing/2017/decorative" val="1"/>
              </a:ext>
            </a:extLst>
          </p:cNvPr>
          <p:cNvSpPr/>
          <p:nvPr/>
        </p:nvSpPr>
        <p:spPr>
          <a:xfrm>
            <a:off x="3087251" y="4587831"/>
            <a:ext cx="3041536" cy="450386"/>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8" name="Great new cycle lane">
            <a:extLst>
              <a:ext uri="{FF2B5EF4-FFF2-40B4-BE49-F238E27FC236}">
                <a16:creationId xmlns:a16="http://schemas.microsoft.com/office/drawing/2014/main" id="{4861C737-2E66-9F81-9641-E35BFF289142}"/>
              </a:ext>
            </a:extLst>
          </p:cNvPr>
          <p:cNvSpPr txBox="1"/>
          <p:nvPr/>
        </p:nvSpPr>
        <p:spPr>
          <a:xfrm>
            <a:off x="3087250" y="4607266"/>
            <a:ext cx="3041537"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Great new cycle lane</a:t>
            </a:r>
            <a:endParaRPr lang="en-GB" sz="2000" dirty="0"/>
          </a:p>
        </p:txBody>
      </p:sp>
      <p:sp>
        <p:nvSpPr>
          <p:cNvPr id="10" name="Rectangle 9">
            <a:extLst>
              <a:ext uri="{FF2B5EF4-FFF2-40B4-BE49-F238E27FC236}">
                <a16:creationId xmlns:a16="http://schemas.microsoft.com/office/drawing/2014/main" id="{3250A7A5-2A91-90BF-F9E6-A733D4F4A39E}"/>
              </a:ext>
              <a:ext uri="{C183D7F6-B498-43B3-948B-1728B52AA6E4}">
                <adec:decorative xmlns:adec="http://schemas.microsoft.com/office/drawing/2017/decorative" val="1"/>
              </a:ext>
            </a:extLst>
          </p:cNvPr>
          <p:cNvSpPr/>
          <p:nvPr/>
        </p:nvSpPr>
        <p:spPr>
          <a:xfrm>
            <a:off x="3673930" y="5810686"/>
            <a:ext cx="3332936" cy="4503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9" name="Increase minimum wage">
            <a:extLst>
              <a:ext uri="{FF2B5EF4-FFF2-40B4-BE49-F238E27FC236}">
                <a16:creationId xmlns:a16="http://schemas.microsoft.com/office/drawing/2014/main" id="{BDD7AAC7-BDB5-B770-1DCE-4B4C1C13EA96}"/>
              </a:ext>
            </a:extLst>
          </p:cNvPr>
          <p:cNvSpPr txBox="1"/>
          <p:nvPr/>
        </p:nvSpPr>
        <p:spPr>
          <a:xfrm>
            <a:off x="3673931" y="5835824"/>
            <a:ext cx="3332936"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Increase minimum wage</a:t>
            </a:r>
            <a:endParaRPr lang="en-GB" sz="2000" dirty="0"/>
          </a:p>
        </p:txBody>
      </p:sp>
      <p:sp>
        <p:nvSpPr>
          <p:cNvPr id="11" name="Rectangle 10">
            <a:extLst>
              <a:ext uri="{FF2B5EF4-FFF2-40B4-BE49-F238E27FC236}">
                <a16:creationId xmlns:a16="http://schemas.microsoft.com/office/drawing/2014/main" id="{E768BCF9-55B6-5D5D-40DF-EE621C19AC8F}"/>
              </a:ext>
              <a:ext uri="{C183D7F6-B498-43B3-948B-1728B52AA6E4}">
                <adec:decorative xmlns:adec="http://schemas.microsoft.com/office/drawing/2017/decorative" val="1"/>
              </a:ext>
            </a:extLst>
          </p:cNvPr>
          <p:cNvSpPr/>
          <p:nvPr/>
        </p:nvSpPr>
        <p:spPr>
          <a:xfrm>
            <a:off x="9178514" y="5803343"/>
            <a:ext cx="2744762" cy="450386"/>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2" name="Dangerous pothole">
            <a:extLst>
              <a:ext uri="{FF2B5EF4-FFF2-40B4-BE49-F238E27FC236}">
                <a16:creationId xmlns:a16="http://schemas.microsoft.com/office/drawing/2014/main" id="{BB3B71B5-1227-2FF6-F10D-F7E8E5DB9DF0}"/>
              </a:ext>
            </a:extLst>
          </p:cNvPr>
          <p:cNvSpPr txBox="1"/>
          <p:nvPr/>
        </p:nvSpPr>
        <p:spPr>
          <a:xfrm>
            <a:off x="9178513" y="5822525"/>
            <a:ext cx="2744763"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Dangerous pothole</a:t>
            </a:r>
            <a:endParaRPr lang="en-GB" sz="2000" dirty="0"/>
          </a:p>
        </p:txBody>
      </p:sp>
    </p:spTree>
    <p:extLst>
      <p:ext uri="{BB962C8B-B14F-4D97-AF65-F5344CB8AC3E}">
        <p14:creationId xmlns:p14="http://schemas.microsoft.com/office/powerpoint/2010/main" val="2540273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otholes">
            <a:extLst>
              <a:ext uri="{FF2B5EF4-FFF2-40B4-BE49-F238E27FC236}">
                <a16:creationId xmlns:a16="http://schemas.microsoft.com/office/drawing/2014/main" id="{5FA818F8-8B51-1DD5-AC55-04BA12834C1B}"/>
              </a:ext>
              <a:ext uri="{C183D7F6-B498-43B3-948B-1728B52AA6E4}">
                <adec:decorative xmlns:adec="http://schemas.microsoft.com/office/drawing/2017/decorative" val="1"/>
              </a:ext>
            </a:extLst>
          </p:cNvPr>
          <p:cNvGrpSpPr/>
          <p:nvPr/>
        </p:nvGrpSpPr>
        <p:grpSpPr>
          <a:xfrm>
            <a:off x="764338" y="1863271"/>
            <a:ext cx="2988360" cy="2188238"/>
            <a:chOff x="764338" y="1863271"/>
            <a:chExt cx="2988360" cy="2188238"/>
          </a:xfrm>
        </p:grpSpPr>
        <p:sp>
          <p:nvSpPr>
            <p:cNvPr id="17" name="Rectangle 16">
              <a:extLst>
                <a:ext uri="{FF2B5EF4-FFF2-40B4-BE49-F238E27FC236}">
                  <a16:creationId xmlns:a16="http://schemas.microsoft.com/office/drawing/2014/main" id="{98A156DA-8B0A-1B29-0C49-C7F5E5A89D76}"/>
                </a:ext>
              </a:extLst>
            </p:cNvPr>
            <p:cNvSpPr/>
            <p:nvPr/>
          </p:nvSpPr>
          <p:spPr>
            <a:xfrm>
              <a:off x="764338" y="1863271"/>
              <a:ext cx="2988360" cy="2188238"/>
            </a:xfrm>
            <a:prstGeom prst="rect">
              <a:avLst/>
            </a:prstGeom>
            <a:solidFill>
              <a:schemeClr val="bg1"/>
            </a:solidFill>
            <a:ln w="57150">
              <a:solidFill>
                <a:srgbClr val="25B2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otholes">
              <a:extLst>
                <a:ext uri="{FF2B5EF4-FFF2-40B4-BE49-F238E27FC236}">
                  <a16:creationId xmlns:a16="http://schemas.microsoft.com/office/drawing/2014/main" id="{73310D99-72BA-05BE-3B67-AB000911CA3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2281" y="2026552"/>
              <a:ext cx="2704361" cy="1632060"/>
            </a:xfrm>
            <a:prstGeom prst="rect">
              <a:avLst/>
            </a:prstGeom>
          </p:spPr>
        </p:pic>
      </p:grpSp>
      <p:grpSp>
        <p:nvGrpSpPr>
          <p:cNvPr id="4" name="Recycling">
            <a:extLst>
              <a:ext uri="{FF2B5EF4-FFF2-40B4-BE49-F238E27FC236}">
                <a16:creationId xmlns:a16="http://schemas.microsoft.com/office/drawing/2014/main" id="{7EB0BF3E-2714-52EB-4A6F-71F490B3CBB5}"/>
              </a:ext>
              <a:ext uri="{C183D7F6-B498-43B3-948B-1728B52AA6E4}">
                <adec:decorative xmlns:adec="http://schemas.microsoft.com/office/drawing/2017/decorative" val="1"/>
              </a:ext>
            </a:extLst>
          </p:cNvPr>
          <p:cNvGrpSpPr/>
          <p:nvPr/>
        </p:nvGrpSpPr>
        <p:grpSpPr>
          <a:xfrm>
            <a:off x="4599492" y="1863271"/>
            <a:ext cx="2988360" cy="2188238"/>
            <a:chOff x="4599492" y="1863271"/>
            <a:chExt cx="2988360" cy="2188238"/>
          </a:xfrm>
        </p:grpSpPr>
        <p:sp>
          <p:nvSpPr>
            <p:cNvPr id="44" name="Rectangle 43">
              <a:extLst>
                <a:ext uri="{FF2B5EF4-FFF2-40B4-BE49-F238E27FC236}">
                  <a16:creationId xmlns:a16="http://schemas.microsoft.com/office/drawing/2014/main" id="{D369B423-8BFF-B6A3-E0DC-20DEB15DE66C}"/>
                </a:ext>
              </a:extLst>
            </p:cNvPr>
            <p:cNvSpPr/>
            <p:nvPr/>
          </p:nvSpPr>
          <p:spPr>
            <a:xfrm>
              <a:off x="4599492" y="1863271"/>
              <a:ext cx="2988360" cy="2188238"/>
            </a:xfrm>
            <a:prstGeom prst="rect">
              <a:avLst/>
            </a:prstGeom>
            <a:solidFill>
              <a:schemeClr val="bg1"/>
            </a:solidFill>
            <a:ln w="57150">
              <a:solidFill>
                <a:srgbClr val="EC660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5" name="Bin collection">
              <a:extLst>
                <a:ext uri="{FF2B5EF4-FFF2-40B4-BE49-F238E27FC236}">
                  <a16:creationId xmlns:a16="http://schemas.microsoft.com/office/drawing/2014/main" id="{A29D25E9-1225-A04D-156C-A9DFD1EE662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37436" y="2026552"/>
              <a:ext cx="2704359" cy="1632060"/>
            </a:xfrm>
            <a:prstGeom prst="rect">
              <a:avLst/>
            </a:prstGeom>
          </p:spPr>
        </p:pic>
      </p:grpSp>
      <p:grpSp>
        <p:nvGrpSpPr>
          <p:cNvPr id="6" name="Local Park">
            <a:extLst>
              <a:ext uri="{FF2B5EF4-FFF2-40B4-BE49-F238E27FC236}">
                <a16:creationId xmlns:a16="http://schemas.microsoft.com/office/drawing/2014/main" id="{65502422-4E1D-3B98-E06F-9774EAE21A1B}"/>
              </a:ext>
              <a:ext uri="{C183D7F6-B498-43B3-948B-1728B52AA6E4}">
                <adec:decorative xmlns:adec="http://schemas.microsoft.com/office/drawing/2017/decorative" val="1"/>
              </a:ext>
            </a:extLst>
          </p:cNvPr>
          <p:cNvGrpSpPr/>
          <p:nvPr/>
        </p:nvGrpSpPr>
        <p:grpSpPr>
          <a:xfrm>
            <a:off x="8434645" y="1881821"/>
            <a:ext cx="2988360" cy="2188238"/>
            <a:chOff x="8434645" y="1881821"/>
            <a:chExt cx="2988360" cy="2188238"/>
          </a:xfrm>
        </p:grpSpPr>
        <p:sp>
          <p:nvSpPr>
            <p:cNvPr id="48" name="Rectangle 47">
              <a:extLst>
                <a:ext uri="{FF2B5EF4-FFF2-40B4-BE49-F238E27FC236}">
                  <a16:creationId xmlns:a16="http://schemas.microsoft.com/office/drawing/2014/main" id="{B5B734D9-84D7-B1B0-8B6B-42E69F523839}"/>
                </a:ext>
              </a:extLst>
            </p:cNvPr>
            <p:cNvSpPr/>
            <p:nvPr/>
          </p:nvSpPr>
          <p:spPr>
            <a:xfrm>
              <a:off x="8434645" y="1881821"/>
              <a:ext cx="2988360" cy="2188238"/>
            </a:xfrm>
            <a:prstGeom prst="rect">
              <a:avLst/>
            </a:prstGeom>
            <a:solidFill>
              <a:schemeClr val="bg1"/>
            </a:solidFill>
            <a:ln w="57150">
              <a:solidFill>
                <a:srgbClr val="96BE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9" name="Local Park">
              <a:extLst>
                <a:ext uri="{FF2B5EF4-FFF2-40B4-BE49-F238E27FC236}">
                  <a16:creationId xmlns:a16="http://schemas.microsoft.com/office/drawing/2014/main" id="{AEE1A3A3-DAA4-AF16-9E76-D431EC400C2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572589" y="2026552"/>
              <a:ext cx="2704359" cy="1630261"/>
            </a:xfrm>
            <a:prstGeom prst="rect">
              <a:avLst/>
            </a:prstGeom>
          </p:spPr>
        </p:pic>
      </p:grpSp>
      <p:grpSp>
        <p:nvGrpSpPr>
          <p:cNvPr id="7" name="New Shops">
            <a:extLst>
              <a:ext uri="{FF2B5EF4-FFF2-40B4-BE49-F238E27FC236}">
                <a16:creationId xmlns:a16="http://schemas.microsoft.com/office/drawing/2014/main" id="{E2CCCA6C-2785-F9DD-55DC-E320307067A5}"/>
              </a:ext>
              <a:ext uri="{C183D7F6-B498-43B3-948B-1728B52AA6E4}">
                <adec:decorative xmlns:adec="http://schemas.microsoft.com/office/drawing/2017/decorative" val="1"/>
              </a:ext>
            </a:extLst>
          </p:cNvPr>
          <p:cNvGrpSpPr/>
          <p:nvPr/>
        </p:nvGrpSpPr>
        <p:grpSpPr>
          <a:xfrm>
            <a:off x="2671509" y="4304459"/>
            <a:ext cx="2988360" cy="2188238"/>
            <a:chOff x="2671509" y="4304459"/>
            <a:chExt cx="2988360" cy="2188238"/>
          </a:xfrm>
        </p:grpSpPr>
        <p:sp>
          <p:nvSpPr>
            <p:cNvPr id="52" name="Rectangle 51">
              <a:extLst>
                <a:ext uri="{FF2B5EF4-FFF2-40B4-BE49-F238E27FC236}">
                  <a16:creationId xmlns:a16="http://schemas.microsoft.com/office/drawing/2014/main" id="{A13ECDF0-D086-E4C5-4262-A889A200837B}"/>
                </a:ext>
              </a:extLst>
            </p:cNvPr>
            <p:cNvSpPr/>
            <p:nvPr/>
          </p:nvSpPr>
          <p:spPr>
            <a:xfrm>
              <a:off x="2671509" y="4304459"/>
              <a:ext cx="2988360" cy="2188238"/>
            </a:xfrm>
            <a:prstGeom prst="rect">
              <a:avLst/>
            </a:prstGeom>
            <a:solidFill>
              <a:schemeClr val="bg1"/>
            </a:solidFill>
            <a:ln w="57150">
              <a:solidFill>
                <a:srgbClr val="7051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3" name="Town Centre">
              <a:extLst>
                <a:ext uri="{FF2B5EF4-FFF2-40B4-BE49-F238E27FC236}">
                  <a16:creationId xmlns:a16="http://schemas.microsoft.com/office/drawing/2014/main" id="{9B9EF61C-4351-7128-9EA2-F36DAD6CA97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809453" y="4449190"/>
              <a:ext cx="2704359" cy="1650610"/>
            </a:xfrm>
            <a:prstGeom prst="rect">
              <a:avLst/>
            </a:prstGeom>
          </p:spPr>
        </p:pic>
      </p:grpSp>
      <p:grpSp>
        <p:nvGrpSpPr>
          <p:cNvPr id="8" name="Youth Club">
            <a:extLst>
              <a:ext uri="{FF2B5EF4-FFF2-40B4-BE49-F238E27FC236}">
                <a16:creationId xmlns:a16="http://schemas.microsoft.com/office/drawing/2014/main" id="{86C5AB57-99ED-9550-6369-71E495B596F2}"/>
              </a:ext>
              <a:ext uri="{C183D7F6-B498-43B3-948B-1728B52AA6E4}">
                <adec:decorative xmlns:adec="http://schemas.microsoft.com/office/drawing/2017/decorative" val="1"/>
              </a:ext>
            </a:extLst>
          </p:cNvPr>
          <p:cNvGrpSpPr/>
          <p:nvPr/>
        </p:nvGrpSpPr>
        <p:grpSpPr>
          <a:xfrm>
            <a:off x="6506663" y="4304459"/>
            <a:ext cx="2988360" cy="2188238"/>
            <a:chOff x="6506663" y="4304459"/>
            <a:chExt cx="2988360" cy="2188238"/>
          </a:xfrm>
        </p:grpSpPr>
        <p:sp>
          <p:nvSpPr>
            <p:cNvPr id="56" name="Rectangle 55">
              <a:extLst>
                <a:ext uri="{FF2B5EF4-FFF2-40B4-BE49-F238E27FC236}">
                  <a16:creationId xmlns:a16="http://schemas.microsoft.com/office/drawing/2014/main" id="{90063FF2-AF06-374E-D4AF-0760B0599CE3}"/>
                </a:ext>
              </a:extLst>
            </p:cNvPr>
            <p:cNvSpPr/>
            <p:nvPr/>
          </p:nvSpPr>
          <p:spPr>
            <a:xfrm>
              <a:off x="6506663" y="4304459"/>
              <a:ext cx="2988360" cy="2188238"/>
            </a:xfrm>
            <a:prstGeom prst="rect">
              <a:avLst/>
            </a:prstGeom>
            <a:solidFill>
              <a:schemeClr val="bg1"/>
            </a:solidFill>
            <a:ln w="57150">
              <a:solidFill>
                <a:srgbClr val="E600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Youth Club">
              <a:extLst>
                <a:ext uri="{FF2B5EF4-FFF2-40B4-BE49-F238E27FC236}">
                  <a16:creationId xmlns:a16="http://schemas.microsoft.com/office/drawing/2014/main" id="{6739A253-9BB4-24AE-77AE-91FD9FE2B56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644607" y="4449190"/>
              <a:ext cx="2704359" cy="1650610"/>
            </a:xfrm>
            <a:prstGeom prst="rect">
              <a:avLst/>
            </a:prstGeom>
          </p:spPr>
        </p:pic>
      </p:grpSp>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a:xfrm>
            <a:off x="764338" y="176378"/>
            <a:ext cx="10664952" cy="1200329"/>
          </a:xfrm>
        </p:spPr>
        <p:txBody>
          <a:bodyPr/>
          <a:lstStyle/>
          <a:p>
            <a:r>
              <a:rPr lang="en-GB" dirty="0"/>
              <a:t>Need ideas?</a:t>
            </a:r>
            <a:br>
              <a:rPr lang="en-GB" dirty="0"/>
            </a:br>
            <a:r>
              <a:rPr lang="en-GB" sz="3000" b="0" dirty="0"/>
              <a:t>Council issues</a:t>
            </a:r>
          </a:p>
        </p:txBody>
      </p:sp>
      <p:sp>
        <p:nvSpPr>
          <p:cNvPr id="16" name="Subtitle 2">
            <a:extLst>
              <a:ext uri="{FF2B5EF4-FFF2-40B4-BE49-F238E27FC236}">
                <a16:creationId xmlns:a16="http://schemas.microsoft.com/office/drawing/2014/main" id="{AEDCE160-8B51-0C18-2917-66E7F4E4FE03}"/>
              </a:ext>
            </a:extLst>
          </p:cNvPr>
          <p:cNvSpPr txBox="1">
            <a:spLocks/>
          </p:cNvSpPr>
          <p:nvPr/>
        </p:nvSpPr>
        <p:spPr>
          <a:xfrm>
            <a:off x="764338"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Fixing potholes</a:t>
            </a:r>
          </a:p>
        </p:txBody>
      </p:sp>
      <p:sp>
        <p:nvSpPr>
          <p:cNvPr id="46" name="Subtitle 2">
            <a:extLst>
              <a:ext uri="{FF2B5EF4-FFF2-40B4-BE49-F238E27FC236}">
                <a16:creationId xmlns:a16="http://schemas.microsoft.com/office/drawing/2014/main" id="{013A04FF-7167-491A-CF63-15E088228142}"/>
              </a:ext>
            </a:extLst>
          </p:cNvPr>
          <p:cNvSpPr txBox="1">
            <a:spLocks/>
          </p:cNvSpPr>
          <p:nvPr/>
        </p:nvSpPr>
        <p:spPr>
          <a:xfrm>
            <a:off x="4599492"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Recycling schedules</a:t>
            </a:r>
          </a:p>
        </p:txBody>
      </p:sp>
      <p:sp>
        <p:nvSpPr>
          <p:cNvPr id="50" name="Subtitle 2">
            <a:extLst>
              <a:ext uri="{FF2B5EF4-FFF2-40B4-BE49-F238E27FC236}">
                <a16:creationId xmlns:a16="http://schemas.microsoft.com/office/drawing/2014/main" id="{04183102-80CB-8981-D9AA-56E8A3CB2E41}"/>
              </a:ext>
            </a:extLst>
          </p:cNvPr>
          <p:cNvSpPr txBox="1">
            <a:spLocks/>
          </p:cNvSpPr>
          <p:nvPr/>
        </p:nvSpPr>
        <p:spPr>
          <a:xfrm>
            <a:off x="8434645" y="3734170"/>
            <a:ext cx="2988360" cy="2862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400" b="1" dirty="0"/>
              <a:t>Local parks and cutting grass</a:t>
            </a:r>
          </a:p>
        </p:txBody>
      </p:sp>
      <p:sp>
        <p:nvSpPr>
          <p:cNvPr id="54" name="Subtitle 2">
            <a:extLst>
              <a:ext uri="{FF2B5EF4-FFF2-40B4-BE49-F238E27FC236}">
                <a16:creationId xmlns:a16="http://schemas.microsoft.com/office/drawing/2014/main" id="{1B985E34-7422-EB19-C863-9386EC21981D}"/>
              </a:ext>
            </a:extLst>
          </p:cNvPr>
          <p:cNvSpPr txBox="1">
            <a:spLocks/>
          </p:cNvSpPr>
          <p:nvPr/>
        </p:nvSpPr>
        <p:spPr>
          <a:xfrm>
            <a:off x="2671509"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New shops (planning)</a:t>
            </a:r>
          </a:p>
        </p:txBody>
      </p:sp>
      <p:sp>
        <p:nvSpPr>
          <p:cNvPr id="58" name="Subtitle 2">
            <a:extLst>
              <a:ext uri="{FF2B5EF4-FFF2-40B4-BE49-F238E27FC236}">
                <a16:creationId xmlns:a16="http://schemas.microsoft.com/office/drawing/2014/main" id="{8A35C610-8298-92B5-D9A1-3B58AB445F4D}"/>
              </a:ext>
            </a:extLst>
          </p:cNvPr>
          <p:cNvSpPr txBox="1">
            <a:spLocks/>
          </p:cNvSpPr>
          <p:nvPr/>
        </p:nvSpPr>
        <p:spPr>
          <a:xfrm>
            <a:off x="6506663"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Youth clubs</a:t>
            </a:r>
          </a:p>
        </p:txBody>
      </p:sp>
    </p:spTree>
    <p:extLst>
      <p:ext uri="{BB962C8B-B14F-4D97-AF65-F5344CB8AC3E}">
        <p14:creationId xmlns:p14="http://schemas.microsoft.com/office/powerpoint/2010/main" val="395227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Minimum Wage">
            <a:extLst>
              <a:ext uri="{FF2B5EF4-FFF2-40B4-BE49-F238E27FC236}">
                <a16:creationId xmlns:a16="http://schemas.microsoft.com/office/drawing/2014/main" id="{C42C5076-BE7D-3E70-055F-3F7209B014B0}"/>
              </a:ext>
              <a:ext uri="{C183D7F6-B498-43B3-948B-1728B52AA6E4}">
                <adec:decorative xmlns:adec="http://schemas.microsoft.com/office/drawing/2017/decorative" val="1"/>
              </a:ext>
            </a:extLst>
          </p:cNvPr>
          <p:cNvGrpSpPr/>
          <p:nvPr/>
        </p:nvGrpSpPr>
        <p:grpSpPr>
          <a:xfrm>
            <a:off x="764338" y="1863271"/>
            <a:ext cx="2988360" cy="2188238"/>
            <a:chOff x="764338" y="1863271"/>
            <a:chExt cx="2988360" cy="2188238"/>
          </a:xfrm>
        </p:grpSpPr>
        <p:sp>
          <p:nvSpPr>
            <p:cNvPr id="17" name="Rectangle 16">
              <a:extLst>
                <a:ext uri="{FF2B5EF4-FFF2-40B4-BE49-F238E27FC236}">
                  <a16:creationId xmlns:a16="http://schemas.microsoft.com/office/drawing/2014/main" id="{98A156DA-8B0A-1B29-0C49-C7F5E5A89D76}"/>
                </a:ext>
              </a:extLst>
            </p:cNvPr>
            <p:cNvSpPr/>
            <p:nvPr/>
          </p:nvSpPr>
          <p:spPr>
            <a:xfrm>
              <a:off x="764338" y="1863271"/>
              <a:ext cx="2988360" cy="2188238"/>
            </a:xfrm>
            <a:prstGeom prst="rect">
              <a:avLst/>
            </a:prstGeom>
            <a:solidFill>
              <a:schemeClr val="bg1"/>
            </a:solidFill>
            <a:ln w="57150">
              <a:solidFill>
                <a:srgbClr val="25B2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3310D99-72BA-05BE-3B67-AB000911CA3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2282" y="2008002"/>
              <a:ext cx="2704359" cy="1650610"/>
            </a:xfrm>
            <a:prstGeom prst="rect">
              <a:avLst/>
            </a:prstGeom>
          </p:spPr>
        </p:pic>
      </p:grpSp>
      <p:grpSp>
        <p:nvGrpSpPr>
          <p:cNvPr id="4" name="School Exams">
            <a:extLst>
              <a:ext uri="{FF2B5EF4-FFF2-40B4-BE49-F238E27FC236}">
                <a16:creationId xmlns:a16="http://schemas.microsoft.com/office/drawing/2014/main" id="{43350CB4-BA40-F70B-3752-CC7C910B1E29}"/>
              </a:ext>
              <a:ext uri="{C183D7F6-B498-43B3-948B-1728B52AA6E4}">
                <adec:decorative xmlns:adec="http://schemas.microsoft.com/office/drawing/2017/decorative" val="1"/>
              </a:ext>
            </a:extLst>
          </p:cNvPr>
          <p:cNvGrpSpPr/>
          <p:nvPr/>
        </p:nvGrpSpPr>
        <p:grpSpPr>
          <a:xfrm>
            <a:off x="4599492" y="1863271"/>
            <a:ext cx="2988360" cy="2188238"/>
            <a:chOff x="4599492" y="1863271"/>
            <a:chExt cx="2988360" cy="2188238"/>
          </a:xfrm>
        </p:grpSpPr>
        <p:sp>
          <p:nvSpPr>
            <p:cNvPr id="44" name="Rectangle 43">
              <a:extLst>
                <a:ext uri="{FF2B5EF4-FFF2-40B4-BE49-F238E27FC236}">
                  <a16:creationId xmlns:a16="http://schemas.microsoft.com/office/drawing/2014/main" id="{D369B423-8BFF-B6A3-E0DC-20DEB15DE66C}"/>
                </a:ext>
              </a:extLst>
            </p:cNvPr>
            <p:cNvSpPr/>
            <p:nvPr/>
          </p:nvSpPr>
          <p:spPr>
            <a:xfrm>
              <a:off x="4599492" y="1863271"/>
              <a:ext cx="2988360" cy="2188238"/>
            </a:xfrm>
            <a:prstGeom prst="rect">
              <a:avLst/>
            </a:prstGeom>
            <a:solidFill>
              <a:schemeClr val="bg1"/>
            </a:solidFill>
            <a:ln w="57150">
              <a:solidFill>
                <a:srgbClr val="EC660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5" name="Picture 44">
              <a:extLst>
                <a:ext uri="{FF2B5EF4-FFF2-40B4-BE49-F238E27FC236}">
                  <a16:creationId xmlns:a16="http://schemas.microsoft.com/office/drawing/2014/main" id="{A29D25E9-1225-A04D-156C-A9DFD1EE662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37436" y="2008002"/>
              <a:ext cx="2704359" cy="1661060"/>
            </a:xfrm>
            <a:prstGeom prst="rect">
              <a:avLst/>
            </a:prstGeom>
          </p:spPr>
        </p:pic>
      </p:grpSp>
      <p:grpSp>
        <p:nvGrpSpPr>
          <p:cNvPr id="6" name="Defence">
            <a:extLst>
              <a:ext uri="{FF2B5EF4-FFF2-40B4-BE49-F238E27FC236}">
                <a16:creationId xmlns:a16="http://schemas.microsoft.com/office/drawing/2014/main" id="{3BFA1A2F-5E4F-3E90-98D7-1D23CDCD2A6D}"/>
              </a:ext>
              <a:ext uri="{C183D7F6-B498-43B3-948B-1728B52AA6E4}">
                <adec:decorative xmlns:adec="http://schemas.microsoft.com/office/drawing/2017/decorative" val="1"/>
              </a:ext>
            </a:extLst>
          </p:cNvPr>
          <p:cNvGrpSpPr/>
          <p:nvPr/>
        </p:nvGrpSpPr>
        <p:grpSpPr>
          <a:xfrm>
            <a:off x="8434645" y="1881821"/>
            <a:ext cx="2988360" cy="2188238"/>
            <a:chOff x="8434645" y="1881821"/>
            <a:chExt cx="2988360" cy="2188238"/>
          </a:xfrm>
        </p:grpSpPr>
        <p:sp>
          <p:nvSpPr>
            <p:cNvPr id="48" name="Rectangle 47">
              <a:extLst>
                <a:ext uri="{FF2B5EF4-FFF2-40B4-BE49-F238E27FC236}">
                  <a16:creationId xmlns:a16="http://schemas.microsoft.com/office/drawing/2014/main" id="{B5B734D9-84D7-B1B0-8B6B-42E69F523839}"/>
                </a:ext>
              </a:extLst>
            </p:cNvPr>
            <p:cNvSpPr/>
            <p:nvPr/>
          </p:nvSpPr>
          <p:spPr>
            <a:xfrm>
              <a:off x="8434645" y="1881821"/>
              <a:ext cx="2988360" cy="2188238"/>
            </a:xfrm>
            <a:prstGeom prst="rect">
              <a:avLst/>
            </a:prstGeom>
            <a:solidFill>
              <a:schemeClr val="bg1"/>
            </a:solidFill>
            <a:ln w="57150">
              <a:solidFill>
                <a:srgbClr val="96BE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9" name="Picture 48">
              <a:extLst>
                <a:ext uri="{FF2B5EF4-FFF2-40B4-BE49-F238E27FC236}">
                  <a16:creationId xmlns:a16="http://schemas.microsoft.com/office/drawing/2014/main" id="{AEE1A3A3-DAA4-AF16-9E76-D431EC400C2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572589" y="2008002"/>
              <a:ext cx="2704359" cy="1661060"/>
            </a:xfrm>
            <a:prstGeom prst="rect">
              <a:avLst/>
            </a:prstGeom>
          </p:spPr>
        </p:pic>
      </p:grpSp>
      <p:grpSp>
        <p:nvGrpSpPr>
          <p:cNvPr id="7" name="Laws">
            <a:extLst>
              <a:ext uri="{FF2B5EF4-FFF2-40B4-BE49-F238E27FC236}">
                <a16:creationId xmlns:a16="http://schemas.microsoft.com/office/drawing/2014/main" id="{D6034455-C8C7-15F0-A75E-18F14EC94965}"/>
              </a:ext>
              <a:ext uri="{C183D7F6-B498-43B3-948B-1728B52AA6E4}">
                <adec:decorative xmlns:adec="http://schemas.microsoft.com/office/drawing/2017/decorative" val="1"/>
              </a:ext>
            </a:extLst>
          </p:cNvPr>
          <p:cNvGrpSpPr/>
          <p:nvPr/>
        </p:nvGrpSpPr>
        <p:grpSpPr>
          <a:xfrm>
            <a:off x="2671509" y="4304459"/>
            <a:ext cx="2988360" cy="2188238"/>
            <a:chOff x="2671509" y="4304459"/>
            <a:chExt cx="2988360" cy="2188238"/>
          </a:xfrm>
        </p:grpSpPr>
        <p:sp>
          <p:nvSpPr>
            <p:cNvPr id="52" name="Rectangle 51">
              <a:extLst>
                <a:ext uri="{FF2B5EF4-FFF2-40B4-BE49-F238E27FC236}">
                  <a16:creationId xmlns:a16="http://schemas.microsoft.com/office/drawing/2014/main" id="{A13ECDF0-D086-E4C5-4262-A889A200837B}"/>
                </a:ext>
              </a:extLst>
            </p:cNvPr>
            <p:cNvSpPr/>
            <p:nvPr/>
          </p:nvSpPr>
          <p:spPr>
            <a:xfrm>
              <a:off x="2671509" y="4304459"/>
              <a:ext cx="2988360" cy="2188238"/>
            </a:xfrm>
            <a:prstGeom prst="rect">
              <a:avLst/>
            </a:prstGeom>
            <a:solidFill>
              <a:schemeClr val="bg1"/>
            </a:solidFill>
            <a:ln w="57150">
              <a:solidFill>
                <a:srgbClr val="7051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3" name="Picture 52">
              <a:extLst>
                <a:ext uri="{FF2B5EF4-FFF2-40B4-BE49-F238E27FC236}">
                  <a16:creationId xmlns:a16="http://schemas.microsoft.com/office/drawing/2014/main" id="{9B9EF61C-4351-7128-9EA2-F36DAD6CA97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809453" y="4449190"/>
              <a:ext cx="2704359" cy="1650610"/>
            </a:xfrm>
            <a:prstGeom prst="rect">
              <a:avLst/>
            </a:prstGeom>
          </p:spPr>
        </p:pic>
      </p:grpSp>
      <p:grpSp>
        <p:nvGrpSpPr>
          <p:cNvPr id="8" name="Income Tax">
            <a:extLst>
              <a:ext uri="{FF2B5EF4-FFF2-40B4-BE49-F238E27FC236}">
                <a16:creationId xmlns:a16="http://schemas.microsoft.com/office/drawing/2014/main" id="{F6390A37-57A6-AF95-BB4D-2DE5E9D22391}"/>
              </a:ext>
              <a:ext uri="{C183D7F6-B498-43B3-948B-1728B52AA6E4}">
                <adec:decorative xmlns:adec="http://schemas.microsoft.com/office/drawing/2017/decorative" val="1"/>
              </a:ext>
            </a:extLst>
          </p:cNvPr>
          <p:cNvGrpSpPr/>
          <p:nvPr/>
        </p:nvGrpSpPr>
        <p:grpSpPr>
          <a:xfrm>
            <a:off x="6506663" y="4304459"/>
            <a:ext cx="2988360" cy="2188238"/>
            <a:chOff x="6506663" y="4304459"/>
            <a:chExt cx="2988360" cy="2188238"/>
          </a:xfrm>
        </p:grpSpPr>
        <p:sp>
          <p:nvSpPr>
            <p:cNvPr id="56" name="Rectangle 55">
              <a:extLst>
                <a:ext uri="{FF2B5EF4-FFF2-40B4-BE49-F238E27FC236}">
                  <a16:creationId xmlns:a16="http://schemas.microsoft.com/office/drawing/2014/main" id="{90063FF2-AF06-374E-D4AF-0760B0599CE3}"/>
                </a:ext>
              </a:extLst>
            </p:cNvPr>
            <p:cNvSpPr/>
            <p:nvPr/>
          </p:nvSpPr>
          <p:spPr>
            <a:xfrm>
              <a:off x="6506663" y="4304459"/>
              <a:ext cx="2988360" cy="2188238"/>
            </a:xfrm>
            <a:prstGeom prst="rect">
              <a:avLst/>
            </a:prstGeom>
            <a:solidFill>
              <a:schemeClr val="bg1"/>
            </a:solidFill>
            <a:ln w="57150">
              <a:solidFill>
                <a:srgbClr val="E600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Picture 56">
              <a:extLst>
                <a:ext uri="{FF2B5EF4-FFF2-40B4-BE49-F238E27FC236}">
                  <a16:creationId xmlns:a16="http://schemas.microsoft.com/office/drawing/2014/main" id="{6739A253-9BB4-24AE-77AE-91FD9FE2B56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644607" y="4449190"/>
              <a:ext cx="2704359" cy="1650610"/>
            </a:xfrm>
            <a:prstGeom prst="rect">
              <a:avLst/>
            </a:prstGeom>
          </p:spPr>
        </p:pic>
      </p:grpSp>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a:xfrm>
            <a:off x="764338" y="176378"/>
            <a:ext cx="10664952" cy="1200329"/>
          </a:xfrm>
        </p:spPr>
        <p:txBody>
          <a:bodyPr/>
          <a:lstStyle/>
          <a:p>
            <a:r>
              <a:rPr lang="en-GB" dirty="0"/>
              <a:t>Need ideas?</a:t>
            </a:r>
            <a:br>
              <a:rPr lang="en-GB" dirty="0"/>
            </a:br>
            <a:r>
              <a:rPr lang="en-GB" sz="3000" b="0" dirty="0"/>
              <a:t>Parliament issues</a:t>
            </a:r>
          </a:p>
        </p:txBody>
      </p:sp>
      <p:sp>
        <p:nvSpPr>
          <p:cNvPr id="16" name="Subtitle 2">
            <a:extLst>
              <a:ext uri="{FF2B5EF4-FFF2-40B4-BE49-F238E27FC236}">
                <a16:creationId xmlns:a16="http://schemas.microsoft.com/office/drawing/2014/main" id="{AEDCE160-8B51-0C18-2917-66E7F4E4FE03}"/>
              </a:ext>
            </a:extLst>
          </p:cNvPr>
          <p:cNvSpPr txBox="1">
            <a:spLocks/>
          </p:cNvSpPr>
          <p:nvPr/>
        </p:nvSpPr>
        <p:spPr>
          <a:xfrm>
            <a:off x="764338"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Minimum wage rates</a:t>
            </a:r>
          </a:p>
        </p:txBody>
      </p:sp>
      <p:sp>
        <p:nvSpPr>
          <p:cNvPr id="46" name="Subtitle 2">
            <a:extLst>
              <a:ext uri="{FF2B5EF4-FFF2-40B4-BE49-F238E27FC236}">
                <a16:creationId xmlns:a16="http://schemas.microsoft.com/office/drawing/2014/main" id="{013A04FF-7167-491A-CF63-15E088228142}"/>
              </a:ext>
            </a:extLst>
          </p:cNvPr>
          <p:cNvSpPr txBox="1">
            <a:spLocks/>
          </p:cNvSpPr>
          <p:nvPr/>
        </p:nvSpPr>
        <p:spPr>
          <a:xfrm>
            <a:off x="4599492"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School exams (GCSEs)</a:t>
            </a:r>
          </a:p>
        </p:txBody>
      </p:sp>
      <p:sp>
        <p:nvSpPr>
          <p:cNvPr id="50" name="Subtitle 2">
            <a:extLst>
              <a:ext uri="{FF2B5EF4-FFF2-40B4-BE49-F238E27FC236}">
                <a16:creationId xmlns:a16="http://schemas.microsoft.com/office/drawing/2014/main" id="{04183102-80CB-8981-D9AA-56E8A3CB2E41}"/>
              </a:ext>
            </a:extLst>
          </p:cNvPr>
          <p:cNvSpPr txBox="1">
            <a:spLocks/>
          </p:cNvSpPr>
          <p:nvPr/>
        </p:nvSpPr>
        <p:spPr>
          <a:xfrm>
            <a:off x="8434645" y="369261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National defence</a:t>
            </a:r>
          </a:p>
        </p:txBody>
      </p:sp>
      <p:sp>
        <p:nvSpPr>
          <p:cNvPr id="54" name="Subtitle 2">
            <a:extLst>
              <a:ext uri="{FF2B5EF4-FFF2-40B4-BE49-F238E27FC236}">
                <a16:creationId xmlns:a16="http://schemas.microsoft.com/office/drawing/2014/main" id="{1B985E34-7422-EB19-C863-9386EC21981D}"/>
              </a:ext>
            </a:extLst>
          </p:cNvPr>
          <p:cNvSpPr txBox="1">
            <a:spLocks/>
          </p:cNvSpPr>
          <p:nvPr/>
        </p:nvSpPr>
        <p:spPr>
          <a:xfrm>
            <a:off x="2671509"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Criminal laws</a:t>
            </a:r>
          </a:p>
        </p:txBody>
      </p:sp>
      <p:sp>
        <p:nvSpPr>
          <p:cNvPr id="58" name="Subtitle 2">
            <a:extLst>
              <a:ext uri="{FF2B5EF4-FFF2-40B4-BE49-F238E27FC236}">
                <a16:creationId xmlns:a16="http://schemas.microsoft.com/office/drawing/2014/main" id="{8A35C610-8298-92B5-D9A1-3B58AB445F4D}"/>
              </a:ext>
            </a:extLst>
          </p:cNvPr>
          <p:cNvSpPr txBox="1">
            <a:spLocks/>
          </p:cNvSpPr>
          <p:nvPr/>
        </p:nvSpPr>
        <p:spPr>
          <a:xfrm>
            <a:off x="6506663"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Income tax</a:t>
            </a:r>
          </a:p>
        </p:txBody>
      </p:sp>
    </p:spTree>
    <p:extLst>
      <p:ext uri="{BB962C8B-B14F-4D97-AF65-F5344CB8AC3E}">
        <p14:creationId xmlns:p14="http://schemas.microsoft.com/office/powerpoint/2010/main" val="1074681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Case study: the skate park </a:t>
            </a:r>
            <a:r>
              <a:rPr lang="en-GB" dirty="0">
                <a:solidFill>
                  <a:srgbClr val="003057"/>
                </a:solidFill>
              </a:rPr>
              <a:t>1</a:t>
            </a:r>
          </a:p>
        </p:txBody>
      </p:sp>
      <p:sp>
        <p:nvSpPr>
          <p:cNvPr id="5" name="Subtitle 2">
            <a:extLst>
              <a:ext uri="{FF2B5EF4-FFF2-40B4-BE49-F238E27FC236}">
                <a16:creationId xmlns:a16="http://schemas.microsoft.com/office/drawing/2014/main" id="{4F5F46D3-C746-2531-3479-FE7AD260237B}"/>
              </a:ext>
            </a:extLst>
          </p:cNvPr>
          <p:cNvSpPr txBox="1">
            <a:spLocks/>
          </p:cNvSpPr>
          <p:nvPr/>
        </p:nvSpPr>
        <p:spPr>
          <a:xfrm>
            <a:off x="709159" y="2826338"/>
            <a:ext cx="5386841" cy="22980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The promise:</a:t>
            </a:r>
          </a:p>
          <a:p>
            <a:r>
              <a:rPr lang="en-GB" sz="3000" dirty="0"/>
              <a:t>In a local election, councillor Sarah promised to “provide more spaces for teenagers</a:t>
            </a:r>
            <a:br>
              <a:rPr lang="en-GB" sz="3000" dirty="0"/>
            </a:br>
            <a:r>
              <a:rPr lang="en-GB" sz="3000" dirty="0"/>
              <a:t>to hang out safely."</a:t>
            </a:r>
          </a:p>
        </p:txBody>
      </p:sp>
      <p:pic>
        <p:nvPicPr>
          <p:cNvPr id="4" name="Lady councillor sitting at desk">
            <a:extLst>
              <a:ext uri="{FF2B5EF4-FFF2-40B4-BE49-F238E27FC236}">
                <a16:creationId xmlns:a16="http://schemas.microsoft.com/office/drawing/2014/main" id="{50A65303-E096-F35B-E636-5E346815413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1"/>
          <a:stretch>
            <a:fillRect/>
          </a:stretch>
        </p:blipFill>
        <p:spPr>
          <a:xfrm>
            <a:off x="6390640" y="1532390"/>
            <a:ext cx="5801360" cy="5325610"/>
          </a:xfrm>
          <a:prstGeom prst="rect">
            <a:avLst/>
          </a:prstGeom>
        </p:spPr>
      </p:pic>
    </p:spTree>
    <p:extLst>
      <p:ext uri="{BB962C8B-B14F-4D97-AF65-F5344CB8AC3E}">
        <p14:creationId xmlns:p14="http://schemas.microsoft.com/office/powerpoint/2010/main" val="2775133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9E0B608-5CEE-5FF3-A4B2-BE294C5E99F4}"/>
              </a:ext>
            </a:extLst>
          </p:cNvPr>
          <p:cNvSpPr>
            <a:spLocks noGrp="1"/>
          </p:cNvSpPr>
          <p:nvPr>
            <p:ph type="ctrTitle"/>
          </p:nvPr>
        </p:nvSpPr>
        <p:spPr>
          <a:xfrm>
            <a:off x="764338" y="408940"/>
            <a:ext cx="10664952" cy="784830"/>
          </a:xfrm>
        </p:spPr>
        <p:txBody>
          <a:bodyPr/>
          <a:lstStyle/>
          <a:p>
            <a:r>
              <a:rPr lang="en-GB" dirty="0"/>
              <a:t>Case study: the skate park </a:t>
            </a:r>
            <a:r>
              <a:rPr lang="en-GB" dirty="0">
                <a:solidFill>
                  <a:srgbClr val="003057"/>
                </a:solidFill>
              </a:rPr>
              <a:t>2</a:t>
            </a:r>
          </a:p>
        </p:txBody>
      </p:sp>
      <p:sp>
        <p:nvSpPr>
          <p:cNvPr id="3" name="Subtitle 2">
            <a:extLst>
              <a:ext uri="{FF2B5EF4-FFF2-40B4-BE49-F238E27FC236}">
                <a16:creationId xmlns:a16="http://schemas.microsoft.com/office/drawing/2014/main" id="{F8535D20-2300-D586-4C3C-BC45B9B15511}"/>
              </a:ext>
            </a:extLst>
          </p:cNvPr>
          <p:cNvSpPr>
            <a:spLocks noGrp="1"/>
          </p:cNvSpPr>
          <p:nvPr>
            <p:ph type="subTitle" idx="1"/>
          </p:nvPr>
        </p:nvSpPr>
        <p:spPr>
          <a:xfrm>
            <a:off x="764339" y="3287599"/>
            <a:ext cx="4974310" cy="1467068"/>
          </a:xfrm>
        </p:spPr>
        <p:txBody>
          <a:bodyPr/>
          <a:lstStyle/>
          <a:p>
            <a:r>
              <a:rPr lang="en-GB" sz="3000" b="1" dirty="0"/>
              <a:t>The vote:</a:t>
            </a:r>
          </a:p>
          <a:p>
            <a:r>
              <a:rPr lang="en-GB" sz="3000" dirty="0"/>
              <a:t>Sarah was elected by just </a:t>
            </a:r>
            <a:r>
              <a:rPr lang="en-GB" sz="3000" b="1" dirty="0"/>
              <a:t>22 votes</a:t>
            </a:r>
            <a:r>
              <a:rPr lang="en-GB" sz="3000" dirty="0"/>
              <a:t>.</a:t>
            </a:r>
          </a:p>
        </p:txBody>
      </p:sp>
      <p:pic>
        <p:nvPicPr>
          <p:cNvPr id="4" name="Crowd celebrating under a winner banner">
            <a:extLst>
              <a:ext uri="{FF2B5EF4-FFF2-40B4-BE49-F238E27FC236}">
                <a16:creationId xmlns:a16="http://schemas.microsoft.com/office/drawing/2014/main" id="{50A65303-E096-F35B-E636-5E346815413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2390"/>
            <a:ext cx="5801360" cy="5325610"/>
          </a:xfrm>
          <a:prstGeom prst="rect">
            <a:avLst/>
          </a:prstGeom>
        </p:spPr>
      </p:pic>
    </p:spTree>
    <p:extLst>
      <p:ext uri="{BB962C8B-B14F-4D97-AF65-F5344CB8AC3E}">
        <p14:creationId xmlns:p14="http://schemas.microsoft.com/office/powerpoint/2010/main" val="37096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oting scene">
            <a:extLst>
              <a:ext uri="{FF2B5EF4-FFF2-40B4-BE49-F238E27FC236}">
                <a16:creationId xmlns:a16="http://schemas.microsoft.com/office/drawing/2014/main" id="{C0FF19A6-3390-C30C-C71B-B7EA34EBE37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5569" y="1062446"/>
            <a:ext cx="6886431" cy="5795554"/>
          </a:xfrm>
          <a:prstGeom prst="rect">
            <a:avLst/>
          </a:prstGeom>
        </p:spPr>
      </p:pic>
      <p:sp>
        <p:nvSpPr>
          <p:cNvPr id="2" name="Title 1">
            <a:extLst>
              <a:ext uri="{FF2B5EF4-FFF2-40B4-BE49-F238E27FC236}">
                <a16:creationId xmlns:a16="http://schemas.microsoft.com/office/drawing/2014/main" id="{5E44C86A-4359-BB9D-BFF8-3B4A66999B06}"/>
              </a:ext>
            </a:extLst>
          </p:cNvPr>
          <p:cNvSpPr>
            <a:spLocks noGrp="1"/>
          </p:cNvSpPr>
          <p:nvPr>
            <p:ph type="ctrTitle"/>
          </p:nvPr>
        </p:nvSpPr>
        <p:spPr>
          <a:xfrm>
            <a:off x="764338" y="339690"/>
            <a:ext cx="10664952" cy="854080"/>
          </a:xfrm>
        </p:spPr>
        <p:txBody>
          <a:bodyPr/>
          <a:lstStyle/>
          <a:p>
            <a:r>
              <a:rPr lang="en-GB" dirty="0"/>
              <a:t>What are we learning today?</a:t>
            </a:r>
            <a:r>
              <a:rPr lang="en-GB" dirty="0">
                <a:effectLst/>
              </a:rPr>
              <a:t> </a:t>
            </a:r>
            <a:endParaRPr lang="en-GB" dirty="0"/>
          </a:p>
        </p:txBody>
      </p:sp>
      <p:sp>
        <p:nvSpPr>
          <p:cNvPr id="3" name="Subtitle 2">
            <a:extLst>
              <a:ext uri="{FF2B5EF4-FFF2-40B4-BE49-F238E27FC236}">
                <a16:creationId xmlns:a16="http://schemas.microsoft.com/office/drawing/2014/main" id="{3FB93338-FB47-B608-EA95-8614F5A1B2C3}"/>
              </a:ext>
            </a:extLst>
          </p:cNvPr>
          <p:cNvSpPr>
            <a:spLocks noGrp="1"/>
          </p:cNvSpPr>
          <p:nvPr>
            <p:ph type="subTitle" idx="1"/>
          </p:nvPr>
        </p:nvSpPr>
        <p:spPr>
          <a:xfrm>
            <a:off x="764338" y="2052697"/>
            <a:ext cx="5006148" cy="1792429"/>
          </a:xfrm>
        </p:spPr>
        <p:txBody>
          <a:bodyPr/>
          <a:lstStyle/>
          <a:p>
            <a:pPr lvl="0"/>
            <a:r>
              <a:rPr lang="en-GB" b="1" dirty="0"/>
              <a:t>Identify:</a:t>
            </a:r>
          </a:p>
          <a:p>
            <a:pPr lvl="0"/>
            <a:r>
              <a:rPr lang="en-GB" dirty="0"/>
              <a:t>The different levels of government (Local vs. National) that make the decisions affecting your life.</a:t>
            </a:r>
          </a:p>
        </p:txBody>
      </p:sp>
      <p:sp>
        <p:nvSpPr>
          <p:cNvPr id="4" name="Subtitle 2">
            <a:extLst>
              <a:ext uri="{FF2B5EF4-FFF2-40B4-BE49-F238E27FC236}">
                <a16:creationId xmlns:a16="http://schemas.microsoft.com/office/drawing/2014/main" id="{216B7D49-9A69-956D-4BCE-BADC98B88B15}"/>
              </a:ext>
            </a:extLst>
          </p:cNvPr>
          <p:cNvSpPr txBox="1">
            <a:spLocks/>
          </p:cNvSpPr>
          <p:nvPr/>
        </p:nvSpPr>
        <p:spPr>
          <a:xfrm>
            <a:off x="764338" y="3909088"/>
            <a:ext cx="5157068" cy="188256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Explain and analyse:</a:t>
            </a:r>
          </a:p>
          <a:p>
            <a:r>
              <a:rPr lang="en-GB" dirty="0"/>
              <a:t>The specific responsibilities of your local council vs. Parliament, and which one has the most immediate impact on your daily routine.</a:t>
            </a:r>
          </a:p>
        </p:txBody>
      </p:sp>
    </p:spTree>
    <p:extLst>
      <p:ext uri="{BB962C8B-B14F-4D97-AF65-F5344CB8AC3E}">
        <p14:creationId xmlns:p14="http://schemas.microsoft.com/office/powerpoint/2010/main" val="52158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kate Park">
            <a:extLst>
              <a:ext uri="{FF2B5EF4-FFF2-40B4-BE49-F238E27FC236}">
                <a16:creationId xmlns:a16="http://schemas.microsoft.com/office/drawing/2014/main" id="{02CD36F7-9440-7C6B-9890-04E59D12DC4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1770"/>
            <a:ext cx="5801360" cy="5325610"/>
          </a:xfrm>
          <a:prstGeom prst="rect">
            <a:avLst/>
          </a:prstGeom>
        </p:spPr>
      </p:pic>
      <p:sp>
        <p:nvSpPr>
          <p:cNvPr id="11" name="Title 1">
            <a:extLst>
              <a:ext uri="{FF2B5EF4-FFF2-40B4-BE49-F238E27FC236}">
                <a16:creationId xmlns:a16="http://schemas.microsoft.com/office/drawing/2014/main" id="{1B50ED37-9CBF-17B7-89BE-D541BA1A6FAD}"/>
              </a:ext>
            </a:extLst>
          </p:cNvPr>
          <p:cNvSpPr>
            <a:spLocks noGrp="1"/>
          </p:cNvSpPr>
          <p:nvPr>
            <p:ph type="ctrTitle"/>
          </p:nvPr>
        </p:nvSpPr>
        <p:spPr>
          <a:xfrm>
            <a:off x="764338" y="408940"/>
            <a:ext cx="10664952" cy="784830"/>
          </a:xfrm>
        </p:spPr>
        <p:txBody>
          <a:bodyPr/>
          <a:lstStyle/>
          <a:p>
            <a:r>
              <a:rPr lang="en-GB" dirty="0"/>
              <a:t>Case study: the skate park </a:t>
            </a:r>
            <a:r>
              <a:rPr lang="en-GB" dirty="0">
                <a:solidFill>
                  <a:srgbClr val="003057"/>
                </a:solidFill>
              </a:rPr>
              <a:t>3</a:t>
            </a:r>
          </a:p>
        </p:txBody>
      </p:sp>
      <p:sp>
        <p:nvSpPr>
          <p:cNvPr id="3" name="Subtitle 2">
            <a:extLst>
              <a:ext uri="{FF2B5EF4-FFF2-40B4-BE49-F238E27FC236}">
                <a16:creationId xmlns:a16="http://schemas.microsoft.com/office/drawing/2014/main" id="{F8535D20-2300-D586-4C3C-BC45B9B15511}"/>
              </a:ext>
            </a:extLst>
          </p:cNvPr>
          <p:cNvSpPr>
            <a:spLocks noGrp="1"/>
          </p:cNvSpPr>
          <p:nvPr>
            <p:ph type="subTitle" idx="1"/>
          </p:nvPr>
        </p:nvSpPr>
        <p:spPr>
          <a:xfrm>
            <a:off x="764338" y="3134465"/>
            <a:ext cx="4398869" cy="1882567"/>
          </a:xfrm>
        </p:spPr>
        <p:txBody>
          <a:bodyPr/>
          <a:lstStyle/>
          <a:p>
            <a:r>
              <a:rPr lang="en-GB" sz="3000" b="1" dirty="0"/>
              <a:t>The result:</a:t>
            </a:r>
          </a:p>
          <a:p>
            <a:r>
              <a:rPr lang="en-GB" sz="3000" dirty="0"/>
              <a:t>Six months later, the council voted to fund</a:t>
            </a:r>
            <a:br>
              <a:rPr lang="en-GB" sz="3000" dirty="0"/>
            </a:br>
            <a:r>
              <a:rPr lang="en-GB" sz="3000" dirty="0"/>
              <a:t>a new skate park.</a:t>
            </a:r>
          </a:p>
        </p:txBody>
      </p:sp>
    </p:spTree>
    <p:extLst>
      <p:ext uri="{BB962C8B-B14F-4D97-AF65-F5344CB8AC3E}">
        <p14:creationId xmlns:p14="http://schemas.microsoft.com/office/powerpoint/2010/main" val="1259154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n putting vote in ballot box">
            <a:extLst>
              <a:ext uri="{FF2B5EF4-FFF2-40B4-BE49-F238E27FC236}">
                <a16:creationId xmlns:a16="http://schemas.microsoft.com/office/drawing/2014/main" id="{4F33A61F-B961-0DD3-79B9-9F3958FB3272}"/>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5" name="Title 3">
            <a:extLst>
              <a:ext uri="{FF2B5EF4-FFF2-40B4-BE49-F238E27FC236}">
                <a16:creationId xmlns:a16="http://schemas.microsoft.com/office/drawing/2014/main" id="{E0B2C8F2-12F6-624B-EEB9-16B99D35CE8E}"/>
              </a:ext>
            </a:extLst>
          </p:cNvPr>
          <p:cNvSpPr txBox="1">
            <a:spLocks noGrp="1"/>
          </p:cNvSpPr>
          <p:nvPr>
            <p:ph type="title" idx="4294967295"/>
          </p:nvPr>
        </p:nvSpPr>
        <p:spPr>
          <a:xfrm>
            <a:off x="945723" y="1248066"/>
            <a:ext cx="6022019" cy="43755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"Voting isn't just about the Prime Minister.”</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4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Local votes have immediate local impact</a:t>
            </a: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t>
            </a:r>
          </a:p>
        </p:txBody>
      </p:sp>
      <p:grpSp>
        <p:nvGrpSpPr>
          <p:cNvPr id="6" name="The Electoral Commission logo" descr="The Electoral Commission Logo">
            <a:extLst>
              <a:ext uri="{FF2B5EF4-FFF2-40B4-BE49-F238E27FC236}">
                <a16:creationId xmlns:a16="http://schemas.microsoft.com/office/drawing/2014/main" id="{5758FA67-E5E5-F7DC-AFBE-0DD0335CCAE9}"/>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7" name="White box">
              <a:extLst>
                <a:ext uri="{FF2B5EF4-FFF2-40B4-BE49-F238E27FC236}">
                  <a16:creationId xmlns:a16="http://schemas.microsoft.com/office/drawing/2014/main" id="{E1D8B9AF-BFB2-DE2D-A3AE-2703E3FBE92D}"/>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BB10F1DC-3CD3-1297-C875-7D5AD362BE6E}"/>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822064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n putting vote in ballot box">
            <a:extLst>
              <a:ext uri="{FF2B5EF4-FFF2-40B4-BE49-F238E27FC236}">
                <a16:creationId xmlns:a16="http://schemas.microsoft.com/office/drawing/2014/main" id="{E8B8E51D-1B3E-454A-A5BE-C5048C19B029}"/>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grpSp>
        <p:nvGrpSpPr>
          <p:cNvPr id="4" name="The Electoral Commission logo" descr="The Electoral Commission logo">
            <a:extLst>
              <a:ext uri="{FF2B5EF4-FFF2-40B4-BE49-F238E27FC236}">
                <a16:creationId xmlns:a16="http://schemas.microsoft.com/office/drawing/2014/main" id="{78AA40AB-729E-9784-8FC0-CAE6E8FD2616}"/>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5" name="White box">
              <a:extLst>
                <a:ext uri="{FF2B5EF4-FFF2-40B4-BE49-F238E27FC236}">
                  <a16:creationId xmlns:a16="http://schemas.microsoft.com/office/drawing/2014/main" id="{430E3D40-1A00-D23F-7437-5C2FCBC34CF6}"/>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Logo" descr="A close-up of a logo&#10;&#10;AI-generated content may be incorrect.">
              <a:extLst>
                <a:ext uri="{FF2B5EF4-FFF2-40B4-BE49-F238E27FC236}">
                  <a16:creationId xmlns:a16="http://schemas.microsoft.com/office/drawing/2014/main" id="{51AA4BDC-165D-3781-A781-9EB8B07747C4}"/>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
        <p:nvSpPr>
          <p:cNvPr id="7" name="Title 10">
            <a:extLst>
              <a:ext uri="{FF2B5EF4-FFF2-40B4-BE49-F238E27FC236}">
                <a16:creationId xmlns:a16="http://schemas.microsoft.com/office/drawing/2014/main" id="{4A3A0417-34CE-CD51-268A-854CB3DB7F7F}"/>
              </a:ext>
              <a:ext uri="{C183D7F6-B498-43B3-948B-1728B52AA6E4}">
                <adec:decorative xmlns:adec="http://schemas.microsoft.com/office/drawing/2017/decorative" val="0"/>
              </a:ext>
            </a:extLst>
          </p:cNvPr>
          <p:cNvSpPr txBox="1">
            <a:spLocks noGrp="1"/>
          </p:cNvSpPr>
          <p:nvPr>
            <p:ph type="title" idx="4294967295"/>
          </p:nvPr>
        </p:nvSpPr>
        <p:spPr>
          <a:xfrm>
            <a:off x="898449" y="1692920"/>
            <a:ext cx="5927353"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53634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otholes">
            <a:extLst>
              <a:ext uri="{FF2B5EF4-FFF2-40B4-BE49-F238E27FC236}">
                <a16:creationId xmlns:a16="http://schemas.microsoft.com/office/drawing/2014/main" id="{EF4A403C-2EC5-0650-BE76-205DEA21B16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8502" y="4286784"/>
            <a:ext cx="2362449" cy="1539510"/>
          </a:xfrm>
          <a:prstGeom prst="rect">
            <a:avLst/>
          </a:prstGeom>
        </p:spPr>
      </p:pic>
      <p:pic>
        <p:nvPicPr>
          <p:cNvPr id="9" name="Bus route">
            <a:extLst>
              <a:ext uri="{FF2B5EF4-FFF2-40B4-BE49-F238E27FC236}">
                <a16:creationId xmlns:a16="http://schemas.microsoft.com/office/drawing/2014/main" id="{8F3FAAAD-E119-C3FF-6E80-140E3142D47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68503" y="2463548"/>
            <a:ext cx="2362449" cy="1546359"/>
          </a:xfrm>
          <a:prstGeom prst="rect">
            <a:avLst/>
          </a:prstGeom>
        </p:spPr>
      </p:pic>
      <p:pic>
        <p:nvPicPr>
          <p:cNvPr id="5" name="School equipment">
            <a:extLst>
              <a:ext uri="{FF2B5EF4-FFF2-40B4-BE49-F238E27FC236}">
                <a16:creationId xmlns:a16="http://schemas.microsoft.com/office/drawing/2014/main" id="{13DDF43F-2EAF-6FAB-EC6B-177BECA4185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20150" y="4279935"/>
            <a:ext cx="2361906" cy="1546359"/>
          </a:xfrm>
          <a:prstGeom prst="rect">
            <a:avLst/>
          </a:prstGeom>
        </p:spPr>
      </p:pic>
      <p:pic>
        <p:nvPicPr>
          <p:cNvPr id="4" name="School funding">
            <a:extLst>
              <a:ext uri="{FF2B5EF4-FFF2-40B4-BE49-F238E27FC236}">
                <a16:creationId xmlns:a16="http://schemas.microsoft.com/office/drawing/2014/main" id="{E954F76E-BD7A-2442-5AB5-852006906FB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220150" y="2460760"/>
            <a:ext cx="2361906" cy="1546359"/>
          </a:xfrm>
          <a:prstGeom prst="rect">
            <a:avLst/>
          </a:prstGeom>
        </p:spPr>
      </p:pic>
      <p:sp>
        <p:nvSpPr>
          <p:cNvPr id="2" name="Title 1">
            <a:extLst>
              <a:ext uri="{FF2B5EF4-FFF2-40B4-BE49-F238E27FC236}">
                <a16:creationId xmlns:a16="http://schemas.microsoft.com/office/drawing/2014/main" id="{B987FCE9-7358-E2C6-36CF-818705B27C67}"/>
              </a:ext>
              <a:ext uri="{C183D7F6-B498-43B3-948B-1728B52AA6E4}">
                <adec:decorative xmlns:adec="http://schemas.microsoft.com/office/drawing/2017/decorative" val="0"/>
              </a:ext>
            </a:extLst>
          </p:cNvPr>
          <p:cNvSpPr>
            <a:spLocks noGrp="1"/>
          </p:cNvSpPr>
          <p:nvPr>
            <p:ph type="ctrTitle"/>
          </p:nvPr>
        </p:nvSpPr>
        <p:spPr/>
        <p:txBody>
          <a:bodyPr/>
          <a:lstStyle/>
          <a:p>
            <a:r>
              <a:rPr lang="en-GB" dirty="0"/>
              <a:t>Who holds the power?</a:t>
            </a:r>
          </a:p>
        </p:txBody>
      </p:sp>
      <p:sp>
        <p:nvSpPr>
          <p:cNvPr id="3" name="Subtitle 2">
            <a:extLst>
              <a:ext uri="{FF2B5EF4-FFF2-40B4-BE49-F238E27FC236}">
                <a16:creationId xmlns:a16="http://schemas.microsoft.com/office/drawing/2014/main" id="{F8535D20-2300-D586-4C3C-BC45B9B15511}"/>
              </a:ext>
              <a:ext uri="{C183D7F6-B498-43B3-948B-1728B52AA6E4}">
                <adec:decorative xmlns:adec="http://schemas.microsoft.com/office/drawing/2017/decorative" val="0"/>
              </a:ext>
            </a:extLst>
          </p:cNvPr>
          <p:cNvSpPr>
            <a:spLocks noGrp="1"/>
          </p:cNvSpPr>
          <p:nvPr>
            <p:ph type="subTitle" idx="1"/>
          </p:nvPr>
        </p:nvSpPr>
        <p:spPr>
          <a:xfrm>
            <a:off x="764338" y="1761939"/>
            <a:ext cx="6959235" cy="424732"/>
          </a:xfrm>
        </p:spPr>
        <p:txBody>
          <a:bodyPr/>
          <a:lstStyle/>
          <a:p>
            <a:pPr>
              <a:spcAft>
                <a:spcPts val="700"/>
              </a:spcAft>
            </a:pPr>
            <a:r>
              <a:rPr lang="en-GB" b="1" dirty="0"/>
              <a:t>Think about your journey to school today</a:t>
            </a:r>
            <a:endParaRPr lang="en-GB" dirty="0"/>
          </a:p>
        </p:txBody>
      </p:sp>
      <p:sp>
        <p:nvSpPr>
          <p:cNvPr id="22" name="Subtitle 2">
            <a:extLst>
              <a:ext uri="{FF2B5EF4-FFF2-40B4-BE49-F238E27FC236}">
                <a16:creationId xmlns:a16="http://schemas.microsoft.com/office/drawing/2014/main" id="{A922B700-9A11-3D76-6A07-A9304A567A10}"/>
              </a:ext>
              <a:ext uri="{C183D7F6-B498-43B3-948B-1728B52AA6E4}">
                <adec:decorative xmlns:adec="http://schemas.microsoft.com/office/drawing/2017/decorative" val="0"/>
              </a:ext>
            </a:extLst>
          </p:cNvPr>
          <p:cNvSpPr txBox="1">
            <a:spLocks/>
          </p:cNvSpPr>
          <p:nvPr/>
        </p:nvSpPr>
        <p:spPr>
          <a:xfrm>
            <a:off x="3366468" y="2509787"/>
            <a:ext cx="2580676" cy="142192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the bus route and where the</a:t>
            </a:r>
            <a:br>
              <a:rPr lang="en-GB" dirty="0"/>
            </a:br>
            <a:r>
              <a:rPr lang="en-GB" dirty="0"/>
              <a:t>bus stopped?</a:t>
            </a:r>
          </a:p>
        </p:txBody>
      </p:sp>
      <p:sp>
        <p:nvSpPr>
          <p:cNvPr id="45" name="Subtitle 2">
            <a:extLst>
              <a:ext uri="{FF2B5EF4-FFF2-40B4-BE49-F238E27FC236}">
                <a16:creationId xmlns:a16="http://schemas.microsoft.com/office/drawing/2014/main" id="{9527F1FC-C1CF-E58E-11D1-768784A7B095}"/>
              </a:ext>
              <a:ext uri="{C183D7F6-B498-43B3-948B-1728B52AA6E4}">
                <adec:decorative xmlns:adec="http://schemas.microsoft.com/office/drawing/2017/decorative" val="0"/>
              </a:ext>
            </a:extLst>
          </p:cNvPr>
          <p:cNvSpPr txBox="1">
            <a:spLocks/>
          </p:cNvSpPr>
          <p:nvPr/>
        </p:nvSpPr>
        <p:spPr>
          <a:xfrm>
            <a:off x="3366468" y="4487962"/>
            <a:ext cx="2658648" cy="10895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to fix (or not fix) those potholes?</a:t>
            </a:r>
          </a:p>
        </p:txBody>
      </p:sp>
      <p:sp>
        <p:nvSpPr>
          <p:cNvPr id="41" name="Subtitle 2">
            <a:extLst>
              <a:ext uri="{FF2B5EF4-FFF2-40B4-BE49-F238E27FC236}">
                <a16:creationId xmlns:a16="http://schemas.microsoft.com/office/drawing/2014/main" id="{72A81FD2-0B95-336E-B9FB-B40977787B33}"/>
              </a:ext>
              <a:ext uri="{C183D7F6-B498-43B3-948B-1728B52AA6E4}">
                <adec:decorative xmlns:adec="http://schemas.microsoft.com/office/drawing/2017/decorative" val="0"/>
              </a:ext>
            </a:extLst>
          </p:cNvPr>
          <p:cNvSpPr txBox="1">
            <a:spLocks/>
          </p:cNvSpPr>
          <p:nvPr/>
        </p:nvSpPr>
        <p:spPr>
          <a:xfrm>
            <a:off x="8712676" y="2710010"/>
            <a:ext cx="2742854" cy="10895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the overall funding for schools like ours?</a:t>
            </a:r>
          </a:p>
        </p:txBody>
      </p:sp>
      <p:sp>
        <p:nvSpPr>
          <p:cNvPr id="49" name="Subtitle 2">
            <a:extLst>
              <a:ext uri="{FF2B5EF4-FFF2-40B4-BE49-F238E27FC236}">
                <a16:creationId xmlns:a16="http://schemas.microsoft.com/office/drawing/2014/main" id="{96CFACF5-505D-33E3-513E-6519D6420127}"/>
              </a:ext>
              <a:ext uri="{C183D7F6-B498-43B3-948B-1728B52AA6E4}">
                <adec:decorative xmlns:adec="http://schemas.microsoft.com/office/drawing/2017/decorative" val="0"/>
              </a:ext>
            </a:extLst>
          </p:cNvPr>
          <p:cNvSpPr txBox="1">
            <a:spLocks/>
          </p:cNvSpPr>
          <p:nvPr/>
        </p:nvSpPr>
        <p:spPr>
          <a:xfrm>
            <a:off x="8712676" y="4346927"/>
            <a:ext cx="2920157" cy="142192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then gave our school the money to buy equipment and run the school?</a:t>
            </a:r>
          </a:p>
        </p:txBody>
      </p:sp>
      <p:sp>
        <p:nvSpPr>
          <p:cNvPr id="34" name="Subtitle 2">
            <a:extLst>
              <a:ext uri="{FF2B5EF4-FFF2-40B4-BE49-F238E27FC236}">
                <a16:creationId xmlns:a16="http://schemas.microsoft.com/office/drawing/2014/main" id="{A2A366F6-F7BC-F931-AFF1-000AE8A45EFC}"/>
              </a:ext>
            </a:extLst>
          </p:cNvPr>
          <p:cNvSpPr txBox="1">
            <a:spLocks/>
          </p:cNvSpPr>
          <p:nvPr/>
        </p:nvSpPr>
        <p:spPr>
          <a:xfrm>
            <a:off x="764338" y="6143594"/>
            <a:ext cx="3870967"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b="1" dirty="0"/>
              <a:t>Is it all the same person?</a:t>
            </a:r>
            <a:endParaRPr lang="en-GB" dirty="0"/>
          </a:p>
        </p:txBody>
      </p:sp>
      <p:sp>
        <p:nvSpPr>
          <p:cNvPr id="15" name="Subtitle 2">
            <a:extLst>
              <a:ext uri="{FF2B5EF4-FFF2-40B4-BE49-F238E27FC236}">
                <a16:creationId xmlns:a16="http://schemas.microsoft.com/office/drawing/2014/main" id="{DB254ED0-0A15-1547-C671-4B15A35D74C7}"/>
              </a:ext>
              <a:ext uri="{C183D7F6-B498-43B3-948B-1728B52AA6E4}">
                <adec:decorative xmlns:adec="http://schemas.microsoft.com/office/drawing/2017/decorative" val="0"/>
              </a:ext>
            </a:extLst>
          </p:cNvPr>
          <p:cNvSpPr txBox="1">
            <a:spLocks/>
          </p:cNvSpPr>
          <p:nvPr/>
        </p:nvSpPr>
        <p:spPr>
          <a:xfrm>
            <a:off x="4535682" y="6143594"/>
            <a:ext cx="2822924"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(Hint: no.)</a:t>
            </a:r>
          </a:p>
        </p:txBody>
      </p:sp>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5" grpId="0"/>
      <p:bldP spid="41" grpId="0"/>
      <p:bldP spid="49" grpId="0"/>
      <p:bldP spid="3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129522" y="1758504"/>
            <a:ext cx="7932955" cy="4820884"/>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What does Parliament</a:t>
            </a:r>
            <a:r>
              <a:rPr lang="en-GB" dirty="0">
                <a:effectLst/>
              </a:rPr>
              <a:t> decide on?</a:t>
            </a:r>
            <a:endParaRPr lang="en-GB" dirty="0"/>
          </a:p>
        </p:txBody>
      </p:sp>
    </p:spTree>
    <p:extLst>
      <p:ext uri="{BB962C8B-B14F-4D97-AF65-F5344CB8AC3E}">
        <p14:creationId xmlns:p14="http://schemas.microsoft.com/office/powerpoint/2010/main" val="2340536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EF75-95D1-0851-4441-CB69AA0BE316}"/>
            </a:ext>
          </a:extLst>
        </p:cNvPr>
        <p:cNvGrpSpPr/>
        <p:nvPr/>
      </p:nvGrpSpPr>
      <p:grpSpPr>
        <a:xfrm>
          <a:off x="0" y="0"/>
          <a:ext cx="0" cy="0"/>
          <a:chOff x="0" y="0"/>
          <a:chExt cx="0" cy="0"/>
        </a:xfrm>
      </p:grpSpPr>
      <p:sp>
        <p:nvSpPr>
          <p:cNvPr id="6" name="Graphic shape">
            <a:extLst>
              <a:ext uri="{FF2B5EF4-FFF2-40B4-BE49-F238E27FC236}">
                <a16:creationId xmlns:a16="http://schemas.microsoft.com/office/drawing/2014/main" id="{7E7B2CD7-E66B-617F-A395-348E634C82BB}"/>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arliament">
            <a:extLst>
              <a:ext uri="{FF2B5EF4-FFF2-40B4-BE49-F238E27FC236}">
                <a16:creationId xmlns:a16="http://schemas.microsoft.com/office/drawing/2014/main" id="{27F24A9D-1A16-F92E-F561-428FE97BB50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08770" y="1533340"/>
            <a:ext cx="4383230" cy="2663704"/>
          </a:xfrm>
          <a:prstGeom prst="rect">
            <a:avLst/>
          </a:prstGeom>
        </p:spPr>
      </p:pic>
      <p:pic>
        <p:nvPicPr>
          <p:cNvPr id="4" name="Defence">
            <a:extLst>
              <a:ext uri="{FF2B5EF4-FFF2-40B4-BE49-F238E27FC236}">
                <a16:creationId xmlns:a16="http://schemas.microsoft.com/office/drawing/2014/main" id="{EE9277F4-1765-DA74-CB91-73866D2402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08770" y="4194296"/>
            <a:ext cx="4383229" cy="2663704"/>
          </a:xfrm>
          <a:prstGeom prst="rect">
            <a:avLst/>
          </a:prstGeom>
        </p:spPr>
      </p:pic>
      <p:sp>
        <p:nvSpPr>
          <p:cNvPr id="2" name="Title 1">
            <a:extLst>
              <a:ext uri="{FF2B5EF4-FFF2-40B4-BE49-F238E27FC236}">
                <a16:creationId xmlns:a16="http://schemas.microsoft.com/office/drawing/2014/main" id="{21BA08E4-544B-B6F6-5494-E2B879A13746}"/>
              </a:ext>
            </a:extLst>
          </p:cNvPr>
          <p:cNvSpPr>
            <a:spLocks noGrp="1"/>
          </p:cNvSpPr>
          <p:nvPr>
            <p:ph type="ctrTitle"/>
          </p:nvPr>
        </p:nvSpPr>
        <p:spPr/>
        <p:txBody>
          <a:bodyPr/>
          <a:lstStyle/>
          <a:p>
            <a:r>
              <a:rPr lang="en-GB" dirty="0"/>
              <a:t>Level 1: National Parliament</a:t>
            </a:r>
            <a:r>
              <a:rPr lang="en-GB" dirty="0">
                <a:effectLst/>
              </a:rPr>
              <a:t> </a:t>
            </a:r>
            <a:endParaRPr lang="en-GB" dirty="0"/>
          </a:p>
        </p:txBody>
      </p:sp>
      <p:sp>
        <p:nvSpPr>
          <p:cNvPr id="16" name="Subtitle 2">
            <a:extLst>
              <a:ext uri="{FF2B5EF4-FFF2-40B4-BE49-F238E27FC236}">
                <a16:creationId xmlns:a16="http://schemas.microsoft.com/office/drawing/2014/main" id="{179072EB-CAB8-3CF1-82EA-700302199B18}"/>
              </a:ext>
            </a:extLst>
          </p:cNvPr>
          <p:cNvSpPr txBox="1">
            <a:spLocks/>
          </p:cNvSpPr>
          <p:nvPr/>
        </p:nvSpPr>
        <p:spPr>
          <a:xfrm>
            <a:off x="764339" y="4944642"/>
            <a:ext cx="5331662" cy="117929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National security and defence</a:t>
            </a:r>
            <a:r>
              <a:rPr lang="en-GB" dirty="0"/>
              <a:t>:</a:t>
            </a:r>
          </a:p>
          <a:p>
            <a:pPr>
              <a:spcBef>
                <a:spcPts val="700"/>
              </a:spcBef>
            </a:pPr>
            <a:r>
              <a:rPr lang="en-GB" dirty="0"/>
              <a:t>Keeping us safe, country secure. Army, Navy, Air Force, Border Force.</a:t>
            </a:r>
          </a:p>
        </p:txBody>
      </p:sp>
      <p:sp>
        <p:nvSpPr>
          <p:cNvPr id="3" name="Subtitle 2">
            <a:extLst>
              <a:ext uri="{FF2B5EF4-FFF2-40B4-BE49-F238E27FC236}">
                <a16:creationId xmlns:a16="http://schemas.microsoft.com/office/drawing/2014/main" id="{9B5C7387-E6BF-DA3D-8FEA-CCADE13FA5B3}"/>
              </a:ext>
            </a:extLst>
          </p:cNvPr>
          <p:cNvSpPr>
            <a:spLocks noGrp="1"/>
          </p:cNvSpPr>
          <p:nvPr>
            <p:ph type="subTitle" idx="1"/>
          </p:nvPr>
        </p:nvSpPr>
        <p:spPr>
          <a:xfrm>
            <a:off x="764339" y="1896587"/>
            <a:ext cx="4964949" cy="1933863"/>
          </a:xfrm>
        </p:spPr>
        <p:txBody>
          <a:bodyPr/>
          <a:lstStyle/>
          <a:p>
            <a:pPr>
              <a:spcBef>
                <a:spcPts val="700"/>
              </a:spcBef>
            </a:pPr>
            <a:r>
              <a:rPr lang="en-GB" b="1" dirty="0"/>
              <a:t>The big picture:</a:t>
            </a:r>
          </a:p>
          <a:p>
            <a:pPr>
              <a:spcBef>
                <a:spcPts val="700"/>
              </a:spcBef>
            </a:pPr>
            <a:r>
              <a:rPr lang="en-GB" dirty="0"/>
              <a:t>Located in Westminster, London. This is where MPs (Members of Parliament) meet.</a:t>
            </a:r>
          </a:p>
          <a:p>
            <a:pPr>
              <a:spcBef>
                <a:spcPts val="700"/>
              </a:spcBef>
            </a:pPr>
            <a:r>
              <a:rPr lang="en-GB" b="1" dirty="0"/>
              <a:t>They handle “national" issues</a:t>
            </a:r>
            <a:endParaRPr lang="en-GB" dirty="0"/>
          </a:p>
        </p:txBody>
      </p:sp>
    </p:spTree>
    <p:extLst>
      <p:ext uri="{BB962C8B-B14F-4D97-AF65-F5344CB8AC3E}">
        <p14:creationId xmlns:p14="http://schemas.microsoft.com/office/powerpoint/2010/main" val="210478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raphic shape">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9833" y="2286616"/>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Money Management">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4" y="0"/>
            <a:ext cx="3763926" cy="2278295"/>
          </a:xfrm>
          <a:prstGeom prst="rect">
            <a:avLst/>
          </a:prstGeom>
        </p:spPr>
      </p:pic>
      <p:pic>
        <p:nvPicPr>
          <p:cNvPr id="18" name="Laws">
            <a:extLst>
              <a:ext uri="{FF2B5EF4-FFF2-40B4-BE49-F238E27FC236}">
                <a16:creationId xmlns:a16="http://schemas.microsoft.com/office/drawing/2014/main" id="{13062007-8D41-BB99-03A9-7A4A2E42CDB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
          <a:stretch>
            <a:fillRect/>
          </a:stretch>
        </p:blipFill>
        <p:spPr>
          <a:xfrm>
            <a:off x="8428074" y="2278295"/>
            <a:ext cx="3763926" cy="2301411"/>
          </a:xfrm>
          <a:prstGeom prst="rect">
            <a:avLst/>
          </a:prstGeom>
        </p:spPr>
      </p:pic>
      <p:pic>
        <p:nvPicPr>
          <p:cNvPr id="21" name="Foreign Affairs">
            <a:extLst>
              <a:ext uri="{FF2B5EF4-FFF2-40B4-BE49-F238E27FC236}">
                <a16:creationId xmlns:a16="http://schemas.microsoft.com/office/drawing/2014/main" id="{2FC686BC-BCEA-93B2-EA4B-436C202C174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196"/>
          <a:stretch>
            <a:fillRect/>
          </a:stretch>
        </p:blipFill>
        <p:spPr>
          <a:xfrm>
            <a:off x="8428074" y="4588028"/>
            <a:ext cx="3763926" cy="2269972"/>
          </a:xfrm>
          <a:prstGeom prst="rect">
            <a:avLst/>
          </a:prstGeom>
        </p:spPr>
      </p:pic>
      <p:sp>
        <p:nvSpPr>
          <p:cNvPr id="4" name="Title 3">
            <a:extLst>
              <a:ext uri="{FF2B5EF4-FFF2-40B4-BE49-F238E27FC236}">
                <a16:creationId xmlns:a16="http://schemas.microsoft.com/office/drawing/2014/main" id="{BA4B85DA-08B9-086E-20EF-F6DB5612921F}"/>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5</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367975"/>
            <a:ext cx="6086167" cy="1550168"/>
          </a:xfrm>
        </p:spPr>
        <p:txBody>
          <a:bodyPr/>
          <a:lstStyle/>
          <a:p>
            <a:pPr>
              <a:spcBef>
                <a:spcPts val="700"/>
              </a:spcBef>
            </a:pPr>
            <a:r>
              <a:rPr lang="en-GB" b="1" dirty="0"/>
              <a:t>Economic and financial management</a:t>
            </a:r>
            <a:r>
              <a:rPr lang="en-GB" dirty="0"/>
              <a:t>:</a:t>
            </a:r>
          </a:p>
          <a:p>
            <a:pPr>
              <a:spcBef>
                <a:spcPts val="700"/>
              </a:spcBef>
            </a:pPr>
            <a:r>
              <a:rPr lang="en-GB" dirty="0"/>
              <a:t>Setting taxes, national budget, how public money is spent, economy, trade and minimum wage.</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2658316"/>
            <a:ext cx="6086167" cy="1550168"/>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Laws and justice:</a:t>
            </a:r>
          </a:p>
          <a:p>
            <a:pPr>
              <a:spcBef>
                <a:spcPts val="700"/>
              </a:spcBef>
            </a:pPr>
            <a:r>
              <a:rPr lang="en-GB" dirty="0"/>
              <a:t>Developing and implementing laws, overseeing justice system, managing prisons, public order and policing policy.</a:t>
            </a:r>
          </a:p>
        </p:txBody>
      </p:sp>
      <p:sp>
        <p:nvSpPr>
          <p:cNvPr id="16" name="Subtitle 1">
            <a:extLst>
              <a:ext uri="{FF2B5EF4-FFF2-40B4-BE49-F238E27FC236}">
                <a16:creationId xmlns:a16="http://schemas.microsoft.com/office/drawing/2014/main" id="{B3B5A8CC-D99E-26B2-1F47-BB0B322368D6}"/>
              </a:ext>
            </a:extLst>
          </p:cNvPr>
          <p:cNvSpPr txBox="1">
            <a:spLocks/>
          </p:cNvSpPr>
          <p:nvPr/>
        </p:nvSpPr>
        <p:spPr>
          <a:xfrm>
            <a:off x="764338" y="5286971"/>
            <a:ext cx="6189355"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Foreign affairs</a:t>
            </a:r>
            <a:r>
              <a:rPr lang="en-GB" dirty="0"/>
              <a:t>:</a:t>
            </a:r>
          </a:p>
          <a:p>
            <a:pPr>
              <a:spcBef>
                <a:spcPts val="700"/>
              </a:spcBef>
            </a:pPr>
            <a:r>
              <a:rPr lang="en-GB" dirty="0"/>
              <a:t>Managing relationships with other countries.</a:t>
            </a:r>
          </a:p>
        </p:txBody>
      </p:sp>
    </p:spTree>
    <p:extLst>
      <p:ext uri="{BB962C8B-B14F-4D97-AF65-F5344CB8AC3E}">
        <p14:creationId xmlns:p14="http://schemas.microsoft.com/office/powerpoint/2010/main" val="168628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Shape">
            <a:extLst>
              <a:ext uri="{FF2B5EF4-FFF2-40B4-BE49-F238E27FC236}">
                <a16:creationId xmlns:a16="http://schemas.microsoft.com/office/drawing/2014/main" id="{2F7A0604-5DDA-800C-D282-3771E5517B92}"/>
              </a:ext>
              <a:ext uri="{C183D7F6-B498-43B3-948B-1728B52AA6E4}">
                <adec:decorative xmlns:adec="http://schemas.microsoft.com/office/drawing/2017/decorative" val="1"/>
              </a:ext>
            </a:extLst>
          </p:cNvPr>
          <p:cNvSpPr/>
          <p:nvPr/>
        </p:nvSpPr>
        <p:spPr>
          <a:xfrm>
            <a:off x="0" y="2284350"/>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ublic Services">
            <a:extLst>
              <a:ext uri="{FF2B5EF4-FFF2-40B4-BE49-F238E27FC236}">
                <a16:creationId xmlns:a16="http://schemas.microsoft.com/office/drawing/2014/main" id="{9DA534DB-7505-2E6E-C281-F5FC9296D7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1116"/>
          <a:stretch>
            <a:fillRect/>
          </a:stretch>
        </p:blipFill>
        <p:spPr>
          <a:xfrm>
            <a:off x="8428074" y="0"/>
            <a:ext cx="3763926" cy="2295762"/>
          </a:xfrm>
          <a:prstGeom prst="rect">
            <a:avLst/>
          </a:prstGeom>
        </p:spPr>
      </p:pic>
      <p:pic>
        <p:nvPicPr>
          <p:cNvPr id="21" name="Education Standards">
            <a:extLst>
              <a:ext uri="{FF2B5EF4-FFF2-40B4-BE49-F238E27FC236}">
                <a16:creationId xmlns:a16="http://schemas.microsoft.com/office/drawing/2014/main" id="{C7E9F4C4-0C60-9949-CF47-8EA7BF5ADAD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28074" y="4570475"/>
            <a:ext cx="3763926" cy="2287351"/>
          </a:xfrm>
          <a:prstGeom prst="rect">
            <a:avLst/>
          </a:prstGeom>
        </p:spPr>
      </p:pic>
      <p:pic>
        <p:nvPicPr>
          <p:cNvPr id="5" name="NHS">
            <a:extLst>
              <a:ext uri="{FF2B5EF4-FFF2-40B4-BE49-F238E27FC236}">
                <a16:creationId xmlns:a16="http://schemas.microsoft.com/office/drawing/2014/main" id="{DAF3E04B-17FC-754D-D157-A0F29D7482A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28075" y="2275063"/>
            <a:ext cx="3763925" cy="2295762"/>
          </a:xfrm>
          <a:prstGeom prst="rect">
            <a:avLst/>
          </a:prstGeom>
        </p:spPr>
      </p:pic>
      <p:sp>
        <p:nvSpPr>
          <p:cNvPr id="4" name="Title 3">
            <a:extLst>
              <a:ext uri="{FF2B5EF4-FFF2-40B4-BE49-F238E27FC236}">
                <a16:creationId xmlns:a16="http://schemas.microsoft.com/office/drawing/2014/main" id="{0D3830EB-DFFA-8C4B-FCB0-FEA7A09E3907}"/>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6</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555337"/>
            <a:ext cx="5616291" cy="1217769"/>
          </a:xfrm>
        </p:spPr>
        <p:txBody>
          <a:bodyPr/>
          <a:lstStyle/>
          <a:p>
            <a:pPr>
              <a:spcBef>
                <a:spcPts val="700"/>
              </a:spcBef>
            </a:pPr>
            <a:r>
              <a:rPr lang="en-GB" b="1" dirty="0"/>
              <a:t>Key public services:</a:t>
            </a:r>
          </a:p>
          <a:p>
            <a:pPr>
              <a:spcBef>
                <a:spcPts val="700"/>
              </a:spcBef>
            </a:pPr>
            <a:r>
              <a:rPr lang="en-GB" dirty="0"/>
              <a:t>Energy supply and infrastructure, welfare and pensions.</a:t>
            </a:r>
          </a:p>
        </p:txBody>
      </p:sp>
      <p:sp>
        <p:nvSpPr>
          <p:cNvPr id="3" name="Subtitle 1">
            <a:extLst>
              <a:ext uri="{FF2B5EF4-FFF2-40B4-BE49-F238E27FC236}">
                <a16:creationId xmlns:a16="http://schemas.microsoft.com/office/drawing/2014/main" id="{4B7EC6FD-F109-9AA3-1704-7F839F19F332}"/>
              </a:ext>
            </a:extLst>
          </p:cNvPr>
          <p:cNvSpPr txBox="1">
            <a:spLocks/>
          </p:cNvSpPr>
          <p:nvPr/>
        </p:nvSpPr>
        <p:spPr>
          <a:xfrm>
            <a:off x="764339" y="2859959"/>
            <a:ext cx="5707346"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NHS funding:</a:t>
            </a:r>
          </a:p>
          <a:p>
            <a:pPr>
              <a:spcBef>
                <a:spcPts val="700"/>
              </a:spcBef>
            </a:pPr>
            <a:r>
              <a:rPr lang="en-GB" dirty="0"/>
              <a:t>How much money goes to hospitals, GPs and ambulance service.</a:t>
            </a:r>
          </a:p>
        </p:txBody>
      </p:sp>
      <p:sp>
        <p:nvSpPr>
          <p:cNvPr id="17" name="Subtitle 1">
            <a:extLst>
              <a:ext uri="{FF2B5EF4-FFF2-40B4-BE49-F238E27FC236}">
                <a16:creationId xmlns:a16="http://schemas.microsoft.com/office/drawing/2014/main" id="{D004E7F0-081A-7D8D-92D7-B64590DA8E13}"/>
              </a:ext>
            </a:extLst>
          </p:cNvPr>
          <p:cNvSpPr txBox="1">
            <a:spLocks/>
          </p:cNvSpPr>
          <p:nvPr/>
        </p:nvSpPr>
        <p:spPr>
          <a:xfrm>
            <a:off x="764338" y="5153490"/>
            <a:ext cx="6086167" cy="121776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Education standards</a:t>
            </a:r>
            <a:r>
              <a:rPr lang="en-GB" dirty="0"/>
              <a:t>:</a:t>
            </a:r>
          </a:p>
          <a:p>
            <a:pPr>
              <a:spcBef>
                <a:spcPts val="700"/>
              </a:spcBef>
            </a:pPr>
            <a:r>
              <a:rPr lang="en-GB" dirty="0"/>
              <a:t>What you learn in GCSEs and overall funding for schools.</a:t>
            </a:r>
          </a:p>
        </p:txBody>
      </p:sp>
    </p:spTree>
    <p:extLst>
      <p:ext uri="{BB962C8B-B14F-4D97-AF65-F5344CB8AC3E}">
        <p14:creationId xmlns:p14="http://schemas.microsoft.com/office/powerpoint/2010/main" val="17333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EE62D-7694-40E7-C06F-B2C3B34071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980092-1A28-6630-BBB2-4122E1158CDB}"/>
              </a:ext>
            </a:extLst>
          </p:cNvPr>
          <p:cNvSpPr>
            <a:spLocks noGrp="1"/>
          </p:cNvSpPr>
          <p:nvPr>
            <p:ph type="ctrTitle"/>
          </p:nvPr>
        </p:nvSpPr>
        <p:spPr>
          <a:xfrm>
            <a:off x="764338" y="408940"/>
            <a:ext cx="10664952" cy="784830"/>
          </a:xfrm>
        </p:spPr>
        <p:txBody>
          <a:bodyPr/>
          <a:lstStyle/>
          <a:p>
            <a:r>
              <a:rPr lang="en-GB" dirty="0"/>
              <a:t>What does the council</a:t>
            </a:r>
            <a:r>
              <a:rPr lang="en-GB" dirty="0">
                <a:effectLst/>
              </a:rPr>
              <a:t> decide on?</a:t>
            </a:r>
            <a:endParaRPr lang="en-GB" dirty="0"/>
          </a:p>
        </p:txBody>
      </p:sp>
      <p:pic>
        <p:nvPicPr>
          <p:cNvPr id="3" name="Town Hall">
            <a:extLst>
              <a:ext uri="{FF2B5EF4-FFF2-40B4-BE49-F238E27FC236}">
                <a16:creationId xmlns:a16="http://schemas.microsoft.com/office/drawing/2014/main" id="{00D24852-C2DE-8582-0BA3-8F7B69F9B30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17164" y="1758504"/>
            <a:ext cx="7970943" cy="4843969"/>
          </a:xfrm>
          <a:prstGeom prst="rect">
            <a:avLst/>
          </a:prstGeom>
        </p:spPr>
      </p:pic>
    </p:spTree>
    <p:extLst>
      <p:ext uri="{BB962C8B-B14F-4D97-AF65-F5344CB8AC3E}">
        <p14:creationId xmlns:p14="http://schemas.microsoft.com/office/powerpoint/2010/main" val="2268561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shape">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Level 2: Local council</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9" y="2057124"/>
            <a:ext cx="5331661" cy="1601464"/>
          </a:xfrm>
        </p:spPr>
        <p:txBody>
          <a:bodyPr/>
          <a:lstStyle/>
          <a:p>
            <a:pPr>
              <a:spcBef>
                <a:spcPts val="700"/>
              </a:spcBef>
            </a:pPr>
            <a:r>
              <a:rPr lang="en-GB" b="1" dirty="0"/>
              <a:t>Close to home:</a:t>
            </a:r>
          </a:p>
          <a:p>
            <a:pPr>
              <a:spcBef>
                <a:spcPts val="700"/>
              </a:spcBef>
            </a:pPr>
            <a:r>
              <a:rPr lang="en-GB" dirty="0"/>
              <a:t>Located in your local Town Hall. This is where elected </a:t>
            </a:r>
            <a:r>
              <a:rPr lang="en-GB" b="1" dirty="0"/>
              <a:t>councillors</a:t>
            </a:r>
            <a:r>
              <a:rPr lang="en-GB" dirty="0"/>
              <a:t> meet.</a:t>
            </a:r>
          </a:p>
          <a:p>
            <a:pPr>
              <a:spcBef>
                <a:spcPts val="700"/>
              </a:spcBef>
            </a:pPr>
            <a:r>
              <a:rPr lang="en-GB" b="1" dirty="0"/>
              <a:t>They handle ‘local’ issues.</a:t>
            </a:r>
            <a:endParaRPr lang="en-GB" dirty="0"/>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925355"/>
            <a:ext cx="5331662"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Leisure and culture:</a:t>
            </a:r>
          </a:p>
          <a:p>
            <a:pPr>
              <a:spcBef>
                <a:spcPts val="700"/>
              </a:spcBef>
            </a:pPr>
            <a:r>
              <a:rPr lang="en-GB" dirty="0"/>
              <a:t>Parks, skate ramps, leisure centres, libraries, arts venues, youth centres.</a:t>
            </a:r>
          </a:p>
        </p:txBody>
      </p:sp>
      <p:pic>
        <p:nvPicPr>
          <p:cNvPr id="24" name="Town Hall">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808770" y="1533340"/>
            <a:ext cx="4383230" cy="2663704"/>
          </a:xfrm>
          <a:prstGeom prst="rect">
            <a:avLst/>
          </a:prstGeom>
        </p:spPr>
      </p:pic>
      <p:pic>
        <p:nvPicPr>
          <p:cNvPr id="4" name="Leisure and Culture">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08770" y="4197520"/>
            <a:ext cx="4383230" cy="2656792"/>
          </a:xfrm>
          <a:prstGeom prst="rect">
            <a:avLst/>
          </a:prstGeom>
        </p:spPr>
      </p:pic>
    </p:spTree>
    <p:extLst>
      <p:ext uri="{BB962C8B-B14F-4D97-AF65-F5344CB8AC3E}">
        <p14:creationId xmlns:p14="http://schemas.microsoft.com/office/powerpoint/2010/main" val="190012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2350</TotalTime>
  <Words>2378</Words>
  <Application>Microsoft Office PowerPoint</Application>
  <PresentationFormat>Widescreen</PresentationFormat>
  <Paragraphs>179</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Aptos</vt:lpstr>
      <vt:lpstr>Aptos Display</vt:lpstr>
      <vt:lpstr>Arial</vt:lpstr>
      <vt:lpstr>Office Theme</vt:lpstr>
      <vt:lpstr>Is it important to vote and why?</vt:lpstr>
      <vt:lpstr>What are we learning today? </vt:lpstr>
      <vt:lpstr>Who holds the power?</vt:lpstr>
      <vt:lpstr>What does Parliament decide on?</vt:lpstr>
      <vt:lpstr>Level 1: National Parliament </vt:lpstr>
      <vt:lpstr>Slide 5</vt:lpstr>
      <vt:lpstr>Slide 6</vt:lpstr>
      <vt:lpstr>What does the council decide on?</vt:lpstr>
      <vt:lpstr>Level 2: Local council</vt:lpstr>
      <vt:lpstr>Slide 8</vt:lpstr>
      <vt:lpstr>Slide 9</vt:lpstr>
      <vt:lpstr>Do local councils have to provide leisure activities to young people?</vt:lpstr>
      <vt:lpstr>Who decides what?</vt:lpstr>
      <vt:lpstr>Activity: Issue power map</vt:lpstr>
      <vt:lpstr>Activity: Issue power map continued.</vt:lpstr>
      <vt:lpstr>Need ideas? Council issues</vt:lpstr>
      <vt:lpstr>Need ideas? Parliament issues</vt:lpstr>
      <vt:lpstr>Case study: the skate park 1</vt:lpstr>
      <vt:lpstr>Case study: the skate park 2</vt:lpstr>
      <vt:lpstr>Case study: the skate park 3</vt:lpstr>
      <vt:lpstr>"Voting isn't just about the Prime Minister.” Local votes have immediate local impact.</vt:lpstr>
      <vt:lpstr>Further learning  Welcome to Your Vote  Democracy Classroom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473</cp:revision>
  <dcterms:created xsi:type="dcterms:W3CDTF">2025-12-09T07:44:22Z</dcterms:created>
  <dcterms:modified xsi:type="dcterms:W3CDTF">2026-02-18T11:55:25Z</dcterms:modified>
</cp:coreProperties>
</file>