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9" r:id="rId2"/>
    <p:sldId id="257" r:id="rId3"/>
    <p:sldId id="258" r:id="rId4"/>
    <p:sldId id="301" r:id="rId5"/>
    <p:sldId id="314" r:id="rId6"/>
    <p:sldId id="286" r:id="rId7"/>
    <p:sldId id="355" r:id="rId8"/>
    <p:sldId id="356" r:id="rId9"/>
    <p:sldId id="357" r:id="rId10"/>
    <p:sldId id="305" r:id="rId11"/>
    <p:sldId id="306" r:id="rId12"/>
    <p:sldId id="296" r:id="rId13"/>
    <p:sldId id="307" r:id="rId14"/>
    <p:sldId id="309" r:id="rId15"/>
    <p:sldId id="360" r:id="rId16"/>
    <p:sldId id="287" r:id="rId17"/>
    <p:sldId id="361" r:id="rId18"/>
    <p:sldId id="362" r:id="rId19"/>
    <p:sldId id="371" r:id="rId20"/>
    <p:sldId id="363" r:id="rId21"/>
    <p:sldId id="337" r:id="rId22"/>
    <p:sldId id="338" r:id="rId23"/>
    <p:sldId id="339" r:id="rId24"/>
    <p:sldId id="364" r:id="rId25"/>
    <p:sldId id="340" r:id="rId26"/>
    <p:sldId id="341" r:id="rId27"/>
    <p:sldId id="342" r:id="rId28"/>
    <p:sldId id="366" r:id="rId29"/>
    <p:sldId id="343" r:id="rId30"/>
    <p:sldId id="344" r:id="rId31"/>
    <p:sldId id="345" r:id="rId32"/>
    <p:sldId id="367" r:id="rId33"/>
    <p:sldId id="346" r:id="rId34"/>
    <p:sldId id="347" r:id="rId35"/>
    <p:sldId id="348" r:id="rId36"/>
    <p:sldId id="368" r:id="rId37"/>
    <p:sldId id="349" r:id="rId38"/>
    <p:sldId id="350" r:id="rId39"/>
    <p:sldId id="351" r:id="rId40"/>
    <p:sldId id="369" r:id="rId41"/>
    <p:sldId id="352" r:id="rId42"/>
    <p:sldId id="353" r:id="rId43"/>
    <p:sldId id="354"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3" userDrawn="1">
          <p15:clr>
            <a:srgbClr val="A4A3A4"/>
          </p15:clr>
        </p15:guide>
        <p15:guide id="2" pos="7680" userDrawn="1">
          <p15:clr>
            <a:srgbClr val="A4A3A4"/>
          </p15:clr>
        </p15:guide>
        <p15:guide id="4" pos="642" userDrawn="1">
          <p15:clr>
            <a:srgbClr val="A4A3A4"/>
          </p15:clr>
        </p15:guide>
        <p15:guide id="5" pos="1753" userDrawn="1">
          <p15:clr>
            <a:srgbClr val="A4A3A4"/>
          </p15:clr>
        </p15:guide>
        <p15:guide id="6" orient="horz" pos="1434" userDrawn="1">
          <p15:clr>
            <a:srgbClr val="A4A3A4"/>
          </p15:clr>
        </p15:guide>
        <p15:guide id="7" orient="horz" pos="2840" userDrawn="1">
          <p15:clr>
            <a:srgbClr val="A4A3A4"/>
          </p15:clr>
        </p15:guide>
        <p15:guide id="8" pos="347" userDrawn="1">
          <p15:clr>
            <a:srgbClr val="A4A3A4"/>
          </p15:clr>
        </p15:guide>
        <p15:guide id="10" pos="1617" userDrawn="1">
          <p15:clr>
            <a:srgbClr val="A4A3A4"/>
          </p15:clr>
        </p15:guide>
        <p15:guide id="11" pos="45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CBE4EF"/>
    <a:srgbClr val="E6E9ED"/>
    <a:srgbClr val="C5E5F1"/>
    <a:srgbClr val="96BE2D"/>
    <a:srgbClr val="0099C3"/>
    <a:srgbClr val="EC6608"/>
    <a:srgbClr val="705191"/>
    <a:srgbClr val="E6007C"/>
    <a:srgbClr val="25B2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65621" autoAdjust="0"/>
  </p:normalViewPr>
  <p:slideViewPr>
    <p:cSldViewPr snapToGrid="0">
      <p:cViewPr varScale="1">
        <p:scale>
          <a:sx n="54" d="100"/>
          <a:sy n="54" d="100"/>
        </p:scale>
        <p:origin x="1752" y="53"/>
      </p:cViewPr>
      <p:guideLst>
        <p:guide orient="horz" pos="323"/>
        <p:guide pos="7680"/>
        <p:guide pos="642"/>
        <p:guide pos="1753"/>
        <p:guide orient="horz" pos="1434"/>
        <p:guide orient="horz" pos="2840"/>
        <p:guide pos="347"/>
        <p:guide pos="1617"/>
        <p:guide pos="4520"/>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guidance</a:t>
            </a:r>
            <a:r>
              <a:rPr lang="en-GB" sz="1200" kern="1200" dirty="0">
                <a:solidFill>
                  <a:schemeClr val="tx1"/>
                </a:solidFill>
                <a:effectLst/>
                <a:latin typeface="+mn-lt"/>
                <a:ea typeface="+mn-ea"/>
                <a:cs typeface="+mn-cs"/>
              </a:rPr>
              <a:t>: Explain that in Lesson 2, we looked at ideas and solutions for local issues. We then found our voice through the "60-second pitch." But in a democracy, even when we agree on what we need, like a safe place for young people to go, there is often a big debate on </a:t>
            </a:r>
            <a:r>
              <a:rPr lang="en-GB" sz="1200" i="1" kern="1200" dirty="0">
                <a:solidFill>
                  <a:schemeClr val="tx1"/>
                </a:solidFill>
                <a:effectLst/>
                <a:latin typeface="+mn-lt"/>
                <a:ea typeface="+mn-ea"/>
                <a:cs typeface="+mn-cs"/>
              </a:rPr>
              <a:t>how</a:t>
            </a:r>
            <a:r>
              <a:rPr lang="en-GB" sz="1200" kern="1200" dirty="0">
                <a:solidFill>
                  <a:schemeClr val="tx1"/>
                </a:solidFill>
                <a:effectLst/>
                <a:latin typeface="+mn-lt"/>
                <a:ea typeface="+mn-ea"/>
                <a:cs typeface="+mn-cs"/>
              </a:rPr>
              <a:t> we make it happen. Today, we are going to explore three different "routes" to the same goal.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 are going to explore how we decide which solution is best through a respectful "ABC debate.“ </a:t>
            </a:r>
            <a:r>
              <a:rPr lang="en-GB" dirty="0"/>
              <a:t>(</a:t>
            </a:r>
            <a:r>
              <a:rPr lang="en-GB" i="1" dirty="0"/>
              <a:t>NB. Please use ‘Slide Show’ to enable slide animations</a:t>
            </a:r>
            <a:r>
              <a:rPr lang="en-GB" dirty="0"/>
              <a:t>).</a:t>
            </a:r>
          </a:p>
          <a:p>
            <a:endParaRPr lang="en-GB" sz="1200" kern="1200" dirty="0">
              <a:solidFill>
                <a:schemeClr val="tx1"/>
              </a:solidFill>
              <a:effectLst/>
              <a:latin typeface="+mn-lt"/>
              <a:ea typeface="+mn-ea"/>
              <a:cs typeface="+mn-cs"/>
            </a:endParaRPr>
          </a:p>
          <a:p>
            <a:r>
              <a:rPr lang="en-GB" b="1" dirty="0"/>
              <a:t>Curriculum Links</a:t>
            </a:r>
            <a:r>
              <a:rPr lang="en-GB" dirty="0"/>
              <a:t>: </a:t>
            </a:r>
            <a:r>
              <a:rPr lang="en-GB" b="1" dirty="0"/>
              <a:t>Citizenship </a:t>
            </a:r>
            <a:r>
              <a:rPr lang="en-GB" b="1" i="0" dirty="0"/>
              <a:t>Key Stages 3 and 4</a:t>
            </a:r>
            <a:r>
              <a:rPr lang="en-GB" sz="1200" b="1" kern="1200" dirty="0">
                <a:solidFill>
                  <a:schemeClr val="tx1"/>
                </a:solidFill>
                <a:effectLst/>
                <a:latin typeface="+mn-lt"/>
                <a:ea typeface="+mn-ea"/>
                <a:cs typeface="+mn-cs"/>
              </a:rPr>
              <a:t>: </a:t>
            </a:r>
            <a:r>
              <a:rPr lang="en-GB" dirty="0"/>
              <a:t>How pupils should develop their skills to be able to use a range of research strategies, weigh up evidence, make persuasive arguments and substantiate their conclusions. They should experience and evaluate different ways that citizens can act together to solve problems and contribute to society. How citizens can seek to influence decision-making through advocacy and informed debate. </a:t>
            </a:r>
            <a:r>
              <a:rPr lang="en-GB" sz="1200" kern="1200" dirty="0">
                <a:solidFill>
                  <a:schemeClr val="tx1"/>
                </a:solidFill>
                <a:effectLst/>
                <a:latin typeface="+mn-lt"/>
                <a:ea typeface="+mn-ea"/>
                <a:cs typeface="+mn-cs"/>
              </a:rPr>
              <a:t>The role of citizens and Parliament in holding those in power to account; how citizens influence decision-making; the importance of negotiation and compromise in a democracy.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Key Stage 5: PSHE British Values - democracy</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English (spoken language): </a:t>
            </a:r>
            <a:r>
              <a:rPr lang="en-GB" sz="1200" kern="1200" dirty="0">
                <a:solidFill>
                  <a:schemeClr val="tx1"/>
                </a:solidFill>
                <a:effectLst/>
                <a:latin typeface="+mn-lt"/>
                <a:ea typeface="+mn-ea"/>
                <a:cs typeface="+mn-cs"/>
              </a:rPr>
              <a:t>Participating effectively in formal debates; listening to and responding to the ideas of others; using spoken language to persuade and clarify.</a:t>
            </a:r>
          </a:p>
          <a:p>
            <a:r>
              <a:rPr lang="en-GB" sz="1200" b="1" kern="1200" dirty="0">
                <a:solidFill>
                  <a:schemeClr val="tx1"/>
                </a:solidFill>
                <a:effectLst/>
                <a:latin typeface="+mn-lt"/>
                <a:ea typeface="+mn-ea"/>
                <a:cs typeface="+mn-cs"/>
              </a:rPr>
              <a:t>Voice 21 link: </a:t>
            </a:r>
            <a:r>
              <a:rPr lang="en-GB" sz="1200" kern="1200" dirty="0">
                <a:solidFill>
                  <a:schemeClr val="tx1"/>
                </a:solidFill>
                <a:effectLst/>
                <a:latin typeface="+mn-lt"/>
                <a:ea typeface="+mn-ea"/>
                <a:cs typeface="+mn-cs"/>
              </a:rPr>
              <a:t>This lesson focuses on the social and emotional (listening and responding, confidence in speaking) and physical (voice and body language) strands of the oracy framework.</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1732737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Remind them that in the House of Commons, MPs need to debate respectfully to get things done. Encourage “active listening" by asking students to summarise what the person before them said before they start their own point. </a:t>
            </a:r>
            <a:r>
              <a:rPr lang="en-GB" sz="1200" b="0" kern="1200" dirty="0">
                <a:solidFill>
                  <a:schemeClr val="tx1"/>
                </a:solidFill>
                <a:effectLst/>
                <a:latin typeface="+mn-lt"/>
                <a:ea typeface="+mn-ea"/>
                <a:cs typeface="+mn-cs"/>
              </a:rPr>
              <a:t>You can connect </a:t>
            </a:r>
            <a:r>
              <a:rPr lang="en-GB" sz="1200" kern="1200" dirty="0">
                <a:solidFill>
                  <a:schemeClr val="tx1"/>
                </a:solidFill>
                <a:effectLst/>
                <a:latin typeface="+mn-lt"/>
                <a:ea typeface="+mn-ea"/>
                <a:cs typeface="+mn-cs"/>
              </a:rPr>
              <a:t>this to Voice 21: Focusing on the social and emotional strand. </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128179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Walk around and help teams think about what they’d like to prioritise for their solution. What are the main ‘pros’ and how do they outweigh the ‘cons’ of their approach? </a:t>
            </a:r>
            <a:r>
              <a:rPr lang="en-GB" sz="1200" b="1" kern="1200" dirty="0">
                <a:solidFill>
                  <a:schemeClr val="tx1"/>
                </a:solidFill>
                <a:effectLst/>
                <a:latin typeface="+mn-lt"/>
                <a:ea typeface="+mn-ea"/>
                <a:cs typeface="+mn-cs"/>
              </a:rPr>
              <a:t>Tip: </a:t>
            </a:r>
            <a:r>
              <a:rPr lang="en-GB" sz="1200" kern="1200" dirty="0">
                <a:solidFill>
                  <a:schemeClr val="tx1"/>
                </a:solidFill>
                <a:effectLst/>
                <a:latin typeface="+mn-lt"/>
                <a:ea typeface="+mn-ea"/>
                <a:cs typeface="+mn-cs"/>
              </a:rPr>
              <a:t>Encourage Team A to talk about “reliability," Team B to talk about “corporate responsibility," and Team C to talk about “community pride.“ </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Higher ability extension</a:t>
            </a:r>
            <a:r>
              <a:rPr lang="en-GB" sz="1200" kern="1200" dirty="0">
                <a:solidFill>
                  <a:schemeClr val="tx1"/>
                </a:solidFill>
                <a:effectLst/>
                <a:latin typeface="+mn-lt"/>
                <a:ea typeface="+mn-ea"/>
                <a:cs typeface="+mn-cs"/>
              </a:rPr>
              <a:t>: Get them to think about the ‘cons’ of their solution too. How will they counter challenges from the other teams, regarding their ‘cons’? Also, encourage teams to think about the ‘cons’ of the other two teams’ solutions. How will they best challenge the other teams on their ‘cons’?</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12</a:t>
            </a:fld>
            <a:endParaRPr lang="en-GB"/>
          </a:p>
        </p:txBody>
      </p:sp>
    </p:spTree>
    <p:extLst>
      <p:ext uri="{BB962C8B-B14F-4D97-AF65-F5344CB8AC3E}">
        <p14:creationId xmlns:p14="http://schemas.microsoft.com/office/powerpoint/2010/main" val="2293446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Ask: "After the debate, has anyone changed their mind? Did you hear a pro/con you hadn't thought of?" This is the core of political maturity: the ability to see that there are rarely "perfect" answers, only choices.</a:t>
            </a:r>
          </a:p>
        </p:txBody>
      </p:sp>
      <p:sp>
        <p:nvSpPr>
          <p:cNvPr id="4" name="Slide Number Placeholder 3"/>
          <p:cNvSpPr>
            <a:spLocks noGrp="1"/>
          </p:cNvSpPr>
          <p:nvPr>
            <p:ph type="sldNum" sz="quarter" idx="5"/>
          </p:nvPr>
        </p:nvSpPr>
        <p:spPr/>
        <p:txBody>
          <a:bodyPr/>
          <a:lstStyle/>
          <a:p>
            <a:fld id="{3F4DD596-7BA5-354B-B913-C9095B5E0085}" type="slidenum">
              <a:rPr lang="en-GB" smtClean="0"/>
              <a:t>13</a:t>
            </a:fld>
            <a:endParaRPr lang="en-GB"/>
          </a:p>
        </p:txBody>
      </p:sp>
    </p:spTree>
    <p:extLst>
      <p:ext uri="{BB962C8B-B14F-4D97-AF65-F5344CB8AC3E}">
        <p14:creationId xmlns:p14="http://schemas.microsoft.com/office/powerpoint/2010/main" val="1617110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Wrap up the three-lesson sequence. Remind them:</a:t>
            </a:r>
          </a:p>
          <a:p>
            <a:r>
              <a:rPr lang="en-GB" sz="1200" kern="1200" dirty="0">
                <a:solidFill>
                  <a:schemeClr val="tx1"/>
                </a:solidFill>
                <a:effectLst/>
                <a:latin typeface="+mn-lt"/>
                <a:ea typeface="+mn-ea"/>
                <a:cs typeface="+mn-cs"/>
              </a:rPr>
              <a:t>We mapped the power.</a:t>
            </a:r>
          </a:p>
          <a:p>
            <a:r>
              <a:rPr lang="en-GB" sz="1200" kern="1200" dirty="0">
                <a:solidFill>
                  <a:schemeClr val="tx1"/>
                </a:solidFill>
                <a:effectLst/>
                <a:latin typeface="+mn-lt"/>
                <a:ea typeface="+mn-ea"/>
                <a:cs typeface="+mn-cs"/>
              </a:rPr>
              <a:t>We found our voice.</a:t>
            </a:r>
          </a:p>
          <a:p>
            <a:r>
              <a:rPr lang="en-GB" sz="1200" kern="1200" dirty="0">
                <a:solidFill>
                  <a:schemeClr val="tx1"/>
                </a:solidFill>
                <a:effectLst/>
                <a:latin typeface="+mn-lt"/>
                <a:ea typeface="+mn-ea"/>
                <a:cs typeface="+mn-cs"/>
              </a:rPr>
              <a:t>We debated the solutions.</a:t>
            </a:r>
          </a:p>
          <a:p>
            <a:r>
              <a:rPr lang="en-GB" sz="1200" kern="1200" dirty="0">
                <a:solidFill>
                  <a:schemeClr val="tx1"/>
                </a:solidFill>
                <a:effectLst/>
                <a:latin typeface="+mn-lt"/>
                <a:ea typeface="+mn-ea"/>
                <a:cs typeface="+mn-cs"/>
              </a:rPr>
              <a:t>The final step is the Ballot Box.</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14</a:t>
            </a:fld>
            <a:endParaRPr lang="en-GB"/>
          </a:p>
        </p:txBody>
      </p:sp>
    </p:spTree>
    <p:extLst>
      <p:ext uri="{BB962C8B-B14F-4D97-AF65-F5344CB8AC3E}">
        <p14:creationId xmlns:p14="http://schemas.microsoft.com/office/powerpoint/2010/main" val="3571877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19AE-6EA9-8913-ABFB-9B3EF673B0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CA95C-6498-AE6E-0875-756EE193C9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96BD7A-0E02-1A67-0014-3AB82FD2C8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https://www.electoralcommission.org.uk/resources/welcome-your-vote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https://democracyclassroom.com/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https://www.electoralcommission.org.uk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0847706-1C1B-13A7-5BFE-780F1747D87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26300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b="0" dirty="0"/>
              <a:t>In the following slides there are six other ABC debate topics (listed below), each with an introduction slide and ABC solution slides. Simply replace the earlier slides with these, if you’d like to change the debate topic. You could even have a student vote on which alternative debate topic to choose (use the following slide for this).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Culture and law: </a:t>
            </a:r>
            <a:r>
              <a:rPr lang="en-GB" b="1" dirty="0"/>
              <a:t>Should graffiti and street art be legal anywhere?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Technology: </a:t>
            </a:r>
            <a:r>
              <a:rPr lang="en-GB" b="1" dirty="0"/>
              <a:t>Should social media be banned for young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Governance: </a:t>
            </a:r>
            <a:r>
              <a:rPr lang="en-GB" b="1" dirty="0"/>
              <a:t>Should the Government regulate social media content?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Human rights: </a:t>
            </a:r>
            <a:r>
              <a:rPr lang="en-GB" b="1" dirty="0"/>
              <a:t>Does freedom of speech apply in all situations?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Education and technology: </a:t>
            </a:r>
            <a:r>
              <a:rPr lang="en-GB" b="1" dirty="0"/>
              <a:t>Is AI supportive or detrimental to education?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Ethics and war: </a:t>
            </a:r>
            <a:r>
              <a:rPr lang="en-GB" b="1" dirty="0"/>
              <a:t>Should we go to war to protect others?</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17</a:t>
            </a:fld>
            <a:endParaRPr lang="en-GB"/>
          </a:p>
        </p:txBody>
      </p:sp>
    </p:spTree>
    <p:extLst>
      <p:ext uri="{BB962C8B-B14F-4D97-AF65-F5344CB8AC3E}">
        <p14:creationId xmlns:p14="http://schemas.microsoft.com/office/powerpoint/2010/main" val="2031344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you can use this slide to vote on which ABC debate topic to go with!</a:t>
            </a:r>
          </a:p>
        </p:txBody>
      </p:sp>
      <p:sp>
        <p:nvSpPr>
          <p:cNvPr id="4" name="Slide Number Placeholder 3"/>
          <p:cNvSpPr>
            <a:spLocks noGrp="1"/>
          </p:cNvSpPr>
          <p:nvPr>
            <p:ph type="sldNum" sz="quarter" idx="5"/>
          </p:nvPr>
        </p:nvSpPr>
        <p:spPr/>
        <p:txBody>
          <a:bodyPr/>
          <a:lstStyle/>
          <a:p>
            <a:fld id="{3F4DD596-7BA5-354B-B913-C9095B5E0085}" type="slidenum">
              <a:rPr lang="en-GB" smtClean="0"/>
              <a:t>18</a:t>
            </a:fld>
            <a:endParaRPr lang="en-GB"/>
          </a:p>
        </p:txBody>
      </p:sp>
    </p:spTree>
    <p:extLst>
      <p:ext uri="{BB962C8B-B14F-4D97-AF65-F5344CB8AC3E}">
        <p14:creationId xmlns:p14="http://schemas.microsoft.com/office/powerpoint/2010/main" val="1644135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Highlight that today isn't about "winning" an argument; it’s about understanding it and debating respectfully. In politics, "the point of difference" is often not if we should fix a problem, but how.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Explain a </a:t>
            </a:r>
            <a:r>
              <a:rPr lang="en-GB" sz="1200" b="1" i="0" kern="1200" dirty="0">
                <a:solidFill>
                  <a:schemeClr val="tx1"/>
                </a:solidFill>
                <a:effectLst/>
                <a:latin typeface="+mn-lt"/>
                <a:ea typeface="+mn-ea"/>
                <a:cs typeface="+mn-cs"/>
              </a:rPr>
              <a:t>trade-off: </a:t>
            </a:r>
            <a:r>
              <a:rPr lang="en-GB" sz="1200" b="0" i="0" kern="1200" dirty="0">
                <a:solidFill>
                  <a:schemeClr val="tx1"/>
                </a:solidFill>
                <a:effectLst/>
                <a:latin typeface="+mn-lt"/>
                <a:ea typeface="+mn-ea"/>
                <a:cs typeface="+mn-cs"/>
              </a:rPr>
              <a:t>a type of compromise that involves giving up something in return for getting something else.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691193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Briefly remind students of the solutions they pitched in the last lesson. Explain that once a councillor or MP hears your pitch, they have to look at the budget and decide which approach to take.</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506112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Explain that once a councillor or MP hears your pitch, they have to look at the budget and decide which approach to take.</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4</a:t>
            </a:fld>
            <a:endParaRPr lang="en-GB"/>
          </a:p>
        </p:txBody>
      </p:sp>
    </p:spTree>
    <p:extLst>
      <p:ext uri="{BB962C8B-B14F-4D97-AF65-F5344CB8AC3E}">
        <p14:creationId xmlns:p14="http://schemas.microsoft.com/office/powerpoint/2010/main" val="4208487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68F5C-95BA-27DC-5096-E0BC879BCE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0E9696-5808-CE12-0B42-DF675DA303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B7676-13C3-F371-4633-A20A81AC091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b="0" dirty="0"/>
              <a:t>In the appendix of this presentation, we have included six other ABC debate topics (listed below), each with an introduction slide and ABC solution slides. Simply replace the following slides with these, if you’d like to change the debate topic. You could even have a student vote on which debate topic to choose!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Culture and law: </a:t>
            </a:r>
            <a:r>
              <a:rPr lang="en-GB" b="1" dirty="0"/>
              <a:t>Should graffiti and street art be legal anywhere?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Technology: </a:t>
            </a:r>
            <a:r>
              <a:rPr lang="en-GB" b="1" dirty="0"/>
              <a:t>Should social media be banned for young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Governance: </a:t>
            </a:r>
            <a:r>
              <a:rPr lang="en-GB" b="1" dirty="0"/>
              <a:t>Should the Government regulate social media content?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Human rights: </a:t>
            </a:r>
            <a:r>
              <a:rPr lang="en-GB" b="1" dirty="0"/>
              <a:t>Does freedom of speech apply in all situations?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Education and technology: </a:t>
            </a:r>
            <a:r>
              <a:rPr lang="en-GB" b="1" dirty="0"/>
              <a:t>Is AI supportive or detrimental to education?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Ethics and war: </a:t>
            </a:r>
            <a:r>
              <a:rPr lang="en-GB" b="1" dirty="0"/>
              <a:t>Should we go to war to protect others?</a:t>
            </a:r>
            <a:endParaRPr lang="en-GB" sz="1200" b="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072D374-4A25-7157-006D-F6FC2FADE6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5008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Explain that in this activity, students might be asked to argue for a solution they don't personally agree with. This is a key skill in democracy, as it builds empathy and helps you understand why "the other side" thinks the way they do.</a:t>
            </a:r>
          </a:p>
        </p:txBody>
      </p:sp>
      <p:sp>
        <p:nvSpPr>
          <p:cNvPr id="4" name="Slide Number Placeholder 3"/>
          <p:cNvSpPr>
            <a:spLocks noGrp="1"/>
          </p:cNvSpPr>
          <p:nvPr>
            <p:ph type="sldNum" sz="quarter" idx="5"/>
          </p:nvPr>
        </p:nvSpPr>
        <p:spPr/>
        <p:txBody>
          <a:bodyPr/>
          <a:lstStyle/>
          <a:p>
            <a:fld id="{3F4DD596-7BA5-354B-B913-C9095B5E0085}" type="slidenum">
              <a:rPr lang="en-GB" smtClean="0"/>
              <a:t>6</a:t>
            </a:fld>
            <a:endParaRPr lang="en-GB"/>
          </a:p>
        </p:txBody>
      </p:sp>
    </p:spTree>
    <p:extLst>
      <p:ext uri="{BB962C8B-B14F-4D97-AF65-F5344CB8AC3E}">
        <p14:creationId xmlns:p14="http://schemas.microsoft.com/office/powerpoint/2010/main" val="84722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Team A’s argument is</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"Let’s make it high quality and pay for it through the council, even if it costs more." Ask: "Is it fair to ask people without children to pay more tax for a youth centre?"</a:t>
            </a:r>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1431211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This is about legislation. Team B says: "We shouldn't pay; the developers who profit from our area should." Ask: "What happens if no one wants to build houses in our town this year? Does the project stall?"</a:t>
            </a:r>
          </a:p>
        </p:txBody>
      </p:sp>
      <p:sp>
        <p:nvSpPr>
          <p:cNvPr id="4" name="Slide Number Placeholder 3"/>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296133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 </a:t>
            </a:r>
            <a:r>
              <a:rPr lang="en-GB" sz="1200" kern="1200" dirty="0">
                <a:solidFill>
                  <a:schemeClr val="tx1"/>
                </a:solidFill>
                <a:effectLst/>
                <a:latin typeface="+mn-lt"/>
                <a:ea typeface="+mn-ea"/>
                <a:cs typeface="+mn-cs"/>
              </a:rPr>
              <a:t>This is about grassroots action. Team C says: "We don't need the council or big developers; we can do it ourselves." Ask: "What happens if the volunteers get tired or move away? Is this solution sustainable?"</a:t>
            </a:r>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4017758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2860102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23266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2317561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87049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1" r:id="rId6"/>
    <p:sldLayoutId id="2147483660"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hyperlink" Target="https://democracyclassroom.com/" TargetMode="External"/><Relationship Id="rId4" Type="http://schemas.openxmlformats.org/officeDocument/2006/relationships/hyperlink" Target="https://www.electoralcommission.org.uk/resources/welcome-your-vot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 B C sign">
            <a:extLst>
              <a:ext uri="{FF2B5EF4-FFF2-40B4-BE49-F238E27FC236}">
                <a16:creationId xmlns:a16="http://schemas.microsoft.com/office/drawing/2014/main" id="{EB2AF131-F22D-DD3F-2D7A-C2CD8F4DB7E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818811" y="0"/>
            <a:ext cx="5373188" cy="6858000"/>
          </a:xfrm>
          <a:prstGeom prst="rect">
            <a:avLst/>
          </a:prstGeom>
        </p:spPr>
      </p:pic>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BAFEC3B6-9AF2-BC2A-1FAA-CA91C0B4758F}"/>
              </a:ext>
            </a:extLst>
          </p:cNvPr>
          <p:cNvSpPr txBox="1">
            <a:spLocks noGrp="1"/>
          </p:cNvSpPr>
          <p:nvPr>
            <p:ph type="title" idx="4294967295"/>
          </p:nvPr>
        </p:nvSpPr>
        <p:spPr>
          <a:xfrm>
            <a:off x="723900" y="669233"/>
            <a:ext cx="6094911"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5" name="Subtitle 2">
            <a:extLst>
              <a:ext uri="{FF2B5EF4-FFF2-40B4-BE49-F238E27FC236}">
                <a16:creationId xmlns:a16="http://schemas.microsoft.com/office/drawing/2014/main" id="{35A640FA-A1FE-EF2E-0980-3A24C0B10512}"/>
              </a:ext>
            </a:extLst>
          </p:cNvPr>
          <p:cNvSpPr txBox="1">
            <a:spLocks/>
          </p:cNvSpPr>
          <p:nvPr/>
        </p:nvSpPr>
        <p:spPr>
          <a:xfrm>
            <a:off x="723901" y="3834527"/>
            <a:ext cx="5643446" cy="2395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Font typeface="Arial" panose="020B0604020202020204" pitchFamily="34" charset="0"/>
              <a:buNone/>
            </a:pPr>
            <a:r>
              <a:rPr lang="en-GB" sz="3500" dirty="0">
                <a:solidFill>
                  <a:schemeClr val="bg1"/>
                </a:solidFill>
                <a:latin typeface="Arial" panose="020B0604020202020204" pitchFamily="34" charset="0"/>
                <a:cs typeface="Arial" panose="020B0604020202020204" pitchFamily="34" charset="0"/>
              </a:rPr>
              <a:t>Lesson 3:</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The great local solutions ABC debate</a:t>
            </a:r>
          </a:p>
        </p:txBody>
      </p:sp>
      <p:grpSp>
        <p:nvGrpSpPr>
          <p:cNvPr id="2" name="Group 1">
            <a:extLst>
              <a:ext uri="{FF2B5EF4-FFF2-40B4-BE49-F238E27FC236}">
                <a16:creationId xmlns:a16="http://schemas.microsoft.com/office/drawing/2014/main" id="{F4078F31-02B2-5849-91B2-C03B16B69C28}"/>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6" name="Rectangle 5">
              <a:extLst>
                <a:ext uri="{FF2B5EF4-FFF2-40B4-BE49-F238E27FC236}">
                  <a16:creationId xmlns:a16="http://schemas.microsoft.com/office/drawing/2014/main" id="{7C3FC70E-BA1B-E54D-0336-CFDC8E0F8A81}"/>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close-up of a logo&#10;&#10;AI-generated content may be incorrect.">
              <a:extLst>
                <a:ext uri="{FF2B5EF4-FFF2-40B4-BE49-F238E27FC236}">
                  <a16:creationId xmlns:a16="http://schemas.microsoft.com/office/drawing/2014/main" id="{3017AF3E-CEBD-58C8-1FFC-837173792FD2}"/>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FEDACAA-6755-8F47-D125-E4DC072B102B}"/>
              </a:ext>
              <a:ext uri="{C183D7F6-B498-43B3-948B-1728B52AA6E4}">
                <adec:decorative xmlns:adec="http://schemas.microsoft.com/office/drawing/2017/decorative" val="1"/>
              </a:ext>
            </a:extLst>
          </p:cNvPr>
          <p:cNvSpPr/>
          <p:nvPr/>
        </p:nvSpPr>
        <p:spPr>
          <a:xfrm>
            <a:off x="9140095" y="2389485"/>
            <a:ext cx="2694096" cy="207903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Logic Icon">
            <a:extLst>
              <a:ext uri="{FF2B5EF4-FFF2-40B4-BE49-F238E27FC236}">
                <a16:creationId xmlns:a16="http://schemas.microsoft.com/office/drawing/2014/main" id="{A210496F-2A2E-81EE-CF13-39BFCCA2AAD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72796" y="2528413"/>
            <a:ext cx="1811018" cy="1818927"/>
          </a:xfrm>
          <a:prstGeom prst="rect">
            <a:avLst/>
          </a:prstGeom>
        </p:spPr>
      </p:pic>
      <p:sp>
        <p:nvSpPr>
          <p:cNvPr id="5" name="Title 4">
            <a:extLst>
              <a:ext uri="{FF2B5EF4-FFF2-40B4-BE49-F238E27FC236}">
                <a16:creationId xmlns:a16="http://schemas.microsoft.com/office/drawing/2014/main" id="{DC59EDD5-7FC3-4F55-7613-8F9D875361C8}"/>
              </a:ext>
            </a:extLst>
          </p:cNvPr>
          <p:cNvSpPr>
            <a:spLocks noGrp="1"/>
          </p:cNvSpPr>
          <p:nvPr>
            <p:ph type="ctrTitle"/>
          </p:nvPr>
        </p:nvSpPr>
        <p:spPr/>
        <p:txBody>
          <a:bodyPr/>
          <a:lstStyle/>
          <a:p>
            <a:r>
              <a:rPr lang="en-GB" dirty="0"/>
              <a:t>Respectful debating</a:t>
            </a:r>
          </a:p>
        </p:txBody>
      </p:sp>
      <p:sp>
        <p:nvSpPr>
          <p:cNvPr id="21" name="Subtitle 2">
            <a:extLst>
              <a:ext uri="{FF2B5EF4-FFF2-40B4-BE49-F238E27FC236}">
                <a16:creationId xmlns:a16="http://schemas.microsoft.com/office/drawing/2014/main" id="{3BD1CDEC-76E9-ADF3-57EF-2DD3C8F0F813}"/>
              </a:ext>
            </a:extLst>
          </p:cNvPr>
          <p:cNvSpPr txBox="1">
            <a:spLocks/>
          </p:cNvSpPr>
          <p:nvPr/>
        </p:nvSpPr>
        <p:spPr>
          <a:xfrm>
            <a:off x="291138" y="4667298"/>
            <a:ext cx="2694096" cy="2334513"/>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Respect:</a:t>
            </a:r>
          </a:p>
          <a:p>
            <a:pPr>
              <a:spcBef>
                <a:spcPts val="700"/>
              </a:spcBef>
            </a:pPr>
            <a:r>
              <a:rPr lang="en-GB" dirty="0">
                <a:solidFill>
                  <a:srgbClr val="002060"/>
                </a:solidFill>
              </a:rPr>
              <a:t>Critique the idea, not the person. Don’t interrupt or talk-over people.</a:t>
            </a:r>
          </a:p>
        </p:txBody>
      </p:sp>
      <p:sp>
        <p:nvSpPr>
          <p:cNvPr id="24" name="Rectangle 23">
            <a:extLst>
              <a:ext uri="{FF2B5EF4-FFF2-40B4-BE49-F238E27FC236}">
                <a16:creationId xmlns:a16="http://schemas.microsoft.com/office/drawing/2014/main" id="{9FB9F061-681E-C8B6-1699-02E8C100A644}"/>
              </a:ext>
              <a:ext uri="{C183D7F6-B498-43B3-948B-1728B52AA6E4}">
                <adec:decorative xmlns:adec="http://schemas.microsoft.com/office/drawing/2017/decorative" val="1"/>
              </a:ext>
            </a:extLst>
          </p:cNvPr>
          <p:cNvSpPr/>
          <p:nvPr/>
        </p:nvSpPr>
        <p:spPr>
          <a:xfrm>
            <a:off x="383901" y="2389485"/>
            <a:ext cx="2694096" cy="207903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D28792E-E2A2-5B04-D762-108EA9BED871}"/>
              </a:ext>
              <a:ext uri="{C183D7F6-B498-43B3-948B-1728B52AA6E4}">
                <adec:decorative xmlns:adec="http://schemas.microsoft.com/office/drawing/2017/decorative" val="1"/>
              </a:ext>
            </a:extLst>
          </p:cNvPr>
          <p:cNvSpPr/>
          <p:nvPr/>
        </p:nvSpPr>
        <p:spPr>
          <a:xfrm>
            <a:off x="3302633" y="2389485"/>
            <a:ext cx="2694096" cy="207903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273A8E9-EEB1-86DB-5837-C3AE2E7C1855}"/>
              </a:ext>
              <a:ext uri="{C183D7F6-B498-43B3-948B-1728B52AA6E4}">
                <adec:decorative xmlns:adec="http://schemas.microsoft.com/office/drawing/2017/decorative" val="1"/>
              </a:ext>
            </a:extLst>
          </p:cNvPr>
          <p:cNvSpPr/>
          <p:nvPr/>
        </p:nvSpPr>
        <p:spPr>
          <a:xfrm>
            <a:off x="6221364" y="2389485"/>
            <a:ext cx="2694096" cy="207903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Subtitle 2">
            <a:extLst>
              <a:ext uri="{FF2B5EF4-FFF2-40B4-BE49-F238E27FC236}">
                <a16:creationId xmlns:a16="http://schemas.microsoft.com/office/drawing/2014/main" id="{EC7C8ADA-3DCF-57C2-A6D7-0044E3A9B7CD}"/>
              </a:ext>
            </a:extLst>
          </p:cNvPr>
          <p:cNvSpPr txBox="1">
            <a:spLocks/>
          </p:cNvSpPr>
          <p:nvPr/>
        </p:nvSpPr>
        <p:spPr>
          <a:xfrm>
            <a:off x="3219868" y="4667298"/>
            <a:ext cx="3001495" cy="2334513"/>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Empathy:</a:t>
            </a:r>
          </a:p>
          <a:p>
            <a:pPr>
              <a:spcBef>
                <a:spcPts val="700"/>
              </a:spcBef>
            </a:pPr>
            <a:r>
              <a:rPr lang="en-GB" dirty="0">
                <a:solidFill>
                  <a:srgbClr val="002060"/>
                </a:solidFill>
              </a:rPr>
              <a:t>Try to understand why a stakeholder might prefer another team's solution.</a:t>
            </a:r>
          </a:p>
        </p:txBody>
      </p:sp>
      <p:sp>
        <p:nvSpPr>
          <p:cNvPr id="14" name="Subtitle 2">
            <a:extLst>
              <a:ext uri="{FF2B5EF4-FFF2-40B4-BE49-F238E27FC236}">
                <a16:creationId xmlns:a16="http://schemas.microsoft.com/office/drawing/2014/main" id="{B5941FD2-961B-345E-B08A-43EA617D716B}"/>
              </a:ext>
            </a:extLst>
          </p:cNvPr>
          <p:cNvSpPr txBox="1">
            <a:spLocks/>
          </p:cNvSpPr>
          <p:nvPr/>
        </p:nvSpPr>
        <p:spPr>
          <a:xfrm>
            <a:off x="6122095" y="4667298"/>
            <a:ext cx="2694096" cy="2334513"/>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Active listening:</a:t>
            </a:r>
          </a:p>
          <a:p>
            <a:pPr>
              <a:spcBef>
                <a:spcPts val="700"/>
              </a:spcBef>
            </a:pPr>
            <a:r>
              <a:rPr lang="en-GB" dirty="0">
                <a:solidFill>
                  <a:srgbClr val="002060"/>
                </a:solidFill>
              </a:rPr>
              <a:t>Summarise what the person before you said before starting your point.</a:t>
            </a:r>
          </a:p>
        </p:txBody>
      </p:sp>
      <p:sp>
        <p:nvSpPr>
          <p:cNvPr id="15" name="Subtitle 2">
            <a:extLst>
              <a:ext uri="{FF2B5EF4-FFF2-40B4-BE49-F238E27FC236}">
                <a16:creationId xmlns:a16="http://schemas.microsoft.com/office/drawing/2014/main" id="{9E68AF4C-D161-AE16-6819-BB0AD9F5A884}"/>
              </a:ext>
            </a:extLst>
          </p:cNvPr>
          <p:cNvSpPr txBox="1">
            <a:spLocks/>
          </p:cNvSpPr>
          <p:nvPr/>
        </p:nvSpPr>
        <p:spPr>
          <a:xfrm>
            <a:off x="9037572" y="4667298"/>
            <a:ext cx="3032508" cy="2334513"/>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Logic:</a:t>
            </a:r>
          </a:p>
          <a:p>
            <a:pPr>
              <a:spcBef>
                <a:spcPts val="700"/>
              </a:spcBef>
            </a:pPr>
            <a:r>
              <a:rPr lang="en-GB" dirty="0">
                <a:solidFill>
                  <a:srgbClr val="002060"/>
                </a:solidFill>
              </a:rPr>
              <a:t>Emphasise your priority (cost, speed, quality, fairness) to back up your points.</a:t>
            </a:r>
          </a:p>
        </p:txBody>
      </p:sp>
      <p:pic>
        <p:nvPicPr>
          <p:cNvPr id="22" name="Respect icon">
            <a:extLst>
              <a:ext uri="{FF2B5EF4-FFF2-40B4-BE49-F238E27FC236}">
                <a16:creationId xmlns:a16="http://schemas.microsoft.com/office/drawing/2014/main" id="{DEBD8901-99AC-372A-F6E7-D1E5821232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08187" y="2521261"/>
            <a:ext cx="1834159" cy="1836682"/>
          </a:xfrm>
          <a:prstGeom prst="rect">
            <a:avLst/>
          </a:prstGeom>
        </p:spPr>
      </p:pic>
      <p:pic>
        <p:nvPicPr>
          <p:cNvPr id="23" name="Active Listening icon">
            <a:extLst>
              <a:ext uri="{FF2B5EF4-FFF2-40B4-BE49-F238E27FC236}">
                <a16:creationId xmlns:a16="http://schemas.microsoft.com/office/drawing/2014/main" id="{65F5F49C-B7F9-987F-9FE1-AF01F28C8F3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00224" y="2521261"/>
            <a:ext cx="1936376" cy="1836682"/>
          </a:xfrm>
          <a:prstGeom prst="rect">
            <a:avLst/>
          </a:prstGeom>
        </p:spPr>
      </p:pic>
      <p:pic>
        <p:nvPicPr>
          <p:cNvPr id="25" name="Empathy Icon">
            <a:extLst>
              <a:ext uri="{FF2B5EF4-FFF2-40B4-BE49-F238E27FC236}">
                <a16:creationId xmlns:a16="http://schemas.microsoft.com/office/drawing/2014/main" id="{7EA20B71-3DC7-8520-28FC-89F74FAE927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t="-3242" b="-5154"/>
          <a:stretch>
            <a:fillRect/>
          </a:stretch>
        </p:blipFill>
        <p:spPr>
          <a:xfrm>
            <a:off x="3681493" y="2461727"/>
            <a:ext cx="1936376" cy="1990886"/>
          </a:xfrm>
          <a:prstGeom prst="rect">
            <a:avLst/>
          </a:prstGeom>
        </p:spPr>
      </p:pic>
      <p:sp>
        <p:nvSpPr>
          <p:cNvPr id="27" name="Subtitle 2">
            <a:extLst>
              <a:ext uri="{FF2B5EF4-FFF2-40B4-BE49-F238E27FC236}">
                <a16:creationId xmlns:a16="http://schemas.microsoft.com/office/drawing/2014/main" id="{C8E3FECA-E82E-C8D0-29E6-98BA33D0789D}"/>
              </a:ext>
            </a:extLst>
          </p:cNvPr>
          <p:cNvSpPr txBox="1">
            <a:spLocks/>
          </p:cNvSpPr>
          <p:nvPr/>
        </p:nvSpPr>
        <p:spPr>
          <a:xfrm>
            <a:off x="704602" y="1752079"/>
            <a:ext cx="10782795" cy="4385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To have a “point of difference" without a “point of conflict":</a:t>
            </a:r>
          </a:p>
        </p:txBody>
      </p:sp>
    </p:spTree>
    <p:extLst>
      <p:ext uri="{BB962C8B-B14F-4D97-AF65-F5344CB8AC3E}">
        <p14:creationId xmlns:p14="http://schemas.microsoft.com/office/powerpoint/2010/main" val="238549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p:bldP spid="24" grpId="0" animBg="1"/>
      <p:bldP spid="3" grpId="0" animBg="1"/>
      <p:bldP spid="7" grpId="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BC Debate">
            <a:extLst>
              <a:ext uri="{FF2B5EF4-FFF2-40B4-BE49-F238E27FC236}">
                <a16:creationId xmlns:a16="http://schemas.microsoft.com/office/drawing/2014/main" id="{2C18B873-2B4E-B26C-2134-A5938488E52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543665"/>
            <a:ext cx="12192000" cy="5314335"/>
          </a:xfrm>
          <a:prstGeom prst="rect">
            <a:avLst/>
          </a:prstGeom>
        </p:spPr>
      </p:pic>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Activity: ABC </a:t>
            </a:r>
            <a:r>
              <a:rPr lang="en-GB" dirty="0"/>
              <a:t>d</a:t>
            </a:r>
            <a:r>
              <a:rPr kumimoji="0" lang="en-GB" sz="5000" b="1"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ebate</a:t>
            </a: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 (20 mins) </a:t>
            </a:r>
            <a:r>
              <a:rPr kumimoji="0" lang="en-GB" sz="5000" b="1" i="0" u="none" strike="noStrike" kern="1200" cap="none" spc="0" normalizeH="0" baseline="0" noProof="0" dirty="0">
                <a:ln>
                  <a:noFill/>
                </a:ln>
                <a:solidFill>
                  <a:srgbClr val="003057"/>
                </a:solidFill>
                <a:effectLst/>
                <a:uLnTx/>
                <a:uFillTx/>
                <a:latin typeface="Arial" panose="020B0604020202020204" pitchFamily="34" charset="0"/>
                <a:ea typeface="+mj-ea"/>
                <a:cs typeface="Arial" panose="020B0604020202020204" pitchFamily="34" charset="0"/>
              </a:rPr>
              <a:t>1</a:t>
            </a:r>
          </a:p>
        </p:txBody>
      </p:sp>
    </p:spTree>
    <p:extLst>
      <p:ext uri="{BB962C8B-B14F-4D97-AF65-F5344CB8AC3E}">
        <p14:creationId xmlns:p14="http://schemas.microsoft.com/office/powerpoint/2010/main" val="2319154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34EAEEA-90E9-E1FF-800F-8D70911040AB}"/>
              </a:ext>
              <a:ext uri="{C183D7F6-B498-43B3-948B-1728B52AA6E4}">
                <adec:decorative xmlns:adec="http://schemas.microsoft.com/office/drawing/2017/decorative" val="1"/>
              </a:ext>
            </a:extLst>
          </p:cNvPr>
          <p:cNvSpPr/>
          <p:nvPr/>
        </p:nvSpPr>
        <p:spPr>
          <a:xfrm>
            <a:off x="2073617" y="1879539"/>
            <a:ext cx="1992958" cy="142347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3CFB592-52FE-F3C9-1FAE-B6DA960972A9}"/>
              </a:ext>
              <a:ext uri="{C183D7F6-B498-43B3-948B-1728B52AA6E4}">
                <adec:decorative xmlns:adec="http://schemas.microsoft.com/office/drawing/2017/decorative" val="1"/>
              </a:ext>
            </a:extLst>
          </p:cNvPr>
          <p:cNvSpPr/>
          <p:nvPr/>
        </p:nvSpPr>
        <p:spPr>
          <a:xfrm>
            <a:off x="4164304" y="1879539"/>
            <a:ext cx="7518807" cy="142347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D2A9E3F4-776D-65AE-7004-C0B61CC229CB}"/>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Activity: ABC </a:t>
            </a:r>
            <a:r>
              <a:rPr lang="en-GB" dirty="0"/>
              <a:t>d</a:t>
            </a:r>
            <a:r>
              <a:rPr kumimoji="0" lang="en-GB" sz="5000" b="1"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ebate</a:t>
            </a: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 (20 mins)</a:t>
            </a:r>
          </a:p>
        </p:txBody>
      </p:sp>
      <p:sp>
        <p:nvSpPr>
          <p:cNvPr id="10" name="Subtitle 2">
            <a:extLst>
              <a:ext uri="{FF2B5EF4-FFF2-40B4-BE49-F238E27FC236}">
                <a16:creationId xmlns:a16="http://schemas.microsoft.com/office/drawing/2014/main" id="{10CE564E-F131-381F-983B-E48188941FA5}"/>
              </a:ext>
            </a:extLst>
          </p:cNvPr>
          <p:cNvSpPr txBox="1">
            <a:spLocks/>
          </p:cNvSpPr>
          <p:nvPr/>
        </p:nvSpPr>
        <p:spPr>
          <a:xfrm>
            <a:off x="2358613" y="1879538"/>
            <a:ext cx="1947360" cy="14234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Mission</a:t>
            </a:r>
            <a:r>
              <a:rPr lang="en-GB" dirty="0">
                <a:solidFill>
                  <a:schemeClr val="bg1"/>
                </a:solidFill>
              </a:rPr>
              <a:t>:</a:t>
            </a:r>
          </a:p>
        </p:txBody>
      </p:sp>
      <p:sp>
        <p:nvSpPr>
          <p:cNvPr id="13" name="Subtitle 2">
            <a:extLst>
              <a:ext uri="{FF2B5EF4-FFF2-40B4-BE49-F238E27FC236}">
                <a16:creationId xmlns:a16="http://schemas.microsoft.com/office/drawing/2014/main" id="{08EB6F9D-50BD-7AF6-862A-834895205F52}"/>
              </a:ext>
            </a:extLst>
          </p:cNvPr>
          <p:cNvSpPr txBox="1">
            <a:spLocks/>
          </p:cNvSpPr>
          <p:nvPr/>
        </p:nvSpPr>
        <p:spPr>
          <a:xfrm>
            <a:off x="4440980" y="1879538"/>
            <a:ext cx="6845674" cy="14234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Get in groups:</a:t>
            </a:r>
            <a:br>
              <a:rPr lang="en-GB" dirty="0">
                <a:solidFill>
                  <a:schemeClr val="bg1"/>
                </a:solidFill>
              </a:rPr>
            </a:br>
            <a:r>
              <a:rPr lang="en-GB" dirty="0">
                <a:solidFill>
                  <a:schemeClr val="bg1"/>
                </a:solidFill>
              </a:rPr>
              <a:t>You will be assigned to team A, B, or C.</a:t>
            </a:r>
          </a:p>
        </p:txBody>
      </p:sp>
      <p:sp>
        <p:nvSpPr>
          <p:cNvPr id="11" name="Rectangle 10">
            <a:extLst>
              <a:ext uri="{FF2B5EF4-FFF2-40B4-BE49-F238E27FC236}">
                <a16:creationId xmlns:a16="http://schemas.microsoft.com/office/drawing/2014/main" id="{0D15AA94-E69D-AF98-1923-28B278AAF6CE}"/>
              </a:ext>
              <a:ext uri="{C183D7F6-B498-43B3-948B-1728B52AA6E4}">
                <adec:decorative xmlns:adec="http://schemas.microsoft.com/office/drawing/2017/decorative" val="1"/>
              </a:ext>
            </a:extLst>
          </p:cNvPr>
          <p:cNvSpPr/>
          <p:nvPr/>
        </p:nvSpPr>
        <p:spPr>
          <a:xfrm>
            <a:off x="552809" y="1879539"/>
            <a:ext cx="1422120" cy="142347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B7BE5FC2-383A-B1E2-4E7F-F4835B42A7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12850" y="1967039"/>
            <a:ext cx="1207405" cy="1215520"/>
          </a:xfrm>
          <a:prstGeom prst="rect">
            <a:avLst/>
          </a:prstGeom>
        </p:spPr>
      </p:pic>
      <p:sp>
        <p:nvSpPr>
          <p:cNvPr id="17" name="Rectangle 16">
            <a:extLst>
              <a:ext uri="{FF2B5EF4-FFF2-40B4-BE49-F238E27FC236}">
                <a16:creationId xmlns:a16="http://schemas.microsoft.com/office/drawing/2014/main" id="{673EFBF3-0FA3-4A19-1D5F-C5D77CED71AC}"/>
              </a:ext>
              <a:ext uri="{C183D7F6-B498-43B3-948B-1728B52AA6E4}">
                <adec:decorative xmlns:adec="http://schemas.microsoft.com/office/drawing/2017/decorative" val="1"/>
              </a:ext>
            </a:extLst>
          </p:cNvPr>
          <p:cNvSpPr/>
          <p:nvPr/>
        </p:nvSpPr>
        <p:spPr>
          <a:xfrm>
            <a:off x="2073617" y="3452563"/>
            <a:ext cx="1992958" cy="142347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177B145-21BF-0964-9346-974A1C9733EC}"/>
              </a:ext>
              <a:ext uri="{C183D7F6-B498-43B3-948B-1728B52AA6E4}">
                <adec:decorative xmlns:adec="http://schemas.microsoft.com/office/drawing/2017/decorative" val="1"/>
              </a:ext>
            </a:extLst>
          </p:cNvPr>
          <p:cNvSpPr/>
          <p:nvPr/>
        </p:nvSpPr>
        <p:spPr>
          <a:xfrm>
            <a:off x="4164304" y="3452563"/>
            <a:ext cx="7518807" cy="142347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Subtitle 2">
            <a:extLst>
              <a:ext uri="{FF2B5EF4-FFF2-40B4-BE49-F238E27FC236}">
                <a16:creationId xmlns:a16="http://schemas.microsoft.com/office/drawing/2014/main" id="{F0A6F453-8788-64C7-4C5B-F0B0E02E8A7C}"/>
              </a:ext>
            </a:extLst>
          </p:cNvPr>
          <p:cNvSpPr txBox="1">
            <a:spLocks/>
          </p:cNvSpPr>
          <p:nvPr/>
        </p:nvSpPr>
        <p:spPr>
          <a:xfrm>
            <a:off x="2358613" y="3452561"/>
            <a:ext cx="1947359" cy="142347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Prep</a:t>
            </a:r>
            <a:br>
              <a:rPr lang="en-GB" b="1" dirty="0">
                <a:solidFill>
                  <a:schemeClr val="bg1"/>
                </a:solidFill>
              </a:rPr>
            </a:br>
            <a:r>
              <a:rPr lang="en-GB" b="1" dirty="0">
                <a:solidFill>
                  <a:schemeClr val="bg1"/>
                </a:solidFill>
              </a:rPr>
              <a:t>(5 mins):</a:t>
            </a:r>
            <a:endParaRPr lang="en-GB" dirty="0">
              <a:solidFill>
                <a:schemeClr val="bg1"/>
              </a:solidFill>
            </a:endParaRPr>
          </a:p>
        </p:txBody>
      </p:sp>
      <p:sp>
        <p:nvSpPr>
          <p:cNvPr id="20" name="Subtitle 2">
            <a:extLst>
              <a:ext uri="{FF2B5EF4-FFF2-40B4-BE49-F238E27FC236}">
                <a16:creationId xmlns:a16="http://schemas.microsoft.com/office/drawing/2014/main" id="{FB93DAEE-7B0E-867F-EA19-FA6C342CCB39}"/>
              </a:ext>
            </a:extLst>
          </p:cNvPr>
          <p:cNvSpPr txBox="1">
            <a:spLocks/>
          </p:cNvSpPr>
          <p:nvPr/>
        </p:nvSpPr>
        <p:spPr>
          <a:xfrm>
            <a:off x="4440980" y="3452561"/>
            <a:ext cx="6265533" cy="142347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Find 3 strong reasons why your assigned solution is the best one for the town.</a:t>
            </a:r>
          </a:p>
        </p:txBody>
      </p:sp>
      <p:sp>
        <p:nvSpPr>
          <p:cNvPr id="16" name="Rectangle 15">
            <a:extLst>
              <a:ext uri="{FF2B5EF4-FFF2-40B4-BE49-F238E27FC236}">
                <a16:creationId xmlns:a16="http://schemas.microsoft.com/office/drawing/2014/main" id="{A502A6CC-7691-7177-59E8-631E78059B2B}"/>
              </a:ext>
              <a:ext uri="{C183D7F6-B498-43B3-948B-1728B52AA6E4}">
                <adec:decorative xmlns:adec="http://schemas.microsoft.com/office/drawing/2017/decorative" val="1"/>
              </a:ext>
            </a:extLst>
          </p:cNvPr>
          <p:cNvSpPr/>
          <p:nvPr/>
        </p:nvSpPr>
        <p:spPr>
          <a:xfrm>
            <a:off x="557237" y="3452563"/>
            <a:ext cx="1425312" cy="142347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a:extLst>
              <a:ext uri="{FF2B5EF4-FFF2-40B4-BE49-F238E27FC236}">
                <a16:creationId xmlns:a16="http://schemas.microsoft.com/office/drawing/2014/main" id="{7F2AA408-37D2-B83D-2C79-72DE5F330B7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536"/>
          <a:stretch>
            <a:fillRect/>
          </a:stretch>
        </p:blipFill>
        <p:spPr>
          <a:xfrm>
            <a:off x="649139" y="3552931"/>
            <a:ext cx="1342321" cy="1215519"/>
          </a:xfrm>
          <a:prstGeom prst="rect">
            <a:avLst/>
          </a:prstGeom>
        </p:spPr>
      </p:pic>
      <p:sp>
        <p:nvSpPr>
          <p:cNvPr id="21" name="Rectangle 20">
            <a:extLst>
              <a:ext uri="{FF2B5EF4-FFF2-40B4-BE49-F238E27FC236}">
                <a16:creationId xmlns:a16="http://schemas.microsoft.com/office/drawing/2014/main" id="{942FD714-A3D3-2BFC-1814-17043F28A330}"/>
              </a:ext>
              <a:ext uri="{C183D7F6-B498-43B3-948B-1728B52AA6E4}">
                <adec:decorative xmlns:adec="http://schemas.microsoft.com/office/drawing/2017/decorative" val="1"/>
              </a:ext>
            </a:extLst>
          </p:cNvPr>
          <p:cNvSpPr/>
          <p:nvPr/>
        </p:nvSpPr>
        <p:spPr>
          <a:xfrm>
            <a:off x="2073617" y="5025588"/>
            <a:ext cx="1992958" cy="142347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BBE55F3D-928A-403F-9942-39A4CDC73BFC}"/>
              </a:ext>
              <a:ext uri="{C183D7F6-B498-43B3-948B-1728B52AA6E4}">
                <adec:decorative xmlns:adec="http://schemas.microsoft.com/office/drawing/2017/decorative" val="1"/>
              </a:ext>
            </a:extLst>
          </p:cNvPr>
          <p:cNvSpPr/>
          <p:nvPr/>
        </p:nvSpPr>
        <p:spPr>
          <a:xfrm>
            <a:off x="4164304" y="5025588"/>
            <a:ext cx="7518807" cy="142347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2">
            <a:extLst>
              <a:ext uri="{FF2B5EF4-FFF2-40B4-BE49-F238E27FC236}">
                <a16:creationId xmlns:a16="http://schemas.microsoft.com/office/drawing/2014/main" id="{5761FE6A-1AB5-B84E-B53E-11EF0FC64516}"/>
              </a:ext>
            </a:extLst>
          </p:cNvPr>
          <p:cNvSpPr txBox="1">
            <a:spLocks/>
          </p:cNvSpPr>
          <p:nvPr/>
        </p:nvSpPr>
        <p:spPr>
          <a:xfrm>
            <a:off x="2358613" y="5025583"/>
            <a:ext cx="1940698" cy="142347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Debate</a:t>
            </a:r>
            <a:br>
              <a:rPr lang="en-GB" b="1" dirty="0">
                <a:solidFill>
                  <a:schemeClr val="bg1"/>
                </a:solidFill>
              </a:rPr>
            </a:br>
            <a:r>
              <a:rPr lang="en-GB" b="1" dirty="0">
                <a:solidFill>
                  <a:schemeClr val="bg1"/>
                </a:solidFill>
              </a:rPr>
              <a:t>(15 mins):</a:t>
            </a:r>
            <a:endParaRPr lang="en-GB" dirty="0">
              <a:solidFill>
                <a:schemeClr val="bg1"/>
              </a:solidFill>
            </a:endParaRPr>
          </a:p>
        </p:txBody>
      </p:sp>
      <p:sp>
        <p:nvSpPr>
          <p:cNvPr id="24" name="Subtitle 2">
            <a:extLst>
              <a:ext uri="{FF2B5EF4-FFF2-40B4-BE49-F238E27FC236}">
                <a16:creationId xmlns:a16="http://schemas.microsoft.com/office/drawing/2014/main" id="{68B0B421-C573-6CD9-57C4-34D203DF3F88}"/>
              </a:ext>
            </a:extLst>
          </p:cNvPr>
          <p:cNvSpPr txBox="1">
            <a:spLocks/>
          </p:cNvSpPr>
          <p:nvPr/>
        </p:nvSpPr>
        <p:spPr>
          <a:xfrm>
            <a:off x="4440980" y="5025583"/>
            <a:ext cx="6965454" cy="142347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Propose your solution. You must listen and respond to the other teams' points using logic.</a:t>
            </a:r>
          </a:p>
        </p:txBody>
      </p:sp>
      <p:sp>
        <p:nvSpPr>
          <p:cNvPr id="25" name="Rectangle 24">
            <a:extLst>
              <a:ext uri="{FF2B5EF4-FFF2-40B4-BE49-F238E27FC236}">
                <a16:creationId xmlns:a16="http://schemas.microsoft.com/office/drawing/2014/main" id="{1E41A420-0297-F322-E38D-6AA7EE76A973}"/>
              </a:ext>
              <a:ext uri="{C183D7F6-B498-43B3-948B-1728B52AA6E4}">
                <adec:decorative xmlns:adec="http://schemas.microsoft.com/office/drawing/2017/decorative" val="1"/>
              </a:ext>
            </a:extLst>
          </p:cNvPr>
          <p:cNvSpPr/>
          <p:nvPr/>
        </p:nvSpPr>
        <p:spPr>
          <a:xfrm>
            <a:off x="557237" y="5025588"/>
            <a:ext cx="1425312" cy="142347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a:extLst>
              <a:ext uri="{FF2B5EF4-FFF2-40B4-BE49-F238E27FC236}">
                <a16:creationId xmlns:a16="http://schemas.microsoft.com/office/drawing/2014/main" id="{1F536FBC-9116-5373-4FF2-8425A2C9E41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10148"/>
          <a:stretch>
            <a:fillRect/>
          </a:stretch>
        </p:blipFill>
        <p:spPr>
          <a:xfrm>
            <a:off x="603419" y="5115031"/>
            <a:ext cx="1342321" cy="1334024"/>
          </a:xfrm>
          <a:prstGeom prst="rect">
            <a:avLst/>
          </a:prstGeom>
        </p:spPr>
      </p:pic>
    </p:spTree>
    <p:extLst>
      <p:ext uri="{BB962C8B-B14F-4D97-AF65-F5344CB8AC3E}">
        <p14:creationId xmlns:p14="http://schemas.microsoft.com/office/powerpoint/2010/main" val="3542512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1BC20-A5AE-BF0F-930A-E8F6DD05A9E8}"/>
              </a:ext>
            </a:extLst>
          </p:cNvPr>
          <p:cNvSpPr>
            <a:spLocks noGrp="1"/>
          </p:cNvSpPr>
          <p:nvPr>
            <p:ph type="ctrTitle"/>
          </p:nvPr>
        </p:nvSpPr>
        <p:spPr>
          <a:xfrm>
            <a:off x="764338" y="91809"/>
            <a:ext cx="10664952" cy="1323439"/>
          </a:xfrm>
        </p:spPr>
        <p:txBody>
          <a:bodyPr anchor="ctr" anchorCtr="0"/>
          <a:lstStyle/>
          <a:p>
            <a:pPr>
              <a:lnSpc>
                <a:spcPct val="100000"/>
              </a:lnSpc>
            </a:pPr>
            <a:r>
              <a:rPr lang="en-GB" dirty="0"/>
              <a:t>Reality of democracy:</a:t>
            </a:r>
            <a:br>
              <a:rPr lang="en-GB" dirty="0"/>
            </a:br>
            <a:r>
              <a:rPr lang="en-GB" sz="3000" b="0" dirty="0"/>
              <a:t>No “perfect” solution?</a:t>
            </a:r>
          </a:p>
        </p:txBody>
      </p:sp>
      <p:sp>
        <p:nvSpPr>
          <p:cNvPr id="7" name="Subtitle 2">
            <a:extLst>
              <a:ext uri="{FF2B5EF4-FFF2-40B4-BE49-F238E27FC236}">
                <a16:creationId xmlns:a16="http://schemas.microsoft.com/office/drawing/2014/main" id="{28C711D4-66E5-B11D-88C1-08A45FC03554}"/>
              </a:ext>
            </a:extLst>
          </p:cNvPr>
          <p:cNvSpPr txBox="1">
            <a:spLocks/>
          </p:cNvSpPr>
          <p:nvPr/>
        </p:nvSpPr>
        <p:spPr>
          <a:xfrm>
            <a:off x="764338" y="6236687"/>
            <a:ext cx="11039735"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rgbClr val="002060"/>
                </a:solidFill>
              </a:rPr>
              <a:t>In a democracy, we have to weigh up these different priorities every day.</a:t>
            </a:r>
          </a:p>
        </p:txBody>
      </p:sp>
      <p:grpSp>
        <p:nvGrpSpPr>
          <p:cNvPr id="3" name="Group 2">
            <a:extLst>
              <a:ext uri="{FF2B5EF4-FFF2-40B4-BE49-F238E27FC236}">
                <a16:creationId xmlns:a16="http://schemas.microsoft.com/office/drawing/2014/main" id="{DEEDC7DC-34C5-4ACA-A50A-7FB69CC9F4D2}"/>
              </a:ext>
              <a:ext uri="{C183D7F6-B498-43B3-948B-1728B52AA6E4}">
                <adec:decorative xmlns:adec="http://schemas.microsoft.com/office/drawing/2017/decorative" val="1"/>
              </a:ext>
            </a:extLst>
          </p:cNvPr>
          <p:cNvGrpSpPr/>
          <p:nvPr/>
        </p:nvGrpSpPr>
        <p:grpSpPr>
          <a:xfrm>
            <a:off x="493305" y="1832417"/>
            <a:ext cx="11367363" cy="799000"/>
            <a:chOff x="493305" y="1832417"/>
            <a:chExt cx="11367363" cy="799000"/>
          </a:xfrm>
        </p:grpSpPr>
        <p:sp>
          <p:nvSpPr>
            <p:cNvPr id="11" name="Rectangle 10">
              <a:extLst>
                <a:ext uri="{FF2B5EF4-FFF2-40B4-BE49-F238E27FC236}">
                  <a16:creationId xmlns:a16="http://schemas.microsoft.com/office/drawing/2014/main" id="{E2B83394-7AB6-C294-EE5C-9F301D58D8B5}"/>
                </a:ext>
              </a:extLst>
            </p:cNvPr>
            <p:cNvSpPr/>
            <p:nvPr/>
          </p:nvSpPr>
          <p:spPr>
            <a:xfrm>
              <a:off x="493305" y="1832417"/>
              <a:ext cx="799000" cy="798999"/>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34EAEEA-90E9-E1FF-800F-8D70911040AB}"/>
                </a:ext>
              </a:extLst>
            </p:cNvPr>
            <p:cNvSpPr/>
            <p:nvPr/>
          </p:nvSpPr>
          <p:spPr>
            <a:xfrm>
              <a:off x="1344642" y="1832417"/>
              <a:ext cx="2469382" cy="798999"/>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3CFB592-52FE-F3C9-1FAE-B6DA960972A9}"/>
                </a:ext>
              </a:extLst>
            </p:cNvPr>
            <p:cNvSpPr/>
            <p:nvPr/>
          </p:nvSpPr>
          <p:spPr>
            <a:xfrm>
              <a:off x="3866361" y="1832417"/>
              <a:ext cx="7809703" cy="798999"/>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ubtitle 2">
              <a:extLst>
                <a:ext uri="{FF2B5EF4-FFF2-40B4-BE49-F238E27FC236}">
                  <a16:creationId xmlns:a16="http://schemas.microsoft.com/office/drawing/2014/main" id="{10CE564E-F131-381F-983B-E48188941FA5}"/>
                </a:ext>
              </a:extLst>
            </p:cNvPr>
            <p:cNvSpPr txBox="1">
              <a:spLocks/>
            </p:cNvSpPr>
            <p:nvPr/>
          </p:nvSpPr>
          <p:spPr>
            <a:xfrm>
              <a:off x="1445234" y="1832417"/>
              <a:ext cx="2101265" cy="79900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Quality</a:t>
              </a:r>
              <a:r>
                <a:rPr lang="en-GB" dirty="0">
                  <a:solidFill>
                    <a:schemeClr val="bg1"/>
                  </a:solidFill>
                </a:rPr>
                <a:t>:</a:t>
              </a:r>
            </a:p>
          </p:txBody>
        </p:sp>
        <p:sp>
          <p:nvSpPr>
            <p:cNvPr id="13" name="Subtitle 2">
              <a:extLst>
                <a:ext uri="{FF2B5EF4-FFF2-40B4-BE49-F238E27FC236}">
                  <a16:creationId xmlns:a16="http://schemas.microsoft.com/office/drawing/2014/main" id="{08EB6F9D-50BD-7AF6-862A-834895205F52}"/>
                </a:ext>
              </a:extLst>
            </p:cNvPr>
            <p:cNvSpPr txBox="1">
              <a:spLocks/>
            </p:cNvSpPr>
            <p:nvPr/>
          </p:nvSpPr>
          <p:spPr>
            <a:xfrm>
              <a:off x="3949101" y="1832417"/>
              <a:ext cx="7911567" cy="79900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How good is it?</a:t>
              </a:r>
            </a:p>
          </p:txBody>
        </p:sp>
        <p:pic>
          <p:nvPicPr>
            <p:cNvPr id="5" name="Picture 4" descr="A white line icons on a black background&#10;&#10;AI-generated content may be incorrect.">
              <a:extLst>
                <a:ext uri="{FF2B5EF4-FFF2-40B4-BE49-F238E27FC236}">
                  <a16:creationId xmlns:a16="http://schemas.microsoft.com/office/drawing/2014/main" id="{90E936D0-E63E-D313-F230-08062B11A2E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84499" y="1861103"/>
              <a:ext cx="668959" cy="759124"/>
            </a:xfrm>
            <a:prstGeom prst="rect">
              <a:avLst/>
            </a:prstGeom>
          </p:spPr>
        </p:pic>
      </p:grpSp>
      <p:grpSp>
        <p:nvGrpSpPr>
          <p:cNvPr id="4" name="Group 3">
            <a:extLst>
              <a:ext uri="{FF2B5EF4-FFF2-40B4-BE49-F238E27FC236}">
                <a16:creationId xmlns:a16="http://schemas.microsoft.com/office/drawing/2014/main" id="{5A837582-DC71-3D63-9AB6-28E33666D8A4}"/>
              </a:ext>
              <a:ext uri="{C183D7F6-B498-43B3-948B-1728B52AA6E4}">
                <adec:decorative xmlns:adec="http://schemas.microsoft.com/office/drawing/2017/decorative" val="1"/>
              </a:ext>
            </a:extLst>
          </p:cNvPr>
          <p:cNvGrpSpPr/>
          <p:nvPr/>
        </p:nvGrpSpPr>
        <p:grpSpPr>
          <a:xfrm>
            <a:off x="493305" y="2680644"/>
            <a:ext cx="11367363" cy="799000"/>
            <a:chOff x="493305" y="2680644"/>
            <a:chExt cx="11367363" cy="799000"/>
          </a:xfrm>
        </p:grpSpPr>
        <p:sp>
          <p:nvSpPr>
            <p:cNvPr id="14" name="Rectangle 13">
              <a:extLst>
                <a:ext uri="{FF2B5EF4-FFF2-40B4-BE49-F238E27FC236}">
                  <a16:creationId xmlns:a16="http://schemas.microsoft.com/office/drawing/2014/main" id="{C92E2973-CBB8-08E1-006B-8712369D190D}"/>
                </a:ext>
              </a:extLst>
            </p:cNvPr>
            <p:cNvSpPr/>
            <p:nvPr/>
          </p:nvSpPr>
          <p:spPr>
            <a:xfrm>
              <a:off x="493305" y="2680645"/>
              <a:ext cx="799000" cy="798999"/>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673EFBF3-0FA3-4A19-1D5F-C5D77CED71AC}"/>
                </a:ext>
              </a:extLst>
            </p:cNvPr>
            <p:cNvSpPr/>
            <p:nvPr/>
          </p:nvSpPr>
          <p:spPr>
            <a:xfrm>
              <a:off x="1344642" y="2680645"/>
              <a:ext cx="2469382" cy="798999"/>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177B145-21BF-0964-9346-974A1C9733EC}"/>
                </a:ext>
              </a:extLst>
            </p:cNvPr>
            <p:cNvSpPr/>
            <p:nvPr/>
          </p:nvSpPr>
          <p:spPr>
            <a:xfrm>
              <a:off x="3866361" y="2680645"/>
              <a:ext cx="7809703" cy="798999"/>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Subtitle 2">
              <a:extLst>
                <a:ext uri="{FF2B5EF4-FFF2-40B4-BE49-F238E27FC236}">
                  <a16:creationId xmlns:a16="http://schemas.microsoft.com/office/drawing/2014/main" id="{F0A6F453-8788-64C7-4C5B-F0B0E02E8A7C}"/>
                </a:ext>
              </a:extLst>
            </p:cNvPr>
            <p:cNvSpPr txBox="1">
              <a:spLocks/>
            </p:cNvSpPr>
            <p:nvPr/>
          </p:nvSpPr>
          <p:spPr>
            <a:xfrm>
              <a:off x="1445234" y="2680644"/>
              <a:ext cx="1367336" cy="79899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Cost:</a:t>
              </a:r>
              <a:endParaRPr lang="en-GB" dirty="0">
                <a:solidFill>
                  <a:schemeClr val="bg1"/>
                </a:solidFill>
              </a:endParaRPr>
            </a:p>
          </p:txBody>
        </p:sp>
        <p:sp>
          <p:nvSpPr>
            <p:cNvPr id="20" name="Subtitle 2">
              <a:extLst>
                <a:ext uri="{FF2B5EF4-FFF2-40B4-BE49-F238E27FC236}">
                  <a16:creationId xmlns:a16="http://schemas.microsoft.com/office/drawing/2014/main" id="{FB93DAEE-7B0E-867F-EA19-FA6C342CCB39}"/>
                </a:ext>
              </a:extLst>
            </p:cNvPr>
            <p:cNvSpPr txBox="1">
              <a:spLocks/>
            </p:cNvSpPr>
            <p:nvPr/>
          </p:nvSpPr>
          <p:spPr>
            <a:xfrm>
              <a:off x="3949101" y="2680644"/>
              <a:ext cx="7911567" cy="79899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Who pays? Is it fair to everyone?</a:t>
              </a:r>
            </a:p>
          </p:txBody>
        </p:sp>
        <p:pic>
          <p:nvPicPr>
            <p:cNvPr id="30" name="Picture 29" descr="A white line icons on a black background&#10;&#10;AI-generated content may be incorrect.">
              <a:extLst>
                <a:ext uri="{FF2B5EF4-FFF2-40B4-BE49-F238E27FC236}">
                  <a16:creationId xmlns:a16="http://schemas.microsoft.com/office/drawing/2014/main" id="{DB77B320-A96D-87AF-4BDC-1B40E2947B72}"/>
                </a:ext>
              </a:extLst>
            </p:cNvPr>
            <p:cNvPicPr>
              <a:picLocks noChangeAspect="1"/>
            </p:cNvPicPr>
            <p:nvPr/>
          </p:nvPicPr>
          <p:blipFill>
            <a:blip r:embed="rId4" cstate="screen">
              <a:extLst>
                <a:ext uri="{28A0092B-C50C-407E-A947-70E740481C1C}">
                  <a14:useLocalDpi xmlns:a14="http://schemas.microsoft.com/office/drawing/2010/main"/>
                </a:ext>
              </a:extLst>
            </a:blip>
            <a:srcRect l="-7907" t="-3921"/>
            <a:stretch>
              <a:fillRect/>
            </a:stretch>
          </p:blipFill>
          <p:spPr>
            <a:xfrm>
              <a:off x="542489" y="2696614"/>
              <a:ext cx="668959" cy="759124"/>
            </a:xfrm>
            <a:prstGeom prst="rect">
              <a:avLst/>
            </a:prstGeom>
          </p:spPr>
        </p:pic>
      </p:grpSp>
      <p:grpSp>
        <p:nvGrpSpPr>
          <p:cNvPr id="6" name="Group 5">
            <a:extLst>
              <a:ext uri="{FF2B5EF4-FFF2-40B4-BE49-F238E27FC236}">
                <a16:creationId xmlns:a16="http://schemas.microsoft.com/office/drawing/2014/main" id="{EB118E74-143B-4048-207A-63D30CD03237}"/>
              </a:ext>
              <a:ext uri="{C183D7F6-B498-43B3-948B-1728B52AA6E4}">
                <adec:decorative xmlns:adec="http://schemas.microsoft.com/office/drawing/2017/decorative" val="1"/>
              </a:ext>
            </a:extLst>
          </p:cNvPr>
          <p:cNvGrpSpPr/>
          <p:nvPr/>
        </p:nvGrpSpPr>
        <p:grpSpPr>
          <a:xfrm>
            <a:off x="493305" y="3528871"/>
            <a:ext cx="11182759" cy="799001"/>
            <a:chOff x="493305" y="3528871"/>
            <a:chExt cx="11182759" cy="799001"/>
          </a:xfrm>
        </p:grpSpPr>
        <p:sp>
          <p:nvSpPr>
            <p:cNvPr id="15" name="Rectangle 14">
              <a:extLst>
                <a:ext uri="{FF2B5EF4-FFF2-40B4-BE49-F238E27FC236}">
                  <a16:creationId xmlns:a16="http://schemas.microsoft.com/office/drawing/2014/main" id="{503EEF9E-443B-C525-C1D6-BBCE4846D336}"/>
                </a:ext>
              </a:extLst>
            </p:cNvPr>
            <p:cNvSpPr/>
            <p:nvPr/>
          </p:nvSpPr>
          <p:spPr>
            <a:xfrm>
              <a:off x="493305" y="3528873"/>
              <a:ext cx="799000" cy="798999"/>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42FD714-A3D3-2BFC-1814-17043F28A330}"/>
                </a:ext>
              </a:extLst>
            </p:cNvPr>
            <p:cNvSpPr/>
            <p:nvPr/>
          </p:nvSpPr>
          <p:spPr>
            <a:xfrm>
              <a:off x="1344642" y="3528873"/>
              <a:ext cx="2469382" cy="798999"/>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BBE55F3D-928A-403F-9942-39A4CDC73BFC}"/>
                </a:ext>
              </a:extLst>
            </p:cNvPr>
            <p:cNvSpPr/>
            <p:nvPr/>
          </p:nvSpPr>
          <p:spPr>
            <a:xfrm>
              <a:off x="3866361" y="3528873"/>
              <a:ext cx="7809703" cy="798999"/>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2">
              <a:extLst>
                <a:ext uri="{FF2B5EF4-FFF2-40B4-BE49-F238E27FC236}">
                  <a16:creationId xmlns:a16="http://schemas.microsoft.com/office/drawing/2014/main" id="{5761FE6A-1AB5-B84E-B53E-11EF0FC64516}"/>
                </a:ext>
              </a:extLst>
            </p:cNvPr>
            <p:cNvSpPr txBox="1">
              <a:spLocks/>
            </p:cNvSpPr>
            <p:nvPr/>
          </p:nvSpPr>
          <p:spPr>
            <a:xfrm>
              <a:off x="1415591" y="3528871"/>
              <a:ext cx="1598776"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Speed:</a:t>
              </a:r>
              <a:endParaRPr lang="en-GB" dirty="0">
                <a:solidFill>
                  <a:schemeClr val="bg1"/>
                </a:solidFill>
              </a:endParaRPr>
            </a:p>
          </p:txBody>
        </p:sp>
        <p:sp>
          <p:nvSpPr>
            <p:cNvPr id="24" name="Subtitle 2">
              <a:extLst>
                <a:ext uri="{FF2B5EF4-FFF2-40B4-BE49-F238E27FC236}">
                  <a16:creationId xmlns:a16="http://schemas.microsoft.com/office/drawing/2014/main" id="{68B0B421-C573-6CD9-57C4-34D203DF3F88}"/>
                </a:ext>
              </a:extLst>
            </p:cNvPr>
            <p:cNvSpPr txBox="1">
              <a:spLocks/>
            </p:cNvSpPr>
            <p:nvPr/>
          </p:nvSpPr>
          <p:spPr>
            <a:xfrm>
              <a:off x="3949101" y="3528871"/>
              <a:ext cx="7417566"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How fast can it happen?</a:t>
              </a:r>
            </a:p>
          </p:txBody>
        </p:sp>
        <p:pic>
          <p:nvPicPr>
            <p:cNvPr id="35" name="Picture 34" descr="A white line icons on a black background&#10;&#10;AI-generated content may be incorrect.">
              <a:extLst>
                <a:ext uri="{FF2B5EF4-FFF2-40B4-BE49-F238E27FC236}">
                  <a16:creationId xmlns:a16="http://schemas.microsoft.com/office/drawing/2014/main" id="{290DD0D1-5E7E-FBC6-7F02-258B00436BF3}"/>
                </a:ext>
              </a:extLst>
            </p:cNvPr>
            <p:cNvPicPr>
              <a:picLocks noChangeAspect="1"/>
            </p:cNvPicPr>
            <p:nvPr/>
          </p:nvPicPr>
          <p:blipFill>
            <a:blip r:embed="rId5" cstate="screen">
              <a:extLst>
                <a:ext uri="{28A0092B-C50C-407E-A947-70E740481C1C}">
                  <a14:useLocalDpi xmlns:a14="http://schemas.microsoft.com/office/drawing/2010/main"/>
                </a:ext>
              </a:extLst>
            </a:blip>
            <a:srcRect r="-4253" b="-7022"/>
            <a:stretch>
              <a:fillRect/>
            </a:stretch>
          </p:blipFill>
          <p:spPr>
            <a:xfrm>
              <a:off x="552259" y="3541637"/>
              <a:ext cx="710969" cy="759124"/>
            </a:xfrm>
            <a:prstGeom prst="rect">
              <a:avLst/>
            </a:prstGeom>
          </p:spPr>
        </p:pic>
      </p:grpSp>
      <p:grpSp>
        <p:nvGrpSpPr>
          <p:cNvPr id="8" name="Group 7">
            <a:extLst>
              <a:ext uri="{FF2B5EF4-FFF2-40B4-BE49-F238E27FC236}">
                <a16:creationId xmlns:a16="http://schemas.microsoft.com/office/drawing/2014/main" id="{7A4CE85E-8541-55FA-0882-729AA30A738E}"/>
              </a:ext>
              <a:ext uri="{C183D7F6-B498-43B3-948B-1728B52AA6E4}">
                <adec:decorative xmlns:adec="http://schemas.microsoft.com/office/drawing/2017/decorative" val="1"/>
              </a:ext>
            </a:extLst>
          </p:cNvPr>
          <p:cNvGrpSpPr/>
          <p:nvPr/>
        </p:nvGrpSpPr>
        <p:grpSpPr>
          <a:xfrm>
            <a:off x="493305" y="4377101"/>
            <a:ext cx="11182759" cy="800371"/>
            <a:chOff x="493305" y="4377101"/>
            <a:chExt cx="11182759" cy="800371"/>
          </a:xfrm>
        </p:grpSpPr>
        <p:sp>
          <p:nvSpPr>
            <p:cNvPr id="16" name="Rectangle 15">
              <a:extLst>
                <a:ext uri="{FF2B5EF4-FFF2-40B4-BE49-F238E27FC236}">
                  <a16:creationId xmlns:a16="http://schemas.microsoft.com/office/drawing/2014/main" id="{8EFEA6F4-59CB-CA90-3A82-E9E06E17DC02}"/>
                </a:ext>
              </a:extLst>
            </p:cNvPr>
            <p:cNvSpPr/>
            <p:nvPr/>
          </p:nvSpPr>
          <p:spPr>
            <a:xfrm>
              <a:off x="493305" y="4377101"/>
              <a:ext cx="799000" cy="798999"/>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660FBA4-F664-EECF-AFD5-472ABA60BA3F}"/>
                </a:ext>
              </a:extLst>
            </p:cNvPr>
            <p:cNvSpPr/>
            <p:nvPr/>
          </p:nvSpPr>
          <p:spPr>
            <a:xfrm>
              <a:off x="1344642" y="4377101"/>
              <a:ext cx="2469382" cy="798999"/>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29AFF238-6945-7160-0FC7-BB55915A521D}"/>
                </a:ext>
              </a:extLst>
            </p:cNvPr>
            <p:cNvSpPr/>
            <p:nvPr/>
          </p:nvSpPr>
          <p:spPr>
            <a:xfrm>
              <a:off x="3866361" y="4377101"/>
              <a:ext cx="7809703" cy="798999"/>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Subtitle 2">
              <a:extLst>
                <a:ext uri="{FF2B5EF4-FFF2-40B4-BE49-F238E27FC236}">
                  <a16:creationId xmlns:a16="http://schemas.microsoft.com/office/drawing/2014/main" id="{B60AAC78-92AB-64A7-CD19-CCDC878E8848}"/>
                </a:ext>
              </a:extLst>
            </p:cNvPr>
            <p:cNvSpPr txBox="1">
              <a:spLocks/>
            </p:cNvSpPr>
            <p:nvPr/>
          </p:nvSpPr>
          <p:spPr>
            <a:xfrm>
              <a:off x="1426723" y="4378471"/>
              <a:ext cx="2296045"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Sustainability:</a:t>
              </a:r>
              <a:endParaRPr lang="en-GB" dirty="0">
                <a:solidFill>
                  <a:schemeClr val="bg1"/>
                </a:solidFill>
              </a:endParaRPr>
            </a:p>
          </p:txBody>
        </p:sp>
        <p:sp>
          <p:nvSpPr>
            <p:cNvPr id="32" name="Subtitle 2">
              <a:extLst>
                <a:ext uri="{FF2B5EF4-FFF2-40B4-BE49-F238E27FC236}">
                  <a16:creationId xmlns:a16="http://schemas.microsoft.com/office/drawing/2014/main" id="{9EC6C325-2E82-EEFB-C250-B49D93C34536}"/>
                </a:ext>
              </a:extLst>
            </p:cNvPr>
            <p:cNvSpPr txBox="1">
              <a:spLocks/>
            </p:cNvSpPr>
            <p:nvPr/>
          </p:nvSpPr>
          <p:spPr>
            <a:xfrm>
              <a:off x="3949101" y="4378471"/>
              <a:ext cx="7417566"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Who looks after the centre in five years' time?</a:t>
              </a:r>
            </a:p>
          </p:txBody>
        </p:sp>
        <p:pic>
          <p:nvPicPr>
            <p:cNvPr id="36" name="Picture 35" descr="A white line icons on a black background&#10;&#10;AI-generated content may be incorrect.">
              <a:extLst>
                <a:ext uri="{FF2B5EF4-FFF2-40B4-BE49-F238E27FC236}">
                  <a16:creationId xmlns:a16="http://schemas.microsoft.com/office/drawing/2014/main" id="{1330E44D-3221-A4E1-A22C-DE6741791D4C}"/>
                </a:ext>
              </a:extLst>
            </p:cNvPr>
            <p:cNvPicPr>
              <a:picLocks noChangeAspect="1"/>
            </p:cNvPicPr>
            <p:nvPr/>
          </p:nvPicPr>
          <p:blipFill>
            <a:blip r:embed="rId6" cstate="screen">
              <a:extLst>
                <a:ext uri="{28A0092B-C50C-407E-A947-70E740481C1C}">
                  <a14:useLocalDpi xmlns:a14="http://schemas.microsoft.com/office/drawing/2010/main"/>
                </a:ext>
              </a:extLst>
            </a:blip>
            <a:srcRect t="-2256" r="-1403"/>
            <a:stretch>
              <a:fillRect/>
            </a:stretch>
          </p:blipFill>
          <p:spPr>
            <a:xfrm>
              <a:off x="552259" y="4416976"/>
              <a:ext cx="710969" cy="759124"/>
            </a:xfrm>
            <a:prstGeom prst="rect">
              <a:avLst/>
            </a:prstGeom>
          </p:spPr>
        </p:pic>
      </p:grpSp>
      <p:grpSp>
        <p:nvGrpSpPr>
          <p:cNvPr id="38" name="Group 37">
            <a:extLst>
              <a:ext uri="{FF2B5EF4-FFF2-40B4-BE49-F238E27FC236}">
                <a16:creationId xmlns:a16="http://schemas.microsoft.com/office/drawing/2014/main" id="{CB5CB82A-9BD2-CF24-5E5B-2E72A857F4B5}"/>
              </a:ext>
              <a:ext uri="{C183D7F6-B498-43B3-948B-1728B52AA6E4}">
                <adec:decorative xmlns:adec="http://schemas.microsoft.com/office/drawing/2017/decorative" val="1"/>
              </a:ext>
            </a:extLst>
          </p:cNvPr>
          <p:cNvGrpSpPr/>
          <p:nvPr/>
        </p:nvGrpSpPr>
        <p:grpSpPr>
          <a:xfrm>
            <a:off x="493305" y="5220871"/>
            <a:ext cx="11182759" cy="803456"/>
            <a:chOff x="493305" y="5220871"/>
            <a:chExt cx="11182759" cy="803456"/>
          </a:xfrm>
        </p:grpSpPr>
        <p:sp>
          <p:nvSpPr>
            <p:cNvPr id="27" name="Rectangle 26">
              <a:extLst>
                <a:ext uri="{FF2B5EF4-FFF2-40B4-BE49-F238E27FC236}">
                  <a16:creationId xmlns:a16="http://schemas.microsoft.com/office/drawing/2014/main" id="{2A974CAC-204F-BF7C-8D4A-E4D8DE5BA808}"/>
                </a:ext>
              </a:extLst>
            </p:cNvPr>
            <p:cNvSpPr/>
            <p:nvPr/>
          </p:nvSpPr>
          <p:spPr>
            <a:xfrm>
              <a:off x="493305" y="5225328"/>
              <a:ext cx="799000" cy="798999"/>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3CBB812D-F2AC-017F-8489-316CA0CA9F26}"/>
                </a:ext>
              </a:extLst>
            </p:cNvPr>
            <p:cNvSpPr/>
            <p:nvPr/>
          </p:nvSpPr>
          <p:spPr>
            <a:xfrm>
              <a:off x="1344642" y="5225328"/>
              <a:ext cx="2469382" cy="798999"/>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05591C96-83AF-E5E7-9947-023FFE0609FA}"/>
                </a:ext>
              </a:extLst>
            </p:cNvPr>
            <p:cNvSpPr/>
            <p:nvPr/>
          </p:nvSpPr>
          <p:spPr>
            <a:xfrm>
              <a:off x="3866361" y="5225328"/>
              <a:ext cx="7809703" cy="798999"/>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ubtitle 2">
              <a:extLst>
                <a:ext uri="{FF2B5EF4-FFF2-40B4-BE49-F238E27FC236}">
                  <a16:creationId xmlns:a16="http://schemas.microsoft.com/office/drawing/2014/main" id="{237A87AC-E66C-ED7C-F44C-2F60405958EB}"/>
                </a:ext>
              </a:extLst>
            </p:cNvPr>
            <p:cNvSpPr txBox="1">
              <a:spLocks/>
            </p:cNvSpPr>
            <p:nvPr/>
          </p:nvSpPr>
          <p:spPr>
            <a:xfrm>
              <a:off x="1415591" y="5220871"/>
              <a:ext cx="1861954"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Fairness:</a:t>
              </a:r>
              <a:endParaRPr lang="en-GB" dirty="0">
                <a:solidFill>
                  <a:schemeClr val="bg1"/>
                </a:solidFill>
              </a:endParaRPr>
            </a:p>
          </p:txBody>
        </p:sp>
        <p:sp>
          <p:nvSpPr>
            <p:cNvPr id="34" name="Subtitle 2">
              <a:extLst>
                <a:ext uri="{FF2B5EF4-FFF2-40B4-BE49-F238E27FC236}">
                  <a16:creationId xmlns:a16="http://schemas.microsoft.com/office/drawing/2014/main" id="{754A11DE-C6CB-2CA0-F727-67592B3A3AF6}"/>
                </a:ext>
              </a:extLst>
            </p:cNvPr>
            <p:cNvSpPr txBox="1">
              <a:spLocks/>
            </p:cNvSpPr>
            <p:nvPr/>
          </p:nvSpPr>
          <p:spPr>
            <a:xfrm>
              <a:off x="3949101" y="5220871"/>
              <a:ext cx="7417566" cy="79900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Does it help everyone, or just a few?</a:t>
              </a:r>
            </a:p>
          </p:txBody>
        </p:sp>
        <p:pic>
          <p:nvPicPr>
            <p:cNvPr id="37" name="Picture 36" descr="A white line icons on a black background&#10;&#10;AI-generated content may be incorrect.">
              <a:extLst>
                <a:ext uri="{FF2B5EF4-FFF2-40B4-BE49-F238E27FC236}">
                  <a16:creationId xmlns:a16="http://schemas.microsoft.com/office/drawing/2014/main" id="{D9214C54-C407-CC9D-DEB7-6AF4E1AC9D32}"/>
                </a:ext>
              </a:extLst>
            </p:cNvPr>
            <p:cNvPicPr>
              <a:picLocks noChangeAspect="1"/>
            </p:cNvPicPr>
            <p:nvPr/>
          </p:nvPicPr>
          <p:blipFill>
            <a:blip r:embed="rId7" cstate="screen">
              <a:extLst>
                <a:ext uri="{28A0092B-C50C-407E-A947-70E740481C1C}">
                  <a14:useLocalDpi xmlns:a14="http://schemas.microsoft.com/office/drawing/2010/main"/>
                </a:ext>
              </a:extLst>
            </a:blip>
            <a:srcRect t="-2583"/>
            <a:stretch>
              <a:fillRect/>
            </a:stretch>
          </p:blipFill>
          <p:spPr>
            <a:xfrm>
              <a:off x="542099" y="5239936"/>
              <a:ext cx="710969" cy="759124"/>
            </a:xfrm>
            <a:prstGeom prst="rect">
              <a:avLst/>
            </a:prstGeom>
          </p:spPr>
        </p:pic>
      </p:grpSp>
    </p:spTree>
    <p:extLst>
      <p:ext uri="{BB962C8B-B14F-4D97-AF65-F5344CB8AC3E}">
        <p14:creationId xmlns:p14="http://schemas.microsoft.com/office/powerpoint/2010/main" val="270304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olutions">
            <a:extLst>
              <a:ext uri="{FF2B5EF4-FFF2-40B4-BE49-F238E27FC236}">
                <a16:creationId xmlns:a16="http://schemas.microsoft.com/office/drawing/2014/main" id="{ECF16D95-B609-41B3-77BB-F9AF39F0F39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67549" y="1527751"/>
            <a:ext cx="5124451" cy="5330247"/>
          </a:xfrm>
          <a:prstGeom prst="rect">
            <a:avLst/>
          </a:prstGeom>
        </p:spPr>
      </p:pic>
      <p:sp>
        <p:nvSpPr>
          <p:cNvPr id="5" name="Title 7">
            <a:extLst>
              <a:ext uri="{FF2B5EF4-FFF2-40B4-BE49-F238E27FC236}">
                <a16:creationId xmlns:a16="http://schemas.microsoft.com/office/drawing/2014/main" id="{6F768E65-ED72-B29F-FB1F-B682B058B0A8}"/>
              </a:ext>
            </a:extLst>
          </p:cNvPr>
          <p:cNvSpPr>
            <a:spLocks noGrp="1"/>
          </p:cNvSpPr>
          <p:nvPr>
            <p:ph type="ctrTitle"/>
          </p:nvPr>
        </p:nvSpPr>
        <p:spPr>
          <a:xfrm>
            <a:off x="764338" y="408940"/>
            <a:ext cx="10664952" cy="784830"/>
          </a:xfrm>
        </p:spPr>
        <p:txBody>
          <a:bodyPr/>
          <a:lstStyle/>
          <a:p>
            <a:r>
              <a:rPr lang="en-GB" dirty="0"/>
              <a:t>"Democracy is the debate."</a:t>
            </a:r>
          </a:p>
        </p:txBody>
      </p:sp>
      <p:sp>
        <p:nvSpPr>
          <p:cNvPr id="6" name="TextBox 5">
            <a:extLst>
              <a:ext uri="{FF2B5EF4-FFF2-40B4-BE49-F238E27FC236}">
                <a16:creationId xmlns:a16="http://schemas.microsoft.com/office/drawing/2014/main" id="{C658FE05-A043-15ED-94A2-B6270BD99185}"/>
              </a:ext>
            </a:extLst>
          </p:cNvPr>
          <p:cNvSpPr txBox="1"/>
          <p:nvPr/>
        </p:nvSpPr>
        <p:spPr>
          <a:xfrm>
            <a:off x="764338" y="1527751"/>
            <a:ext cx="5658233" cy="5330248"/>
          </a:xfrm>
          <a:prstGeom prst="rect">
            <a:avLst/>
          </a:prstGeom>
          <a:noFill/>
        </p:spPr>
        <p:txBody>
          <a:bodyPr wrap="square" rtlCol="0" anchor="ctr" anchorCtr="0">
            <a:noAutofit/>
          </a:bodyPr>
          <a:lstStyle/>
          <a:p>
            <a:pPr>
              <a:lnSpc>
                <a:spcPct val="90000"/>
              </a:lnSpc>
              <a:spcBef>
                <a:spcPts val="2000"/>
              </a:spcBef>
            </a:pPr>
            <a:r>
              <a:rPr lang="en-GB" sz="2400" b="1" dirty="0">
                <a:solidFill>
                  <a:srgbClr val="002060"/>
                </a:solidFill>
                <a:latin typeface="Arial" panose="020B0604020202020204" pitchFamily="34" charset="0"/>
                <a:cs typeface="Arial" panose="020B0604020202020204" pitchFamily="34" charset="0"/>
              </a:rPr>
              <a:t>We agree on the problem</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(Lack of youth facilities)</a:t>
            </a:r>
          </a:p>
          <a:p>
            <a:pPr>
              <a:lnSpc>
                <a:spcPct val="90000"/>
              </a:lnSpc>
              <a:spcBef>
                <a:spcPts val="2500"/>
              </a:spcBef>
            </a:pPr>
            <a:r>
              <a:rPr lang="en-GB" sz="2400" b="1" dirty="0">
                <a:solidFill>
                  <a:srgbClr val="002060"/>
                </a:solidFill>
                <a:latin typeface="Arial" panose="020B0604020202020204" pitchFamily="34" charset="0"/>
                <a:cs typeface="Arial" panose="020B0604020202020204" pitchFamily="34" charset="0"/>
              </a:rPr>
              <a:t>We agree on the goal</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(The youth centre)</a:t>
            </a:r>
          </a:p>
          <a:p>
            <a:pPr>
              <a:lnSpc>
                <a:spcPct val="90000"/>
              </a:lnSpc>
              <a:spcBef>
                <a:spcPts val="2500"/>
              </a:spcBef>
            </a:pPr>
            <a:r>
              <a:rPr lang="en-GB" sz="2400" b="1" dirty="0">
                <a:solidFill>
                  <a:srgbClr val="002060"/>
                </a:solidFill>
                <a:latin typeface="Arial" panose="020B0604020202020204" pitchFamily="34" charset="0"/>
                <a:cs typeface="Arial" panose="020B0604020202020204" pitchFamily="34" charset="0"/>
              </a:rPr>
              <a:t>We disagree on the solution</a:t>
            </a:r>
          </a:p>
          <a:p>
            <a:pPr>
              <a:lnSpc>
                <a:spcPct val="90000"/>
              </a:lnSpc>
              <a:spcBef>
                <a:spcPts val="700"/>
              </a:spcBef>
            </a:pPr>
            <a:r>
              <a:rPr lang="en-GB" sz="2400" dirty="0">
                <a:solidFill>
                  <a:srgbClr val="002060"/>
                </a:solidFill>
                <a:latin typeface="Arial" panose="020B0604020202020204" pitchFamily="34" charset="0"/>
                <a:cs typeface="Arial" panose="020B0604020202020204" pitchFamily="34" charset="0"/>
              </a:rPr>
              <a:t>(A, B or C)</a:t>
            </a:r>
            <a:endParaRPr lang="en-GB" dirty="0"/>
          </a:p>
        </p:txBody>
      </p:sp>
    </p:spTree>
    <p:extLst>
      <p:ext uri="{BB962C8B-B14F-4D97-AF65-F5344CB8AC3E}">
        <p14:creationId xmlns:p14="http://schemas.microsoft.com/office/powerpoint/2010/main" val="3224411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n putting vote in ballot box">
            <a:extLst>
              <a:ext uri="{FF2B5EF4-FFF2-40B4-BE49-F238E27FC236}">
                <a16:creationId xmlns:a16="http://schemas.microsoft.com/office/drawing/2014/main" id="{3B99B5B0-C8A6-F44A-6A44-A46A7A88C576}"/>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4" name="Title 3">
            <a:extLst>
              <a:ext uri="{FF2B5EF4-FFF2-40B4-BE49-F238E27FC236}">
                <a16:creationId xmlns:a16="http://schemas.microsoft.com/office/drawing/2014/main" id="{6A15C1D3-5F84-65CF-D47A-717A47878671}"/>
              </a:ext>
            </a:extLst>
          </p:cNvPr>
          <p:cNvSpPr txBox="1">
            <a:spLocks noGrp="1"/>
          </p:cNvSpPr>
          <p:nvPr>
            <p:ph type="title" idx="4294967295"/>
          </p:nvPr>
        </p:nvSpPr>
        <p:spPr>
          <a:xfrm>
            <a:off x="945723" y="1533528"/>
            <a:ext cx="5520391" cy="46961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22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Voting is how ideas become reality.</a:t>
            </a:r>
          </a:p>
          <a:p>
            <a:pPr marL="0" marR="0" lvl="0" indent="0" algn="l" defTabSz="914400" rtl="0" eaLnBrk="1" fontAlgn="auto" latinLnBrk="0" hangingPunct="1">
              <a:lnSpc>
                <a:spcPct val="100000"/>
              </a:lnSpc>
              <a:spcBef>
                <a:spcPts val="2200"/>
              </a:spcBef>
              <a:spcAft>
                <a:spcPts val="0"/>
              </a:spcAft>
              <a:buClrTx/>
              <a:buSzTx/>
              <a:buFontTx/>
              <a:buNone/>
              <a:tabLst/>
              <a:defRPr/>
            </a:pPr>
            <a:r>
              <a:rPr kumimoji="0" lang="en-GB" sz="45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It’s your chance to support the solutions you believe in.</a:t>
            </a:r>
          </a:p>
          <a:p>
            <a:pPr marL="0" marR="0" lvl="0" indent="0" algn="l" defTabSz="914400" rtl="0" eaLnBrk="1" fontAlgn="auto" latinLnBrk="0" hangingPunct="1">
              <a:lnSpc>
                <a:spcPct val="100000"/>
              </a:lnSpc>
              <a:spcBef>
                <a:spcPts val="1300"/>
              </a:spcBef>
              <a:spcAft>
                <a:spcPts val="0"/>
              </a:spcAft>
              <a:buClrTx/>
              <a:buSzTx/>
              <a:buFontTx/>
              <a:buNone/>
              <a:tabLst/>
              <a:defRPr/>
            </a:pPr>
            <a:endPar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nvGrpSpPr>
          <p:cNvPr id="6" name="The Electoral Commission logo" descr="The Electoral Commission Logo">
            <a:extLst>
              <a:ext uri="{FF2B5EF4-FFF2-40B4-BE49-F238E27FC236}">
                <a16:creationId xmlns:a16="http://schemas.microsoft.com/office/drawing/2014/main" id="{A583A09C-6E71-5052-DF00-DEBAB5D8E6D8}"/>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7" name="White box">
              <a:extLst>
                <a:ext uri="{FF2B5EF4-FFF2-40B4-BE49-F238E27FC236}">
                  <a16:creationId xmlns:a16="http://schemas.microsoft.com/office/drawing/2014/main" id="{B2693E79-848D-C51D-E261-5FFE6E943E34}"/>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59AB49EF-CE0A-2184-5F64-8B2680DA37CA}"/>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398809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62BAC-BED7-70DF-D9D0-2FC3B9ED5857}"/>
            </a:ext>
          </a:extLst>
        </p:cNvPr>
        <p:cNvGrpSpPr/>
        <p:nvPr/>
      </p:nvGrpSpPr>
      <p:grpSpPr>
        <a:xfrm>
          <a:off x="0" y="0"/>
          <a:ext cx="0" cy="0"/>
          <a:chOff x="0" y="0"/>
          <a:chExt cx="0" cy="0"/>
        </a:xfrm>
      </p:grpSpPr>
      <p:sp>
        <p:nvSpPr>
          <p:cNvPr id="3" name="Graphic Shape">
            <a:extLst>
              <a:ext uri="{FF2B5EF4-FFF2-40B4-BE49-F238E27FC236}">
                <a16:creationId xmlns:a16="http://schemas.microsoft.com/office/drawing/2014/main" id="{D2753125-AEA9-D5B3-50ED-0DD1EBF16BC4}"/>
              </a:ext>
              <a:ext uri="{C183D7F6-B498-43B3-948B-1728B52AA6E4}">
                <adec:decorative xmlns:adec="http://schemas.microsoft.com/office/drawing/2017/decorative" val="1"/>
              </a:ext>
            </a:extLst>
          </p:cNvPr>
          <p:cNvSpPr/>
          <p:nvPr/>
        </p:nvSpPr>
        <p:spPr>
          <a:xfrm>
            <a:off x="0" y="0"/>
            <a:ext cx="12191999"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6" name="Man putting vote in ballot box">
            <a:extLst>
              <a:ext uri="{FF2B5EF4-FFF2-40B4-BE49-F238E27FC236}">
                <a16:creationId xmlns:a16="http://schemas.microsoft.com/office/drawing/2014/main" id="{F995D4FF-6A83-1B95-E6D2-96C7F138D169}"/>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11" name="Title 10">
            <a:extLst>
              <a:ext uri="{FF2B5EF4-FFF2-40B4-BE49-F238E27FC236}">
                <a16:creationId xmlns:a16="http://schemas.microsoft.com/office/drawing/2014/main" id="{64577158-FD2A-F07D-9DA9-C49EEEB25BEE}"/>
              </a:ext>
            </a:extLst>
          </p:cNvPr>
          <p:cNvSpPr txBox="1">
            <a:spLocks noGrp="1"/>
          </p:cNvSpPr>
          <p:nvPr>
            <p:ph type="title" idx="4294967295"/>
          </p:nvPr>
        </p:nvSpPr>
        <p:spPr>
          <a:xfrm>
            <a:off x="898449" y="1692920"/>
            <a:ext cx="5624815"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p:txBody>
      </p:sp>
      <p:grpSp>
        <p:nvGrpSpPr>
          <p:cNvPr id="2" name="The Electoral Commission logo" descr="The Electoral Commission Logo">
            <a:extLst>
              <a:ext uri="{FF2B5EF4-FFF2-40B4-BE49-F238E27FC236}">
                <a16:creationId xmlns:a16="http://schemas.microsoft.com/office/drawing/2014/main" id="{CD63E500-D4AC-D54E-23BB-C82779AD2BBA}"/>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4" name="White box">
              <a:extLst>
                <a:ext uri="{FF2B5EF4-FFF2-40B4-BE49-F238E27FC236}">
                  <a16:creationId xmlns:a16="http://schemas.microsoft.com/office/drawing/2014/main" id="{19DABC1D-B05F-512B-7A21-577E39E5CEB0}"/>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Logo" descr="A close-up of a logo&#10;&#10;AI-generated content may be incorrect.">
              <a:extLst>
                <a:ext uri="{FF2B5EF4-FFF2-40B4-BE49-F238E27FC236}">
                  <a16:creationId xmlns:a16="http://schemas.microsoft.com/office/drawing/2014/main" id="{1EDEF81E-4290-FB3F-D070-CA7D815977DA}"/>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3047281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DCB1E9-A85C-DB39-AEDE-928FFB9ADE9A}"/>
              </a:ext>
              <a:ext uri="{C183D7F6-B498-43B3-948B-1728B52AA6E4}">
                <adec:decorative xmlns:adec="http://schemas.microsoft.com/office/drawing/2017/decorative" val="1"/>
              </a:ext>
            </a:extLst>
          </p:cNvPr>
          <p:cNvSpPr/>
          <p:nvPr/>
        </p:nvSpPr>
        <p:spPr>
          <a:xfrm>
            <a:off x="0" y="3451450"/>
            <a:ext cx="12192000" cy="3429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A635BBD9-E7A5-0813-62A4-0F3BA1219B72}"/>
              </a:ext>
              <a:ext uri="{C183D7F6-B498-43B3-948B-1728B52AA6E4}">
                <adec:decorative xmlns:adec="http://schemas.microsoft.com/office/drawing/2017/decorative" val="1"/>
              </a:ext>
            </a:extLst>
          </p:cNvPr>
          <p:cNvSpPr/>
          <p:nvPr/>
        </p:nvSpPr>
        <p:spPr>
          <a:xfrm>
            <a:off x="838223" y="4123114"/>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Number 1">
            <a:extLst>
              <a:ext uri="{FF2B5EF4-FFF2-40B4-BE49-F238E27FC236}">
                <a16:creationId xmlns:a16="http://schemas.microsoft.com/office/drawing/2014/main" id="{FE0E5C58-2961-83B8-587D-B35669431F74}"/>
              </a:ext>
              <a:ext uri="{C183D7F6-B498-43B3-948B-1728B52AA6E4}">
                <adec:decorative xmlns:adec="http://schemas.microsoft.com/office/drawing/2017/decorative" val="1"/>
              </a:ext>
            </a:extLst>
          </p:cNvPr>
          <p:cNvSpPr/>
          <p:nvPr/>
        </p:nvSpPr>
        <p:spPr>
          <a:xfrm>
            <a:off x="2766473" y="4304950"/>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16" name="TextBox 15">
            <a:extLst>
              <a:ext uri="{FF2B5EF4-FFF2-40B4-BE49-F238E27FC236}">
                <a16:creationId xmlns:a16="http://schemas.microsoft.com/office/drawing/2014/main" id="{D5A818F3-9BCB-2BB7-60F6-80D08ECDD7E7}"/>
              </a:ext>
            </a:extLst>
          </p:cNvPr>
          <p:cNvSpPr txBox="1"/>
          <p:nvPr/>
        </p:nvSpPr>
        <p:spPr>
          <a:xfrm>
            <a:off x="2796042" y="4219287"/>
            <a:ext cx="403096" cy="707886"/>
          </a:xfrm>
          <a:prstGeom prst="rect">
            <a:avLst/>
          </a:prstGeom>
          <a:noFill/>
        </p:spPr>
        <p:txBody>
          <a:bodyPr wrap="square" rtlCol="0">
            <a:spAutoFit/>
          </a:bodyPr>
          <a:lstStyle/>
          <a:p>
            <a:r>
              <a:rPr lang="en-GB" sz="4000" b="1" dirty="0">
                <a:solidFill>
                  <a:schemeClr val="bg1"/>
                </a:solidFill>
              </a:rPr>
              <a:t>1</a:t>
            </a:r>
          </a:p>
        </p:txBody>
      </p:sp>
      <p:sp>
        <p:nvSpPr>
          <p:cNvPr id="2" name="Rectangle 1">
            <a:extLst>
              <a:ext uri="{FF2B5EF4-FFF2-40B4-BE49-F238E27FC236}">
                <a16:creationId xmlns:a16="http://schemas.microsoft.com/office/drawing/2014/main" id="{3FF3C528-21B5-2185-A975-B32149AD8DF8}"/>
              </a:ext>
              <a:ext uri="{C183D7F6-B498-43B3-948B-1728B52AA6E4}">
                <adec:decorative xmlns:adec="http://schemas.microsoft.com/office/drawing/2017/decorative" val="1"/>
              </a:ext>
            </a:extLst>
          </p:cNvPr>
          <p:cNvSpPr/>
          <p:nvPr/>
        </p:nvSpPr>
        <p:spPr>
          <a:xfrm>
            <a:off x="0" y="0"/>
            <a:ext cx="12214225" cy="3566953"/>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4">
            <a:extLst>
              <a:ext uri="{FF2B5EF4-FFF2-40B4-BE49-F238E27FC236}">
                <a16:creationId xmlns:a16="http://schemas.microsoft.com/office/drawing/2014/main" id="{E63884A5-815A-54C7-828A-776E4BB1DB63}"/>
              </a:ext>
            </a:extLst>
          </p:cNvPr>
          <p:cNvSpPr txBox="1">
            <a:spLocks noGrp="1"/>
          </p:cNvSpPr>
          <p:nvPr>
            <p:ph type="title" idx="4294967295"/>
          </p:nvPr>
        </p:nvSpPr>
        <p:spPr>
          <a:xfrm>
            <a:off x="738179" y="1503367"/>
            <a:ext cx="9642799" cy="16312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Teacher appendix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5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4500" dirty="0">
                <a:solidFill>
                  <a:prstClr val="white"/>
                </a:solidFill>
                <a:latin typeface="Arial" panose="020B0604020202020204" pitchFamily="34" charset="0"/>
                <a:ea typeface="+mn-ea"/>
                <a:cs typeface="Arial" panose="020B0604020202020204" pitchFamily="34" charset="0"/>
              </a:rPr>
              <a:t>t</a:t>
            </a:r>
            <a:r>
              <a:rPr kumimoji="0" lang="en-GB" sz="45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endParaRPr kumimoji="0" lang="en-GB" sz="45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EC816A7E-3165-124A-4030-B2C0CD236FC6}"/>
              </a:ext>
            </a:extLst>
          </p:cNvPr>
          <p:cNvSpPr txBox="1"/>
          <p:nvPr/>
        </p:nvSpPr>
        <p:spPr>
          <a:xfrm>
            <a:off x="2777354" y="4883776"/>
            <a:ext cx="3084056" cy="1200329"/>
          </a:xfrm>
          <a:prstGeom prst="rect">
            <a:avLst/>
          </a:prstGeom>
          <a:noFill/>
        </p:spPr>
        <p:txBody>
          <a:bodyPr wrap="square">
            <a:spAutoFit/>
          </a:bodyPr>
          <a:lstStyle/>
          <a:p>
            <a:pPr marR="0" lvl="0" algn="l" defTabSz="914400" rtl="0" eaLnBrk="1" fontAlgn="auto" latinLnBrk="0" hangingPunct="1">
              <a:spcBef>
                <a:spcPts val="0"/>
              </a:spcBef>
              <a:spcAft>
                <a:spcPts val="0"/>
              </a:spcAft>
              <a:buClrTx/>
              <a:buSzTx/>
              <a:tabLst/>
              <a:defRPr/>
            </a:pPr>
            <a:r>
              <a:rPr kumimoji="0" lang="en-GB" sz="240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Should graffiti and street art be legal anywhere?</a:t>
            </a:r>
          </a:p>
        </p:txBody>
      </p:sp>
      <p:pic>
        <p:nvPicPr>
          <p:cNvPr id="8" name="Graffiti wall">
            <a:extLst>
              <a:ext uri="{FF2B5EF4-FFF2-40B4-BE49-F238E27FC236}">
                <a16:creationId xmlns:a16="http://schemas.microsoft.com/office/drawing/2014/main" id="{0898D747-E9EC-4991-B96A-F975596E413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05214" y="4268056"/>
            <a:ext cx="1548254" cy="1813234"/>
          </a:xfrm>
          <a:prstGeom prst="rect">
            <a:avLst/>
          </a:prstGeom>
        </p:spPr>
      </p:pic>
      <p:grpSp>
        <p:nvGrpSpPr>
          <p:cNvPr id="12" name="The Electoral Commission logo" descr="The Electoral Commission Logo">
            <a:extLst>
              <a:ext uri="{FF2B5EF4-FFF2-40B4-BE49-F238E27FC236}">
                <a16:creationId xmlns:a16="http://schemas.microsoft.com/office/drawing/2014/main" id="{BA0B0440-41A3-613A-9D76-F4D680F694BC}"/>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13" name="White box">
              <a:extLst>
                <a:ext uri="{FF2B5EF4-FFF2-40B4-BE49-F238E27FC236}">
                  <a16:creationId xmlns:a16="http://schemas.microsoft.com/office/drawing/2014/main" id="{C984769E-4D8F-277F-F52B-32D64732B30F}"/>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Logo" descr="A close-up of a logo&#10;&#10;AI-generated content may be incorrect.">
              <a:extLst>
                <a:ext uri="{FF2B5EF4-FFF2-40B4-BE49-F238E27FC236}">
                  <a16:creationId xmlns:a16="http://schemas.microsoft.com/office/drawing/2014/main" id="{90393E46-A1F2-BE5C-8DCF-808820954437}"/>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
        <p:nvSpPr>
          <p:cNvPr id="20" name="Rectangle 19">
            <a:extLst>
              <a:ext uri="{FF2B5EF4-FFF2-40B4-BE49-F238E27FC236}">
                <a16:creationId xmlns:a16="http://schemas.microsoft.com/office/drawing/2014/main" id="{C36878D5-2236-021F-8C62-70A944747E5A}"/>
              </a:ext>
              <a:ext uri="{C183D7F6-B498-43B3-948B-1728B52AA6E4}">
                <adec:decorative xmlns:adec="http://schemas.microsoft.com/office/drawing/2017/decorative" val="1"/>
              </a:ext>
            </a:extLst>
          </p:cNvPr>
          <p:cNvSpPr/>
          <p:nvPr/>
        </p:nvSpPr>
        <p:spPr>
          <a:xfrm>
            <a:off x="6252286" y="4123114"/>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Number 1">
            <a:extLst>
              <a:ext uri="{FF2B5EF4-FFF2-40B4-BE49-F238E27FC236}">
                <a16:creationId xmlns:a16="http://schemas.microsoft.com/office/drawing/2014/main" id="{C6D2BC0C-DABC-8DC9-F565-1F9BA17B6C84}"/>
              </a:ext>
              <a:ext uri="{C183D7F6-B498-43B3-948B-1728B52AA6E4}">
                <adec:decorative xmlns:adec="http://schemas.microsoft.com/office/drawing/2017/decorative" val="1"/>
              </a:ext>
            </a:extLst>
          </p:cNvPr>
          <p:cNvSpPr/>
          <p:nvPr/>
        </p:nvSpPr>
        <p:spPr>
          <a:xfrm>
            <a:off x="8180536" y="4304950"/>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22" name="TextBox 21">
            <a:extLst>
              <a:ext uri="{FF2B5EF4-FFF2-40B4-BE49-F238E27FC236}">
                <a16:creationId xmlns:a16="http://schemas.microsoft.com/office/drawing/2014/main" id="{506C94D4-021F-D03D-0257-C28BE567D3BB}"/>
              </a:ext>
            </a:extLst>
          </p:cNvPr>
          <p:cNvSpPr txBox="1"/>
          <p:nvPr/>
        </p:nvSpPr>
        <p:spPr>
          <a:xfrm>
            <a:off x="8217693" y="4211699"/>
            <a:ext cx="403096" cy="707886"/>
          </a:xfrm>
          <a:prstGeom prst="rect">
            <a:avLst/>
          </a:prstGeom>
          <a:noFill/>
        </p:spPr>
        <p:txBody>
          <a:bodyPr wrap="square" rtlCol="0">
            <a:spAutoFit/>
          </a:bodyPr>
          <a:lstStyle/>
          <a:p>
            <a:r>
              <a:rPr lang="en-GB" sz="4000" b="1" dirty="0">
                <a:solidFill>
                  <a:schemeClr val="bg1"/>
                </a:solidFill>
              </a:rPr>
              <a:t>2</a:t>
            </a:r>
          </a:p>
        </p:txBody>
      </p:sp>
      <p:sp>
        <p:nvSpPr>
          <p:cNvPr id="23" name="TextBox 22">
            <a:extLst>
              <a:ext uri="{FF2B5EF4-FFF2-40B4-BE49-F238E27FC236}">
                <a16:creationId xmlns:a16="http://schemas.microsoft.com/office/drawing/2014/main" id="{02F47B38-E627-F875-F3A9-96AA25901DE3}"/>
              </a:ext>
            </a:extLst>
          </p:cNvPr>
          <p:cNvSpPr txBox="1"/>
          <p:nvPr/>
        </p:nvSpPr>
        <p:spPr>
          <a:xfrm>
            <a:off x="8191417" y="4883776"/>
            <a:ext cx="3084056" cy="1200329"/>
          </a:xfrm>
          <a:prstGeom prst="rect">
            <a:avLst/>
          </a:prstGeom>
          <a:noFill/>
        </p:spPr>
        <p:txBody>
          <a:bodyPr wrap="square">
            <a:spAutoFit/>
          </a:bodyPr>
          <a:lstStyle/>
          <a:p>
            <a:pPr lvl="0">
              <a:defRPr/>
            </a:pPr>
            <a:r>
              <a:rPr lang="en-GB" sz="2400" dirty="0">
                <a:solidFill>
                  <a:srgbClr val="003057"/>
                </a:solidFill>
                <a:latin typeface="Arial" panose="020B0604020202020204" pitchFamily="34" charset="0"/>
                <a:cs typeface="Arial" panose="020B0604020202020204" pitchFamily="34" charset="0"/>
              </a:rPr>
              <a:t>Should social media be banned for young people?</a:t>
            </a:r>
          </a:p>
        </p:txBody>
      </p:sp>
      <p:pic>
        <p:nvPicPr>
          <p:cNvPr id="28" name="Picture 27">
            <a:extLst>
              <a:ext uri="{FF2B5EF4-FFF2-40B4-BE49-F238E27FC236}">
                <a16:creationId xmlns:a16="http://schemas.microsoft.com/office/drawing/2014/main" id="{DA3671AF-F389-DE05-4A18-42188A96476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19278" y="4250610"/>
            <a:ext cx="1548254" cy="1830680"/>
          </a:xfrm>
          <a:prstGeom prst="rect">
            <a:avLst/>
          </a:prstGeom>
        </p:spPr>
      </p:pic>
    </p:spTree>
    <p:extLst>
      <p:ext uri="{BB962C8B-B14F-4D97-AF65-F5344CB8AC3E}">
        <p14:creationId xmlns:p14="http://schemas.microsoft.com/office/powerpoint/2010/main" val="39664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5" grpId="0" animBg="1"/>
      <p:bldP spid="16" grpId="0"/>
      <p:bldP spid="7" grpId="0"/>
      <p:bldP spid="20" grpId="0" animBg="1"/>
      <p:bldP spid="21" grpId="0" animBg="1"/>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itle 3">
            <a:extLst>
              <a:ext uri="{FF2B5EF4-FFF2-40B4-BE49-F238E27FC236}">
                <a16:creationId xmlns:a16="http://schemas.microsoft.com/office/drawing/2014/main" id="{CACDBF91-65EF-2C4A-CC31-2372994F0E6C}"/>
              </a:ext>
            </a:extLst>
          </p:cNvPr>
          <p:cNvSpPr txBox="1">
            <a:spLocks noGrp="1"/>
          </p:cNvSpPr>
          <p:nvPr>
            <p:ph type="title" idx="4294967295"/>
          </p:nvPr>
        </p:nvSpPr>
        <p:spPr>
          <a:xfrm>
            <a:off x="112718" y="-399620"/>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220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Slide18</a:t>
            </a:r>
          </a:p>
        </p:txBody>
      </p:sp>
      <p:sp>
        <p:nvSpPr>
          <p:cNvPr id="40" name="Rectangle 39">
            <a:extLst>
              <a:ext uri="{FF2B5EF4-FFF2-40B4-BE49-F238E27FC236}">
                <a16:creationId xmlns:a16="http://schemas.microsoft.com/office/drawing/2014/main" id="{60BB1458-03FE-4C5E-FCB2-937A94754C0D}"/>
              </a:ext>
              <a:ext uri="{C183D7F6-B498-43B3-948B-1728B52AA6E4}">
                <adec:decorative xmlns:adec="http://schemas.microsoft.com/office/drawing/2017/decorative" val="1"/>
              </a:ext>
            </a:extLst>
          </p:cNvPr>
          <p:cNvSpPr/>
          <p:nvPr/>
        </p:nvSpPr>
        <p:spPr>
          <a:xfrm>
            <a:off x="838223" y="1050599"/>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Government social media">
            <a:extLst>
              <a:ext uri="{FF2B5EF4-FFF2-40B4-BE49-F238E27FC236}">
                <a16:creationId xmlns:a16="http://schemas.microsoft.com/office/drawing/2014/main" id="{77E08960-554A-5E84-7E88-B6D3D2EA720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03125" y="1195540"/>
            <a:ext cx="1548254" cy="1813235"/>
          </a:xfrm>
          <a:prstGeom prst="rect">
            <a:avLst/>
          </a:prstGeom>
        </p:spPr>
      </p:pic>
      <p:sp>
        <p:nvSpPr>
          <p:cNvPr id="41" name="Number 1">
            <a:extLst>
              <a:ext uri="{FF2B5EF4-FFF2-40B4-BE49-F238E27FC236}">
                <a16:creationId xmlns:a16="http://schemas.microsoft.com/office/drawing/2014/main" id="{6BCF8B72-9F58-CC3B-5100-3B10DD53A7E8}"/>
              </a:ext>
              <a:ext uri="{C183D7F6-B498-43B3-948B-1728B52AA6E4}">
                <adec:decorative xmlns:adec="http://schemas.microsoft.com/office/drawing/2017/decorative" val="1"/>
              </a:ext>
            </a:extLst>
          </p:cNvPr>
          <p:cNvSpPr/>
          <p:nvPr/>
        </p:nvSpPr>
        <p:spPr>
          <a:xfrm>
            <a:off x="2766473" y="1232435"/>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42" name="3">
            <a:extLst>
              <a:ext uri="{FF2B5EF4-FFF2-40B4-BE49-F238E27FC236}">
                <a16:creationId xmlns:a16="http://schemas.microsoft.com/office/drawing/2014/main" id="{1EDD90C2-EB45-9FFA-A9E2-EADD32EF64D0}"/>
              </a:ext>
            </a:extLst>
          </p:cNvPr>
          <p:cNvSpPr txBox="1"/>
          <p:nvPr/>
        </p:nvSpPr>
        <p:spPr>
          <a:xfrm>
            <a:off x="2796042" y="1146773"/>
            <a:ext cx="403096" cy="707886"/>
          </a:xfrm>
          <a:prstGeom prst="rect">
            <a:avLst/>
          </a:prstGeom>
          <a:noFill/>
        </p:spPr>
        <p:txBody>
          <a:bodyPr wrap="square" rtlCol="0">
            <a:spAutoFit/>
          </a:bodyPr>
          <a:lstStyle/>
          <a:p>
            <a:r>
              <a:rPr lang="en-GB" sz="4000" b="1" dirty="0">
                <a:solidFill>
                  <a:schemeClr val="bg1"/>
                </a:solidFill>
              </a:rPr>
              <a:t>3</a:t>
            </a:r>
          </a:p>
        </p:txBody>
      </p:sp>
      <p:sp>
        <p:nvSpPr>
          <p:cNvPr id="43" name="TextBox 42">
            <a:extLst>
              <a:ext uri="{FF2B5EF4-FFF2-40B4-BE49-F238E27FC236}">
                <a16:creationId xmlns:a16="http://schemas.microsoft.com/office/drawing/2014/main" id="{FF78BED3-A50D-D31D-91EF-E5D2D607298E}"/>
              </a:ext>
            </a:extLst>
          </p:cNvPr>
          <p:cNvSpPr txBox="1"/>
          <p:nvPr/>
        </p:nvSpPr>
        <p:spPr>
          <a:xfrm>
            <a:off x="2777354" y="1811261"/>
            <a:ext cx="3318646" cy="1200329"/>
          </a:xfrm>
          <a:prstGeom prst="rect">
            <a:avLst/>
          </a:prstGeom>
          <a:noFill/>
        </p:spPr>
        <p:txBody>
          <a:bodyPr wrap="square">
            <a:spAutoFit/>
          </a:bodyPr>
          <a:lstStyle/>
          <a:p>
            <a:pPr lvl="0">
              <a:defRPr/>
            </a:pPr>
            <a:r>
              <a:rPr lang="en-GB" sz="2400" dirty="0">
                <a:solidFill>
                  <a:srgbClr val="003057"/>
                </a:solidFill>
                <a:latin typeface="Arial" panose="020B0604020202020204" pitchFamily="34" charset="0"/>
                <a:cs typeface="Arial" panose="020B0604020202020204" pitchFamily="34" charset="0"/>
              </a:rPr>
              <a:t>Should the Government regulate social media content?</a:t>
            </a:r>
          </a:p>
        </p:txBody>
      </p:sp>
      <p:sp>
        <p:nvSpPr>
          <p:cNvPr id="45" name="Rectangle 44">
            <a:extLst>
              <a:ext uri="{FF2B5EF4-FFF2-40B4-BE49-F238E27FC236}">
                <a16:creationId xmlns:a16="http://schemas.microsoft.com/office/drawing/2014/main" id="{B731E97F-7744-0D29-54C8-484A68771647}"/>
              </a:ext>
              <a:ext uri="{C183D7F6-B498-43B3-948B-1728B52AA6E4}">
                <adec:decorative xmlns:adec="http://schemas.microsoft.com/office/drawing/2017/decorative" val="1"/>
              </a:ext>
            </a:extLst>
          </p:cNvPr>
          <p:cNvSpPr/>
          <p:nvPr/>
        </p:nvSpPr>
        <p:spPr>
          <a:xfrm>
            <a:off x="6252286" y="1050599"/>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Free Speech">
            <a:extLst>
              <a:ext uri="{FF2B5EF4-FFF2-40B4-BE49-F238E27FC236}">
                <a16:creationId xmlns:a16="http://schemas.microsoft.com/office/drawing/2014/main" id="{F39F4442-253E-0F09-8B4C-C2E09BE041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419278" y="1178095"/>
            <a:ext cx="1542989" cy="1830680"/>
          </a:xfrm>
          <a:prstGeom prst="rect">
            <a:avLst/>
          </a:prstGeom>
        </p:spPr>
      </p:pic>
      <p:sp>
        <p:nvSpPr>
          <p:cNvPr id="46" name="Number 1">
            <a:extLst>
              <a:ext uri="{FF2B5EF4-FFF2-40B4-BE49-F238E27FC236}">
                <a16:creationId xmlns:a16="http://schemas.microsoft.com/office/drawing/2014/main" id="{32C0EC6C-6BC2-B270-50E9-4E04C37D3BCA}"/>
              </a:ext>
              <a:ext uri="{C183D7F6-B498-43B3-948B-1728B52AA6E4}">
                <adec:decorative xmlns:adec="http://schemas.microsoft.com/office/drawing/2017/decorative" val="1"/>
              </a:ext>
            </a:extLst>
          </p:cNvPr>
          <p:cNvSpPr/>
          <p:nvPr/>
        </p:nvSpPr>
        <p:spPr>
          <a:xfrm>
            <a:off x="8180536" y="1232435"/>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47" name="4">
            <a:extLst>
              <a:ext uri="{FF2B5EF4-FFF2-40B4-BE49-F238E27FC236}">
                <a16:creationId xmlns:a16="http://schemas.microsoft.com/office/drawing/2014/main" id="{DFE61C69-B23F-7249-2F7E-E66692B6A90B}"/>
              </a:ext>
            </a:extLst>
          </p:cNvPr>
          <p:cNvSpPr txBox="1"/>
          <p:nvPr/>
        </p:nvSpPr>
        <p:spPr>
          <a:xfrm>
            <a:off x="8210105" y="1146772"/>
            <a:ext cx="403096" cy="707886"/>
          </a:xfrm>
          <a:prstGeom prst="rect">
            <a:avLst/>
          </a:prstGeom>
          <a:noFill/>
        </p:spPr>
        <p:txBody>
          <a:bodyPr wrap="square" rtlCol="0">
            <a:spAutoFit/>
          </a:bodyPr>
          <a:lstStyle/>
          <a:p>
            <a:r>
              <a:rPr lang="en-GB" sz="4000" b="1" dirty="0">
                <a:solidFill>
                  <a:schemeClr val="bg1"/>
                </a:solidFill>
              </a:rPr>
              <a:t>4</a:t>
            </a:r>
          </a:p>
        </p:txBody>
      </p:sp>
      <p:sp>
        <p:nvSpPr>
          <p:cNvPr id="48" name="TextBox 47">
            <a:extLst>
              <a:ext uri="{FF2B5EF4-FFF2-40B4-BE49-F238E27FC236}">
                <a16:creationId xmlns:a16="http://schemas.microsoft.com/office/drawing/2014/main" id="{DE3CEABB-7484-4B5F-83D2-460E695F3B1A}"/>
              </a:ext>
            </a:extLst>
          </p:cNvPr>
          <p:cNvSpPr txBox="1"/>
          <p:nvPr/>
        </p:nvSpPr>
        <p:spPr>
          <a:xfrm>
            <a:off x="8191417" y="1811261"/>
            <a:ext cx="3084056" cy="1200329"/>
          </a:xfrm>
          <a:prstGeom prst="rect">
            <a:avLst/>
          </a:prstGeom>
          <a:noFill/>
        </p:spPr>
        <p:txBody>
          <a:bodyPr wrap="square">
            <a:spAutoFit/>
          </a:bodyPr>
          <a:lstStyle/>
          <a:p>
            <a:pPr lvl="0">
              <a:defRPr/>
            </a:pPr>
            <a:r>
              <a:rPr lang="en-GB" sz="2400" dirty="0">
                <a:solidFill>
                  <a:srgbClr val="003057"/>
                </a:solidFill>
                <a:latin typeface="Arial" panose="020B0604020202020204" pitchFamily="34" charset="0"/>
                <a:cs typeface="Arial" panose="020B0604020202020204" pitchFamily="34" charset="0"/>
              </a:rPr>
              <a:t>Does freedom of speech apply in all situations?</a:t>
            </a:r>
          </a:p>
        </p:txBody>
      </p:sp>
      <p:sp>
        <p:nvSpPr>
          <p:cNvPr id="50" name="Rectangle 49">
            <a:extLst>
              <a:ext uri="{FF2B5EF4-FFF2-40B4-BE49-F238E27FC236}">
                <a16:creationId xmlns:a16="http://schemas.microsoft.com/office/drawing/2014/main" id="{EA5544EA-B801-48C7-6751-B36190FD4566}"/>
              </a:ext>
              <a:ext uri="{C183D7F6-B498-43B3-948B-1728B52AA6E4}">
                <adec:decorative xmlns:adec="http://schemas.microsoft.com/office/drawing/2017/decorative" val="1"/>
              </a:ext>
            </a:extLst>
          </p:cNvPr>
          <p:cNvSpPr/>
          <p:nvPr/>
        </p:nvSpPr>
        <p:spPr>
          <a:xfrm>
            <a:off x="838223" y="3674530"/>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2" name="AI">
            <a:extLst>
              <a:ext uri="{FF2B5EF4-FFF2-40B4-BE49-F238E27FC236}">
                <a16:creationId xmlns:a16="http://schemas.microsoft.com/office/drawing/2014/main" id="{59D92414-97D0-8BD6-BCE3-EE918F72102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03125" y="3819472"/>
            <a:ext cx="1548254" cy="1813234"/>
          </a:xfrm>
          <a:prstGeom prst="rect">
            <a:avLst/>
          </a:prstGeom>
        </p:spPr>
      </p:pic>
      <p:sp>
        <p:nvSpPr>
          <p:cNvPr id="51" name="Number 1">
            <a:extLst>
              <a:ext uri="{FF2B5EF4-FFF2-40B4-BE49-F238E27FC236}">
                <a16:creationId xmlns:a16="http://schemas.microsoft.com/office/drawing/2014/main" id="{0C416306-F198-D52D-E2D3-6AA960F8F7EE}"/>
              </a:ext>
              <a:ext uri="{C183D7F6-B498-43B3-948B-1728B52AA6E4}">
                <adec:decorative xmlns:adec="http://schemas.microsoft.com/office/drawing/2017/decorative" val="1"/>
              </a:ext>
            </a:extLst>
          </p:cNvPr>
          <p:cNvSpPr/>
          <p:nvPr/>
        </p:nvSpPr>
        <p:spPr>
          <a:xfrm>
            <a:off x="2766473" y="3856366"/>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52" name="5">
            <a:extLst>
              <a:ext uri="{FF2B5EF4-FFF2-40B4-BE49-F238E27FC236}">
                <a16:creationId xmlns:a16="http://schemas.microsoft.com/office/drawing/2014/main" id="{5A22E513-DB62-395F-DCE9-FBB9D483788B}"/>
              </a:ext>
            </a:extLst>
          </p:cNvPr>
          <p:cNvSpPr txBox="1"/>
          <p:nvPr/>
        </p:nvSpPr>
        <p:spPr>
          <a:xfrm>
            <a:off x="2796042" y="3770703"/>
            <a:ext cx="403096" cy="707886"/>
          </a:xfrm>
          <a:prstGeom prst="rect">
            <a:avLst/>
          </a:prstGeom>
          <a:noFill/>
        </p:spPr>
        <p:txBody>
          <a:bodyPr wrap="square" rtlCol="0">
            <a:spAutoFit/>
          </a:bodyPr>
          <a:lstStyle/>
          <a:p>
            <a:r>
              <a:rPr lang="en-GB" sz="4000" b="1" dirty="0">
                <a:solidFill>
                  <a:schemeClr val="bg1"/>
                </a:solidFill>
              </a:rPr>
              <a:t>5</a:t>
            </a:r>
          </a:p>
        </p:txBody>
      </p:sp>
      <p:sp>
        <p:nvSpPr>
          <p:cNvPr id="53" name="TextBox 52">
            <a:extLst>
              <a:ext uri="{FF2B5EF4-FFF2-40B4-BE49-F238E27FC236}">
                <a16:creationId xmlns:a16="http://schemas.microsoft.com/office/drawing/2014/main" id="{84B63DB4-8FCF-3970-3452-D3A83FFD7BBD}"/>
              </a:ext>
            </a:extLst>
          </p:cNvPr>
          <p:cNvSpPr txBox="1"/>
          <p:nvPr/>
        </p:nvSpPr>
        <p:spPr>
          <a:xfrm>
            <a:off x="2777354" y="4435192"/>
            <a:ext cx="3084056" cy="1200329"/>
          </a:xfrm>
          <a:prstGeom prst="rect">
            <a:avLst/>
          </a:prstGeom>
          <a:noFill/>
        </p:spPr>
        <p:txBody>
          <a:bodyPr wrap="square">
            <a:spAutoFit/>
          </a:bodyPr>
          <a:lstStyle/>
          <a:p>
            <a:pPr lvl="0">
              <a:defRPr/>
            </a:pPr>
            <a:r>
              <a:rPr lang="en-GB" sz="2400" dirty="0">
                <a:solidFill>
                  <a:srgbClr val="003057"/>
                </a:solidFill>
                <a:latin typeface="Arial" panose="020B0604020202020204" pitchFamily="34" charset="0"/>
                <a:cs typeface="Arial" panose="020B0604020202020204" pitchFamily="34" charset="0"/>
              </a:rPr>
              <a:t>Is AI supportive or detrimental to education?</a:t>
            </a:r>
          </a:p>
        </p:txBody>
      </p:sp>
      <p:sp>
        <p:nvSpPr>
          <p:cNvPr id="55" name="Rectangle 54">
            <a:extLst>
              <a:ext uri="{FF2B5EF4-FFF2-40B4-BE49-F238E27FC236}">
                <a16:creationId xmlns:a16="http://schemas.microsoft.com/office/drawing/2014/main" id="{E421CCA2-1C7F-5B30-BD82-D745CDF509CC}"/>
              </a:ext>
              <a:ext uri="{C183D7F6-B498-43B3-948B-1728B52AA6E4}">
                <adec:decorative xmlns:adec="http://schemas.microsoft.com/office/drawing/2017/decorative" val="1"/>
              </a:ext>
            </a:extLst>
          </p:cNvPr>
          <p:cNvSpPr/>
          <p:nvPr/>
        </p:nvSpPr>
        <p:spPr>
          <a:xfrm>
            <a:off x="6252286" y="3674530"/>
            <a:ext cx="5122635" cy="21031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3" name="War">
            <a:extLst>
              <a:ext uri="{FF2B5EF4-FFF2-40B4-BE49-F238E27FC236}">
                <a16:creationId xmlns:a16="http://schemas.microsoft.com/office/drawing/2014/main" id="{524A1C63-1577-2AED-156F-B306F7C0BEE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418499" y="3798798"/>
            <a:ext cx="1543767" cy="1830680"/>
          </a:xfrm>
          <a:prstGeom prst="rect">
            <a:avLst/>
          </a:prstGeom>
        </p:spPr>
      </p:pic>
      <p:sp>
        <p:nvSpPr>
          <p:cNvPr id="56" name="Number 1">
            <a:extLst>
              <a:ext uri="{FF2B5EF4-FFF2-40B4-BE49-F238E27FC236}">
                <a16:creationId xmlns:a16="http://schemas.microsoft.com/office/drawing/2014/main" id="{00AE0906-9A09-AD6F-E4D8-460AF0DE8F83}"/>
              </a:ext>
              <a:ext uri="{C183D7F6-B498-43B3-948B-1728B52AA6E4}">
                <adec:decorative xmlns:adec="http://schemas.microsoft.com/office/drawing/2017/decorative" val="1"/>
              </a:ext>
            </a:extLst>
          </p:cNvPr>
          <p:cNvSpPr/>
          <p:nvPr/>
        </p:nvSpPr>
        <p:spPr>
          <a:xfrm>
            <a:off x="8180536" y="3856366"/>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57" name="6">
            <a:extLst>
              <a:ext uri="{FF2B5EF4-FFF2-40B4-BE49-F238E27FC236}">
                <a16:creationId xmlns:a16="http://schemas.microsoft.com/office/drawing/2014/main" id="{4E68C05D-5BEA-1E0B-EFBA-32D31AAE2563}"/>
              </a:ext>
            </a:extLst>
          </p:cNvPr>
          <p:cNvSpPr txBox="1"/>
          <p:nvPr/>
        </p:nvSpPr>
        <p:spPr>
          <a:xfrm>
            <a:off x="8210105" y="3770703"/>
            <a:ext cx="403096" cy="707886"/>
          </a:xfrm>
          <a:prstGeom prst="rect">
            <a:avLst/>
          </a:prstGeom>
          <a:noFill/>
        </p:spPr>
        <p:txBody>
          <a:bodyPr wrap="square" rtlCol="0">
            <a:spAutoFit/>
          </a:bodyPr>
          <a:lstStyle/>
          <a:p>
            <a:r>
              <a:rPr lang="en-GB" sz="4000" b="1" dirty="0">
                <a:solidFill>
                  <a:schemeClr val="bg1"/>
                </a:solidFill>
              </a:rPr>
              <a:t>6</a:t>
            </a:r>
          </a:p>
        </p:txBody>
      </p:sp>
      <p:sp>
        <p:nvSpPr>
          <p:cNvPr id="58" name="TextBox 57">
            <a:extLst>
              <a:ext uri="{FF2B5EF4-FFF2-40B4-BE49-F238E27FC236}">
                <a16:creationId xmlns:a16="http://schemas.microsoft.com/office/drawing/2014/main" id="{C3D66F9E-20EF-179D-B865-500798277A9F}"/>
              </a:ext>
            </a:extLst>
          </p:cNvPr>
          <p:cNvSpPr txBox="1"/>
          <p:nvPr/>
        </p:nvSpPr>
        <p:spPr>
          <a:xfrm>
            <a:off x="8191417" y="4435192"/>
            <a:ext cx="2851721" cy="1200329"/>
          </a:xfrm>
          <a:prstGeom prst="rect">
            <a:avLst/>
          </a:prstGeom>
          <a:noFill/>
        </p:spPr>
        <p:txBody>
          <a:bodyPr wrap="square">
            <a:spAutoFit/>
          </a:bodyPr>
          <a:lstStyle/>
          <a:p>
            <a:pPr lvl="0">
              <a:defRPr/>
            </a:pPr>
            <a:r>
              <a:rPr lang="en-GB" sz="2400" dirty="0">
                <a:solidFill>
                  <a:srgbClr val="003057"/>
                </a:solidFill>
                <a:latin typeface="Arial" panose="020B0604020202020204" pitchFamily="34" charset="0"/>
                <a:cs typeface="Arial" panose="020B0604020202020204" pitchFamily="34" charset="0"/>
              </a:rPr>
              <a:t>Should we go to war to protect others?</a:t>
            </a:r>
          </a:p>
        </p:txBody>
      </p:sp>
    </p:spTree>
    <p:extLst>
      <p:ext uri="{BB962C8B-B14F-4D97-AF65-F5344CB8AC3E}">
        <p14:creationId xmlns:p14="http://schemas.microsoft.com/office/powerpoint/2010/main" val="281077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p:bldP spid="50" grpId="0" animBg="1"/>
      <p:bldP spid="51" grpId="0" animBg="1"/>
      <p:bldP spid="52" grpId="0"/>
      <p:bldP spid="53" grpId="0"/>
      <p:bldP spid="55" grpId="0" animBg="1"/>
      <p:bldP spid="56" grpId="0" animBg="1"/>
      <p:bldP spid="57"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1DEA0-3E85-D638-410B-6EDD7FC0A081}"/>
              </a:ext>
            </a:extLst>
          </p:cNvPr>
          <p:cNvSpPr>
            <a:spLocks noGrp="1"/>
          </p:cNvSpPr>
          <p:nvPr>
            <p:ph type="ctrTitle"/>
          </p:nvPr>
        </p:nvSpPr>
        <p:spPr>
          <a:xfrm>
            <a:off x="0" y="0"/>
            <a:ext cx="12192000" cy="1540042"/>
          </a:xfrm>
        </p:spPr>
        <p:txBody>
          <a:bodyPr anchor="ctr" anchorCtr="1">
            <a:noAutofit/>
          </a:bodyPr>
          <a:lstStyle/>
          <a:p>
            <a:r>
              <a:rPr lang="en-GB" dirty="0"/>
              <a:t>Vote for your favourite debate topic</a:t>
            </a:r>
          </a:p>
        </p:txBody>
      </p:sp>
      <p:sp>
        <p:nvSpPr>
          <p:cNvPr id="25" name="Circle">
            <a:extLst>
              <a:ext uri="{FF2B5EF4-FFF2-40B4-BE49-F238E27FC236}">
                <a16:creationId xmlns:a16="http://schemas.microsoft.com/office/drawing/2014/main" id="{1B1E2540-B0BD-76CF-8EFD-9D59B28189B4}"/>
              </a:ext>
              <a:ext uri="{C183D7F6-B498-43B3-948B-1728B52AA6E4}">
                <adec:decorative xmlns:adec="http://schemas.microsoft.com/office/drawing/2017/decorative" val="1"/>
              </a:ext>
            </a:extLst>
          </p:cNvPr>
          <p:cNvSpPr/>
          <p:nvPr/>
        </p:nvSpPr>
        <p:spPr>
          <a:xfrm>
            <a:off x="715272" y="1795537"/>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26" name="1">
            <a:extLst>
              <a:ext uri="{FF2B5EF4-FFF2-40B4-BE49-F238E27FC236}">
                <a16:creationId xmlns:a16="http://schemas.microsoft.com/office/drawing/2014/main" id="{DBFFE7E6-7A5C-7035-1FE9-329F424E0DBB}"/>
              </a:ext>
              <a:ext uri="{C183D7F6-B498-43B3-948B-1728B52AA6E4}">
                <adec:decorative xmlns:adec="http://schemas.microsoft.com/office/drawing/2017/decorative" val="0"/>
              </a:ext>
            </a:extLst>
          </p:cNvPr>
          <p:cNvSpPr txBox="1"/>
          <p:nvPr/>
        </p:nvSpPr>
        <p:spPr>
          <a:xfrm>
            <a:off x="744841" y="1709874"/>
            <a:ext cx="403096" cy="707886"/>
          </a:xfrm>
          <a:prstGeom prst="rect">
            <a:avLst/>
          </a:prstGeom>
          <a:noFill/>
        </p:spPr>
        <p:txBody>
          <a:bodyPr wrap="square" rtlCol="0">
            <a:spAutoFit/>
          </a:bodyPr>
          <a:lstStyle/>
          <a:p>
            <a:r>
              <a:rPr lang="en-GB" sz="4000" b="1" dirty="0">
                <a:solidFill>
                  <a:schemeClr val="bg1"/>
                </a:solidFill>
              </a:rPr>
              <a:t>1</a:t>
            </a:r>
          </a:p>
        </p:txBody>
      </p:sp>
      <p:sp>
        <p:nvSpPr>
          <p:cNvPr id="24" name="Rectangle 23">
            <a:extLst>
              <a:ext uri="{FF2B5EF4-FFF2-40B4-BE49-F238E27FC236}">
                <a16:creationId xmlns:a16="http://schemas.microsoft.com/office/drawing/2014/main" id="{8E0BCB24-D613-D712-1DB6-105550AB33CC}"/>
              </a:ext>
              <a:ext uri="{C183D7F6-B498-43B3-948B-1728B52AA6E4}">
                <adec:decorative xmlns:adec="http://schemas.microsoft.com/office/drawing/2017/decorative" val="1"/>
              </a:ext>
            </a:extLst>
          </p:cNvPr>
          <p:cNvSpPr/>
          <p:nvPr/>
        </p:nvSpPr>
        <p:spPr>
          <a:xfrm>
            <a:off x="1390851" y="1679298"/>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8" name="Graffiti wall">
            <a:extLst>
              <a:ext uri="{FF2B5EF4-FFF2-40B4-BE49-F238E27FC236}">
                <a16:creationId xmlns:a16="http://schemas.microsoft.com/office/drawing/2014/main" id="{4FBFFB68-F264-727C-A983-AF52CBAD3F9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450533" y="1731100"/>
            <a:ext cx="553348" cy="648053"/>
          </a:xfrm>
          <a:prstGeom prst="rect">
            <a:avLst/>
          </a:prstGeom>
        </p:spPr>
      </p:pic>
      <p:sp>
        <p:nvSpPr>
          <p:cNvPr id="27" name="TextBox 26">
            <a:extLst>
              <a:ext uri="{FF2B5EF4-FFF2-40B4-BE49-F238E27FC236}">
                <a16:creationId xmlns:a16="http://schemas.microsoft.com/office/drawing/2014/main" id="{67D7E71C-2856-9589-3092-CED20F72BDDE}"/>
              </a:ext>
            </a:extLst>
          </p:cNvPr>
          <p:cNvSpPr txBox="1"/>
          <p:nvPr/>
        </p:nvSpPr>
        <p:spPr>
          <a:xfrm>
            <a:off x="2216885" y="1679299"/>
            <a:ext cx="8652387" cy="751656"/>
          </a:xfrm>
          <a:prstGeom prst="rect">
            <a:avLst/>
          </a:prstGeom>
          <a:noFill/>
        </p:spPr>
        <p:txBody>
          <a:bodyPr wrap="square" anchor="ctr" anchorCtr="0">
            <a:noAutofit/>
          </a:bodyPr>
          <a:lstStyle/>
          <a:p>
            <a:pPr marR="0" lvl="0" algn="l" defTabSz="914400" rtl="0" eaLnBrk="1" fontAlgn="auto" latinLnBrk="0" hangingPunct="1">
              <a:spcBef>
                <a:spcPts val="0"/>
              </a:spcBef>
              <a:spcAft>
                <a:spcPts val="0"/>
              </a:spcAft>
              <a:buClrTx/>
              <a:buSzTx/>
              <a:tabLst/>
              <a:defRPr/>
            </a:pPr>
            <a:r>
              <a:rPr kumimoji="0" lang="en-GB" sz="240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Should graffiti and street art be legal anywhere?</a:t>
            </a:r>
          </a:p>
        </p:txBody>
      </p:sp>
      <p:sp>
        <p:nvSpPr>
          <p:cNvPr id="72" name="Circle">
            <a:extLst>
              <a:ext uri="{FF2B5EF4-FFF2-40B4-BE49-F238E27FC236}">
                <a16:creationId xmlns:a16="http://schemas.microsoft.com/office/drawing/2014/main" id="{1D911784-6F91-6692-D3FC-007724AEA503}"/>
              </a:ext>
              <a:ext uri="{C183D7F6-B498-43B3-948B-1728B52AA6E4}">
                <adec:decorative xmlns:adec="http://schemas.microsoft.com/office/drawing/2017/decorative" val="1"/>
              </a:ext>
            </a:extLst>
          </p:cNvPr>
          <p:cNvSpPr/>
          <p:nvPr/>
        </p:nvSpPr>
        <p:spPr>
          <a:xfrm>
            <a:off x="715272" y="2644814"/>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73" name="2">
            <a:extLst>
              <a:ext uri="{FF2B5EF4-FFF2-40B4-BE49-F238E27FC236}">
                <a16:creationId xmlns:a16="http://schemas.microsoft.com/office/drawing/2014/main" id="{4E0B1AA8-2D3B-1A9C-804E-D5CEC390B6F2}"/>
              </a:ext>
            </a:extLst>
          </p:cNvPr>
          <p:cNvSpPr txBox="1"/>
          <p:nvPr/>
        </p:nvSpPr>
        <p:spPr>
          <a:xfrm>
            <a:off x="744841" y="2559151"/>
            <a:ext cx="403096" cy="707886"/>
          </a:xfrm>
          <a:prstGeom prst="rect">
            <a:avLst/>
          </a:prstGeom>
          <a:noFill/>
        </p:spPr>
        <p:txBody>
          <a:bodyPr wrap="square" rtlCol="0">
            <a:spAutoFit/>
          </a:bodyPr>
          <a:lstStyle/>
          <a:p>
            <a:r>
              <a:rPr lang="en-GB" sz="4000" b="1" dirty="0">
                <a:solidFill>
                  <a:schemeClr val="bg1"/>
                </a:solidFill>
              </a:rPr>
              <a:t>2</a:t>
            </a:r>
          </a:p>
        </p:txBody>
      </p:sp>
      <p:sp>
        <p:nvSpPr>
          <p:cNvPr id="75" name="Rectangle 74">
            <a:extLst>
              <a:ext uri="{FF2B5EF4-FFF2-40B4-BE49-F238E27FC236}">
                <a16:creationId xmlns:a16="http://schemas.microsoft.com/office/drawing/2014/main" id="{2D1EE380-C024-875F-C42F-BD91C6BEBB33}"/>
              </a:ext>
              <a:ext uri="{C183D7F6-B498-43B3-948B-1728B52AA6E4}">
                <adec:decorative xmlns:adec="http://schemas.microsoft.com/office/drawing/2017/decorative" val="1"/>
              </a:ext>
            </a:extLst>
          </p:cNvPr>
          <p:cNvSpPr/>
          <p:nvPr/>
        </p:nvSpPr>
        <p:spPr>
          <a:xfrm>
            <a:off x="1390851" y="2528575"/>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3" name="Social Media">
            <a:extLst>
              <a:ext uri="{FF2B5EF4-FFF2-40B4-BE49-F238E27FC236}">
                <a16:creationId xmlns:a16="http://schemas.microsoft.com/office/drawing/2014/main" id="{5423A000-A4E4-DC39-F29E-7AE043200D8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455834" y="2578405"/>
            <a:ext cx="548047" cy="648019"/>
          </a:xfrm>
          <a:prstGeom prst="rect">
            <a:avLst/>
          </a:prstGeom>
        </p:spPr>
      </p:pic>
      <p:sp>
        <p:nvSpPr>
          <p:cNvPr id="107" name="TextBox 106">
            <a:extLst>
              <a:ext uri="{FF2B5EF4-FFF2-40B4-BE49-F238E27FC236}">
                <a16:creationId xmlns:a16="http://schemas.microsoft.com/office/drawing/2014/main" id="{B8F87656-E874-1B05-2C2D-30FA5969A53A}"/>
              </a:ext>
            </a:extLst>
          </p:cNvPr>
          <p:cNvSpPr txBox="1"/>
          <p:nvPr/>
        </p:nvSpPr>
        <p:spPr>
          <a:xfrm>
            <a:off x="2216885" y="2531442"/>
            <a:ext cx="8652387" cy="751656"/>
          </a:xfrm>
          <a:prstGeom prst="rect">
            <a:avLst/>
          </a:prstGeom>
          <a:noFill/>
        </p:spPr>
        <p:txBody>
          <a:bodyPr wrap="square" anchor="ctr" anchorCtr="0">
            <a:noAutofit/>
          </a:bodyPr>
          <a:lstStyle/>
          <a:p>
            <a:pPr lvl="0">
              <a:defRPr/>
            </a:pPr>
            <a:r>
              <a:rPr lang="en-GB" sz="2400" dirty="0">
                <a:solidFill>
                  <a:srgbClr val="003057"/>
                </a:solidFill>
                <a:latin typeface="Arial" panose="020B0604020202020204" pitchFamily="34" charset="0"/>
                <a:cs typeface="Arial" panose="020B0604020202020204" pitchFamily="34" charset="0"/>
              </a:rPr>
              <a:t>Should social media be banned for young people?</a:t>
            </a:r>
          </a:p>
        </p:txBody>
      </p:sp>
      <p:sp>
        <p:nvSpPr>
          <p:cNvPr id="84" name="Circle">
            <a:extLst>
              <a:ext uri="{FF2B5EF4-FFF2-40B4-BE49-F238E27FC236}">
                <a16:creationId xmlns:a16="http://schemas.microsoft.com/office/drawing/2014/main" id="{9F089DE9-F3BC-9D59-4C6F-76B89549A925}"/>
              </a:ext>
              <a:ext uri="{C183D7F6-B498-43B3-948B-1728B52AA6E4}">
                <adec:decorative xmlns:adec="http://schemas.microsoft.com/office/drawing/2017/decorative" val="1"/>
              </a:ext>
            </a:extLst>
          </p:cNvPr>
          <p:cNvSpPr/>
          <p:nvPr/>
        </p:nvSpPr>
        <p:spPr>
          <a:xfrm>
            <a:off x="715272" y="3494091"/>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85" name="3">
            <a:extLst>
              <a:ext uri="{FF2B5EF4-FFF2-40B4-BE49-F238E27FC236}">
                <a16:creationId xmlns:a16="http://schemas.microsoft.com/office/drawing/2014/main" id="{74852677-5279-2F72-0714-E48A3B2D45CF}"/>
              </a:ext>
            </a:extLst>
          </p:cNvPr>
          <p:cNvSpPr txBox="1"/>
          <p:nvPr/>
        </p:nvSpPr>
        <p:spPr>
          <a:xfrm>
            <a:off x="744841" y="3408428"/>
            <a:ext cx="403096" cy="707886"/>
          </a:xfrm>
          <a:prstGeom prst="rect">
            <a:avLst/>
          </a:prstGeom>
          <a:noFill/>
        </p:spPr>
        <p:txBody>
          <a:bodyPr wrap="square" rtlCol="0">
            <a:spAutoFit/>
          </a:bodyPr>
          <a:lstStyle/>
          <a:p>
            <a:r>
              <a:rPr lang="en-GB" sz="4000" b="1" dirty="0">
                <a:solidFill>
                  <a:schemeClr val="bg1"/>
                </a:solidFill>
              </a:rPr>
              <a:t>3</a:t>
            </a:r>
          </a:p>
        </p:txBody>
      </p:sp>
      <p:sp>
        <p:nvSpPr>
          <p:cNvPr id="87" name="Rectangle 86">
            <a:extLst>
              <a:ext uri="{FF2B5EF4-FFF2-40B4-BE49-F238E27FC236}">
                <a16:creationId xmlns:a16="http://schemas.microsoft.com/office/drawing/2014/main" id="{2A507F78-3694-2C7A-B9EF-5608197B10FA}"/>
              </a:ext>
              <a:ext uri="{C183D7F6-B498-43B3-948B-1728B52AA6E4}">
                <adec:decorative xmlns:adec="http://schemas.microsoft.com/office/drawing/2017/decorative" val="1"/>
              </a:ext>
            </a:extLst>
          </p:cNvPr>
          <p:cNvSpPr/>
          <p:nvPr/>
        </p:nvSpPr>
        <p:spPr>
          <a:xfrm>
            <a:off x="1390851" y="3377852"/>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overnment social media">
            <a:extLst>
              <a:ext uri="{FF2B5EF4-FFF2-40B4-BE49-F238E27FC236}">
                <a16:creationId xmlns:a16="http://schemas.microsoft.com/office/drawing/2014/main" id="{D6A05AC7-80E7-48C9-076E-AC99F5FE04C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450610" y="3430989"/>
            <a:ext cx="553349" cy="648055"/>
          </a:xfrm>
          <a:prstGeom prst="rect">
            <a:avLst/>
          </a:prstGeom>
        </p:spPr>
      </p:pic>
      <p:sp>
        <p:nvSpPr>
          <p:cNvPr id="108" name="TextBox 107">
            <a:extLst>
              <a:ext uri="{FF2B5EF4-FFF2-40B4-BE49-F238E27FC236}">
                <a16:creationId xmlns:a16="http://schemas.microsoft.com/office/drawing/2014/main" id="{CCE787FF-4990-8757-3553-8143CA33DFEC}"/>
              </a:ext>
            </a:extLst>
          </p:cNvPr>
          <p:cNvSpPr txBox="1"/>
          <p:nvPr/>
        </p:nvSpPr>
        <p:spPr>
          <a:xfrm>
            <a:off x="2216885" y="3383585"/>
            <a:ext cx="8652387" cy="751656"/>
          </a:xfrm>
          <a:prstGeom prst="rect">
            <a:avLst/>
          </a:prstGeom>
          <a:noFill/>
        </p:spPr>
        <p:txBody>
          <a:bodyPr wrap="square" anchor="ctr" anchorCtr="0">
            <a:noAutofit/>
          </a:bodyPr>
          <a:lstStyle/>
          <a:p>
            <a:pPr lvl="0">
              <a:defRPr/>
            </a:pPr>
            <a:r>
              <a:rPr lang="en-GB" sz="2400" dirty="0">
                <a:solidFill>
                  <a:srgbClr val="003057"/>
                </a:solidFill>
                <a:latin typeface="Arial" panose="020B0604020202020204" pitchFamily="34" charset="0"/>
                <a:cs typeface="Arial" panose="020B0604020202020204" pitchFamily="34" charset="0"/>
              </a:rPr>
              <a:t>Should the Government regulate social media content?</a:t>
            </a:r>
          </a:p>
        </p:txBody>
      </p:sp>
      <p:sp>
        <p:nvSpPr>
          <p:cNvPr id="90" name="Circle">
            <a:extLst>
              <a:ext uri="{FF2B5EF4-FFF2-40B4-BE49-F238E27FC236}">
                <a16:creationId xmlns:a16="http://schemas.microsoft.com/office/drawing/2014/main" id="{C1549766-96C1-4B21-4FAF-6231627D6355}"/>
              </a:ext>
              <a:ext uri="{C183D7F6-B498-43B3-948B-1728B52AA6E4}">
                <adec:decorative xmlns:adec="http://schemas.microsoft.com/office/drawing/2017/decorative" val="1"/>
              </a:ext>
            </a:extLst>
          </p:cNvPr>
          <p:cNvSpPr/>
          <p:nvPr/>
        </p:nvSpPr>
        <p:spPr>
          <a:xfrm>
            <a:off x="715272" y="4343368"/>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91" name="4">
            <a:extLst>
              <a:ext uri="{FF2B5EF4-FFF2-40B4-BE49-F238E27FC236}">
                <a16:creationId xmlns:a16="http://schemas.microsoft.com/office/drawing/2014/main" id="{793CE54C-9497-D6A4-37F7-2BCDE083B7FD}"/>
              </a:ext>
            </a:extLst>
          </p:cNvPr>
          <p:cNvSpPr txBox="1"/>
          <p:nvPr/>
        </p:nvSpPr>
        <p:spPr>
          <a:xfrm>
            <a:off x="744841" y="4257705"/>
            <a:ext cx="403096" cy="707886"/>
          </a:xfrm>
          <a:prstGeom prst="rect">
            <a:avLst/>
          </a:prstGeom>
          <a:noFill/>
        </p:spPr>
        <p:txBody>
          <a:bodyPr wrap="square" rtlCol="0">
            <a:spAutoFit/>
          </a:bodyPr>
          <a:lstStyle/>
          <a:p>
            <a:r>
              <a:rPr lang="en-GB" sz="4000" b="1" dirty="0">
                <a:solidFill>
                  <a:schemeClr val="bg1"/>
                </a:solidFill>
              </a:rPr>
              <a:t>4</a:t>
            </a:r>
          </a:p>
        </p:txBody>
      </p:sp>
      <p:sp>
        <p:nvSpPr>
          <p:cNvPr id="93" name="Rectangle 92">
            <a:extLst>
              <a:ext uri="{FF2B5EF4-FFF2-40B4-BE49-F238E27FC236}">
                <a16:creationId xmlns:a16="http://schemas.microsoft.com/office/drawing/2014/main" id="{D5ED9715-4E1C-94A6-1DA9-61DA272846A9}"/>
              </a:ext>
              <a:ext uri="{C183D7F6-B498-43B3-948B-1728B52AA6E4}">
                <adec:decorative xmlns:adec="http://schemas.microsoft.com/office/drawing/2017/decorative" val="1"/>
              </a:ext>
            </a:extLst>
          </p:cNvPr>
          <p:cNvSpPr/>
          <p:nvPr/>
        </p:nvSpPr>
        <p:spPr>
          <a:xfrm>
            <a:off x="1390851" y="4227129"/>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Free Speech">
            <a:extLst>
              <a:ext uri="{FF2B5EF4-FFF2-40B4-BE49-F238E27FC236}">
                <a16:creationId xmlns:a16="http://schemas.microsoft.com/office/drawing/2014/main" id="{07AA5016-B5B9-03C4-EAAB-F3D6F65EF63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447479" y="4272105"/>
            <a:ext cx="553348" cy="656520"/>
          </a:xfrm>
          <a:prstGeom prst="rect">
            <a:avLst/>
          </a:prstGeom>
        </p:spPr>
      </p:pic>
      <p:sp>
        <p:nvSpPr>
          <p:cNvPr id="109" name="TextBox 108">
            <a:extLst>
              <a:ext uri="{FF2B5EF4-FFF2-40B4-BE49-F238E27FC236}">
                <a16:creationId xmlns:a16="http://schemas.microsoft.com/office/drawing/2014/main" id="{6B61DFBD-51B6-D338-D797-AA85D26ABBE7}"/>
              </a:ext>
            </a:extLst>
          </p:cNvPr>
          <p:cNvSpPr txBox="1"/>
          <p:nvPr/>
        </p:nvSpPr>
        <p:spPr>
          <a:xfrm>
            <a:off x="2216885" y="4227946"/>
            <a:ext cx="8652387" cy="751656"/>
          </a:xfrm>
          <a:prstGeom prst="rect">
            <a:avLst/>
          </a:prstGeom>
          <a:noFill/>
        </p:spPr>
        <p:txBody>
          <a:bodyPr wrap="square" anchor="ctr" anchorCtr="0">
            <a:noAutofit/>
          </a:bodyPr>
          <a:lstStyle/>
          <a:p>
            <a:pPr lvl="0">
              <a:defRPr/>
            </a:pPr>
            <a:r>
              <a:rPr lang="en-GB" sz="2400" dirty="0">
                <a:solidFill>
                  <a:srgbClr val="003057"/>
                </a:solidFill>
                <a:latin typeface="Arial" panose="020B0604020202020204" pitchFamily="34" charset="0"/>
                <a:cs typeface="Arial" panose="020B0604020202020204" pitchFamily="34" charset="0"/>
              </a:rPr>
              <a:t>Does freedom of speech apply in all situations?</a:t>
            </a:r>
          </a:p>
        </p:txBody>
      </p:sp>
      <p:sp>
        <p:nvSpPr>
          <p:cNvPr id="96" name="Circle">
            <a:extLst>
              <a:ext uri="{FF2B5EF4-FFF2-40B4-BE49-F238E27FC236}">
                <a16:creationId xmlns:a16="http://schemas.microsoft.com/office/drawing/2014/main" id="{20548451-87C5-FDA3-8C7F-0B1B38BDC748}"/>
              </a:ext>
              <a:ext uri="{C183D7F6-B498-43B3-948B-1728B52AA6E4}">
                <adec:decorative xmlns:adec="http://schemas.microsoft.com/office/drawing/2017/decorative" val="1"/>
              </a:ext>
            </a:extLst>
          </p:cNvPr>
          <p:cNvSpPr/>
          <p:nvPr/>
        </p:nvSpPr>
        <p:spPr>
          <a:xfrm>
            <a:off x="715272" y="5192645"/>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97" name="5">
            <a:extLst>
              <a:ext uri="{FF2B5EF4-FFF2-40B4-BE49-F238E27FC236}">
                <a16:creationId xmlns:a16="http://schemas.microsoft.com/office/drawing/2014/main" id="{7DE808B5-5465-8A5F-9AD4-7675B1CBDB70}"/>
              </a:ext>
            </a:extLst>
          </p:cNvPr>
          <p:cNvSpPr txBox="1"/>
          <p:nvPr/>
        </p:nvSpPr>
        <p:spPr>
          <a:xfrm>
            <a:off x="744841" y="5106982"/>
            <a:ext cx="403096" cy="707886"/>
          </a:xfrm>
          <a:prstGeom prst="rect">
            <a:avLst/>
          </a:prstGeom>
          <a:noFill/>
        </p:spPr>
        <p:txBody>
          <a:bodyPr wrap="square" rtlCol="0">
            <a:spAutoFit/>
          </a:bodyPr>
          <a:lstStyle/>
          <a:p>
            <a:r>
              <a:rPr lang="en-GB" sz="4000" b="1" dirty="0">
                <a:solidFill>
                  <a:schemeClr val="bg1"/>
                </a:solidFill>
              </a:rPr>
              <a:t>5</a:t>
            </a:r>
          </a:p>
        </p:txBody>
      </p:sp>
      <p:sp>
        <p:nvSpPr>
          <p:cNvPr id="99" name="Rectangle 98">
            <a:extLst>
              <a:ext uri="{FF2B5EF4-FFF2-40B4-BE49-F238E27FC236}">
                <a16:creationId xmlns:a16="http://schemas.microsoft.com/office/drawing/2014/main" id="{C790371F-6223-F713-A0C9-26F3343B8590}"/>
              </a:ext>
              <a:ext uri="{C183D7F6-B498-43B3-948B-1728B52AA6E4}">
                <adec:decorative xmlns:adec="http://schemas.microsoft.com/office/drawing/2017/decorative" val="1"/>
              </a:ext>
            </a:extLst>
          </p:cNvPr>
          <p:cNvSpPr/>
          <p:nvPr/>
        </p:nvSpPr>
        <p:spPr>
          <a:xfrm>
            <a:off x="1390851" y="5076406"/>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AI">
            <a:extLst>
              <a:ext uri="{FF2B5EF4-FFF2-40B4-BE49-F238E27FC236}">
                <a16:creationId xmlns:a16="http://schemas.microsoft.com/office/drawing/2014/main" id="{F77892F6-2D26-F19C-12F0-21257BF699F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450655" y="5131881"/>
            <a:ext cx="553348" cy="648052"/>
          </a:xfrm>
          <a:prstGeom prst="rect">
            <a:avLst/>
          </a:prstGeom>
        </p:spPr>
      </p:pic>
      <p:sp>
        <p:nvSpPr>
          <p:cNvPr id="110" name="TextBox 109">
            <a:extLst>
              <a:ext uri="{FF2B5EF4-FFF2-40B4-BE49-F238E27FC236}">
                <a16:creationId xmlns:a16="http://schemas.microsoft.com/office/drawing/2014/main" id="{1AB76D17-D776-3619-EC0A-103CE467E916}"/>
              </a:ext>
            </a:extLst>
          </p:cNvPr>
          <p:cNvSpPr txBox="1"/>
          <p:nvPr/>
        </p:nvSpPr>
        <p:spPr>
          <a:xfrm>
            <a:off x="2216885" y="5080088"/>
            <a:ext cx="8652387" cy="751656"/>
          </a:xfrm>
          <a:prstGeom prst="rect">
            <a:avLst/>
          </a:prstGeom>
          <a:noFill/>
        </p:spPr>
        <p:txBody>
          <a:bodyPr wrap="square" anchor="ctr" anchorCtr="0">
            <a:noAutofit/>
          </a:bodyPr>
          <a:lstStyle/>
          <a:p>
            <a:pPr lvl="0">
              <a:defRPr/>
            </a:pPr>
            <a:r>
              <a:rPr lang="en-GB" sz="2400" dirty="0">
                <a:solidFill>
                  <a:srgbClr val="003057"/>
                </a:solidFill>
                <a:latin typeface="Arial" panose="020B0604020202020204" pitchFamily="34" charset="0"/>
                <a:cs typeface="Arial" panose="020B0604020202020204" pitchFamily="34" charset="0"/>
              </a:rPr>
              <a:t>Is AI supportive or detrimental to education?</a:t>
            </a:r>
          </a:p>
        </p:txBody>
      </p:sp>
      <p:sp>
        <p:nvSpPr>
          <p:cNvPr id="102" name="Circle">
            <a:extLst>
              <a:ext uri="{FF2B5EF4-FFF2-40B4-BE49-F238E27FC236}">
                <a16:creationId xmlns:a16="http://schemas.microsoft.com/office/drawing/2014/main" id="{3728DFE2-852E-6943-E41A-3B5FBE8CFEC0}"/>
              </a:ext>
              <a:ext uri="{C183D7F6-B498-43B3-948B-1728B52AA6E4}">
                <adec:decorative xmlns:adec="http://schemas.microsoft.com/office/drawing/2017/decorative" val="1"/>
              </a:ext>
            </a:extLst>
          </p:cNvPr>
          <p:cNvSpPr/>
          <p:nvPr/>
        </p:nvSpPr>
        <p:spPr>
          <a:xfrm>
            <a:off x="715272" y="6041923"/>
            <a:ext cx="522257" cy="522257"/>
          </a:xfrm>
          <a:prstGeom prst="ellipse">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103" name="6">
            <a:extLst>
              <a:ext uri="{FF2B5EF4-FFF2-40B4-BE49-F238E27FC236}">
                <a16:creationId xmlns:a16="http://schemas.microsoft.com/office/drawing/2014/main" id="{61584A0C-EF4F-187F-35F6-6116D45E0A66}"/>
              </a:ext>
            </a:extLst>
          </p:cNvPr>
          <p:cNvSpPr txBox="1"/>
          <p:nvPr/>
        </p:nvSpPr>
        <p:spPr>
          <a:xfrm>
            <a:off x="744841" y="5956260"/>
            <a:ext cx="403096" cy="707886"/>
          </a:xfrm>
          <a:prstGeom prst="rect">
            <a:avLst/>
          </a:prstGeom>
          <a:noFill/>
        </p:spPr>
        <p:txBody>
          <a:bodyPr wrap="square" rtlCol="0">
            <a:spAutoFit/>
          </a:bodyPr>
          <a:lstStyle/>
          <a:p>
            <a:r>
              <a:rPr lang="en-GB" sz="4000" b="1" dirty="0">
                <a:solidFill>
                  <a:schemeClr val="bg1"/>
                </a:solidFill>
              </a:rPr>
              <a:t>6</a:t>
            </a:r>
          </a:p>
        </p:txBody>
      </p:sp>
      <p:sp>
        <p:nvSpPr>
          <p:cNvPr id="105" name="Rectangle 104">
            <a:extLst>
              <a:ext uri="{FF2B5EF4-FFF2-40B4-BE49-F238E27FC236}">
                <a16:creationId xmlns:a16="http://schemas.microsoft.com/office/drawing/2014/main" id="{14EEA6D8-2C83-146C-4FB2-EFF408ECA66C}"/>
              </a:ext>
              <a:ext uri="{C183D7F6-B498-43B3-948B-1728B52AA6E4}">
                <adec:decorative xmlns:adec="http://schemas.microsoft.com/office/drawing/2017/decorative" val="1"/>
              </a:ext>
            </a:extLst>
          </p:cNvPr>
          <p:cNvSpPr/>
          <p:nvPr/>
        </p:nvSpPr>
        <p:spPr>
          <a:xfrm>
            <a:off x="1390851" y="5925684"/>
            <a:ext cx="9968968" cy="7516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0" name="War">
            <a:extLst>
              <a:ext uri="{FF2B5EF4-FFF2-40B4-BE49-F238E27FC236}">
                <a16:creationId xmlns:a16="http://schemas.microsoft.com/office/drawing/2014/main" id="{26115392-1BC2-7CF2-BA79-2CBED91E962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450655" y="5971300"/>
            <a:ext cx="553348" cy="656190"/>
          </a:xfrm>
          <a:prstGeom prst="rect">
            <a:avLst/>
          </a:prstGeom>
        </p:spPr>
      </p:pic>
      <p:sp>
        <p:nvSpPr>
          <p:cNvPr id="111" name="TextBox 110">
            <a:extLst>
              <a:ext uri="{FF2B5EF4-FFF2-40B4-BE49-F238E27FC236}">
                <a16:creationId xmlns:a16="http://schemas.microsoft.com/office/drawing/2014/main" id="{0B2E8EB5-CA72-FFF5-9394-5EB6A68D8B59}"/>
              </a:ext>
            </a:extLst>
          </p:cNvPr>
          <p:cNvSpPr txBox="1">
            <a:spLocks/>
          </p:cNvSpPr>
          <p:nvPr/>
        </p:nvSpPr>
        <p:spPr>
          <a:xfrm>
            <a:off x="2216885" y="5932231"/>
            <a:ext cx="8652387" cy="751656"/>
          </a:xfrm>
          <a:prstGeom prst="rect">
            <a:avLst/>
          </a:prstGeom>
          <a:noFill/>
        </p:spPr>
        <p:txBody>
          <a:bodyPr wrap="square" anchor="ctr" anchorCtr="0">
            <a:noAutofit/>
          </a:bodyPr>
          <a:lstStyle/>
          <a:p>
            <a:pPr>
              <a:defRPr/>
            </a:pPr>
            <a:r>
              <a:rPr lang="en-GB" sz="2400" dirty="0">
                <a:solidFill>
                  <a:srgbClr val="003057"/>
                </a:solidFill>
                <a:latin typeface="Arial" panose="020B0604020202020204" pitchFamily="34" charset="0"/>
                <a:cs typeface="Arial" panose="020B0604020202020204" pitchFamily="34" charset="0"/>
              </a:rPr>
              <a:t>Should we go to war to protect others?</a:t>
            </a:r>
          </a:p>
        </p:txBody>
      </p:sp>
    </p:spTree>
    <p:extLst>
      <p:ext uri="{BB962C8B-B14F-4D97-AF65-F5344CB8AC3E}">
        <p14:creationId xmlns:p14="http://schemas.microsoft.com/office/powerpoint/2010/main" val="155247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07" grpId="0"/>
      <p:bldP spid="108" grpId="0"/>
      <p:bldP spid="109" grpId="0"/>
      <p:bldP spid="110" grpId="0"/>
      <p:bldP spid="1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What are we learning today?</a:t>
            </a:r>
          </a:p>
        </p:txBody>
      </p:sp>
      <p:sp>
        <p:nvSpPr>
          <p:cNvPr id="14" name="Subtitle 2">
            <a:extLst>
              <a:ext uri="{FF2B5EF4-FFF2-40B4-BE49-F238E27FC236}">
                <a16:creationId xmlns:a16="http://schemas.microsoft.com/office/drawing/2014/main" id="{CE7972F5-F180-0125-FA1A-42AAA332314A}"/>
              </a:ext>
            </a:extLst>
          </p:cNvPr>
          <p:cNvSpPr txBox="1">
            <a:spLocks/>
          </p:cNvSpPr>
          <p:nvPr/>
        </p:nvSpPr>
        <p:spPr>
          <a:xfrm>
            <a:off x="660970" y="4300312"/>
            <a:ext cx="3684251" cy="2557688"/>
          </a:xfrm>
          <a:prstGeom prst="rect">
            <a:avLst/>
          </a:prstGeom>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solidFill>
                  <a:srgbClr val="002060"/>
                </a:solidFill>
              </a:rPr>
              <a:t>Appreciate</a:t>
            </a:r>
            <a:r>
              <a:rPr lang="en-GB" dirty="0">
                <a:solidFill>
                  <a:srgbClr val="002060"/>
                </a:solidFill>
              </a:rPr>
              <a:t>:</a:t>
            </a:r>
          </a:p>
          <a:p>
            <a:pPr>
              <a:spcBef>
                <a:spcPts val="700"/>
              </a:spcBef>
            </a:pPr>
            <a:r>
              <a:rPr lang="en-GB" dirty="0">
                <a:solidFill>
                  <a:srgbClr val="002060"/>
                </a:solidFill>
              </a:rPr>
              <a:t>That for a single problem, several valid solutions exist, each with unique pros and cons.</a:t>
            </a:r>
          </a:p>
        </p:txBody>
      </p:sp>
      <p:sp>
        <p:nvSpPr>
          <p:cNvPr id="16" name="Subtitle 2">
            <a:extLst>
              <a:ext uri="{FF2B5EF4-FFF2-40B4-BE49-F238E27FC236}">
                <a16:creationId xmlns:a16="http://schemas.microsoft.com/office/drawing/2014/main" id="{35F6C69F-330E-F7FA-AA0C-7B2A9BDCE542}"/>
              </a:ext>
            </a:extLst>
          </p:cNvPr>
          <p:cNvSpPr txBox="1">
            <a:spLocks/>
          </p:cNvSpPr>
          <p:nvPr/>
        </p:nvSpPr>
        <p:spPr>
          <a:xfrm>
            <a:off x="4345222" y="4300312"/>
            <a:ext cx="3298817" cy="2176493"/>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Critically analyse:</a:t>
            </a:r>
          </a:p>
          <a:p>
            <a:pPr>
              <a:spcBef>
                <a:spcPts val="700"/>
              </a:spcBef>
            </a:pPr>
            <a:r>
              <a:rPr lang="en-GB" dirty="0">
                <a:solidFill>
                  <a:srgbClr val="002060"/>
                </a:solidFill>
              </a:rPr>
              <a:t>Priorities and "trade-offs" (cost, quality, speed and fairness) between different ways to solve a local issue.</a:t>
            </a:r>
          </a:p>
        </p:txBody>
      </p:sp>
      <p:sp>
        <p:nvSpPr>
          <p:cNvPr id="17" name="Subtitle 2">
            <a:extLst>
              <a:ext uri="{FF2B5EF4-FFF2-40B4-BE49-F238E27FC236}">
                <a16:creationId xmlns:a16="http://schemas.microsoft.com/office/drawing/2014/main" id="{8FFF729C-2368-7C64-903B-B4889BEE87B0}"/>
              </a:ext>
            </a:extLst>
          </p:cNvPr>
          <p:cNvSpPr txBox="1">
            <a:spLocks/>
          </p:cNvSpPr>
          <p:nvPr/>
        </p:nvSpPr>
        <p:spPr>
          <a:xfrm>
            <a:off x="8021235" y="4300312"/>
            <a:ext cx="3652605" cy="18440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rgbClr val="002060"/>
                </a:solidFill>
              </a:rPr>
              <a:t>Engage:</a:t>
            </a:r>
          </a:p>
          <a:p>
            <a:pPr>
              <a:spcBef>
                <a:spcPts val="700"/>
              </a:spcBef>
            </a:pPr>
            <a:r>
              <a:rPr lang="en-GB" dirty="0">
                <a:solidFill>
                  <a:srgbClr val="002060"/>
                </a:solidFill>
              </a:rPr>
              <a:t>In a structured, respectful debate using logic and evidence while practicing active listening.</a:t>
            </a:r>
          </a:p>
        </p:txBody>
      </p:sp>
      <p:sp>
        <p:nvSpPr>
          <p:cNvPr id="25" name="Rectangle 24">
            <a:extLst>
              <a:ext uri="{FF2B5EF4-FFF2-40B4-BE49-F238E27FC236}">
                <a16:creationId xmlns:a16="http://schemas.microsoft.com/office/drawing/2014/main" id="{DBA4C9D6-7AE3-13E6-F239-40C5B038DD7B}"/>
              </a:ext>
              <a:ext uri="{C183D7F6-B498-43B3-948B-1728B52AA6E4}">
                <adec:decorative xmlns:adec="http://schemas.microsoft.com/office/drawing/2017/decorative" val="1"/>
              </a:ext>
            </a:extLst>
          </p:cNvPr>
          <p:cNvSpPr/>
          <p:nvPr/>
        </p:nvSpPr>
        <p:spPr>
          <a:xfrm>
            <a:off x="764338" y="2045536"/>
            <a:ext cx="3201319" cy="207903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182F3C4-DD7B-29A6-36A0-42E8679698F7}"/>
              </a:ext>
              <a:ext uri="{C183D7F6-B498-43B3-948B-1728B52AA6E4}">
                <adec:decorative xmlns:adec="http://schemas.microsoft.com/office/drawing/2017/decorative" val="1"/>
              </a:ext>
            </a:extLst>
          </p:cNvPr>
          <p:cNvSpPr/>
          <p:nvPr/>
        </p:nvSpPr>
        <p:spPr>
          <a:xfrm>
            <a:off x="4442720" y="2045536"/>
            <a:ext cx="3201319" cy="207903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423BB044-82BC-ADC9-9920-439C3479DED1}"/>
              </a:ext>
              <a:ext uri="{C183D7F6-B498-43B3-948B-1728B52AA6E4}">
                <adec:decorative xmlns:adec="http://schemas.microsoft.com/office/drawing/2017/decorative" val="1"/>
              </a:ext>
            </a:extLst>
          </p:cNvPr>
          <p:cNvSpPr/>
          <p:nvPr/>
        </p:nvSpPr>
        <p:spPr>
          <a:xfrm>
            <a:off x="8128030" y="2045536"/>
            <a:ext cx="3201319" cy="207903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Cogs icon">
            <a:extLst>
              <a:ext uri="{FF2B5EF4-FFF2-40B4-BE49-F238E27FC236}">
                <a16:creationId xmlns:a16="http://schemas.microsoft.com/office/drawing/2014/main" id="{99139F89-2436-D006-3377-F1921F982FD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455574" y="2124899"/>
            <a:ext cx="1869548" cy="1908224"/>
          </a:xfrm>
          <a:prstGeom prst="rect">
            <a:avLst/>
          </a:prstGeom>
        </p:spPr>
      </p:pic>
      <p:pic>
        <p:nvPicPr>
          <p:cNvPr id="30" name="Trade-off icon">
            <a:extLst>
              <a:ext uri="{FF2B5EF4-FFF2-40B4-BE49-F238E27FC236}">
                <a16:creationId xmlns:a16="http://schemas.microsoft.com/office/drawing/2014/main" id="{281ED2D3-798A-584C-DC98-D16DF38E962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133134" y="2149838"/>
            <a:ext cx="1770611" cy="1908224"/>
          </a:xfrm>
          <a:prstGeom prst="rect">
            <a:avLst/>
          </a:prstGeom>
        </p:spPr>
      </p:pic>
      <p:pic>
        <p:nvPicPr>
          <p:cNvPr id="31" name="Engage icon">
            <a:extLst>
              <a:ext uri="{FF2B5EF4-FFF2-40B4-BE49-F238E27FC236}">
                <a16:creationId xmlns:a16="http://schemas.microsoft.com/office/drawing/2014/main" id="{30B0D6E2-332A-C5D3-38D9-5501AA0FD20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r="-6225"/>
          <a:stretch>
            <a:fillRect/>
          </a:stretch>
        </p:blipFill>
        <p:spPr>
          <a:xfrm>
            <a:off x="8662396" y="2149837"/>
            <a:ext cx="2165472" cy="1883285"/>
          </a:xfrm>
          <a:prstGeom prst="rect">
            <a:avLst/>
          </a:prstGeom>
        </p:spPr>
      </p:pic>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Title">
            <a:extLst>
              <a:ext uri="{FF2B5EF4-FFF2-40B4-BE49-F238E27FC236}">
                <a16:creationId xmlns:a16="http://schemas.microsoft.com/office/drawing/2014/main" id="{F6D6ECA4-5F21-FBDB-D2F2-3892436C1CCE}"/>
              </a:ext>
              <a:ext uri="{C183D7F6-B498-43B3-948B-1728B52AA6E4}">
                <adec:decorative xmlns:adec="http://schemas.microsoft.com/office/drawing/2017/decorative" val="0"/>
              </a:ext>
            </a:extLst>
          </p:cNvPr>
          <p:cNvSpPr txBox="1">
            <a:spLocks/>
          </p:cNvSpPr>
          <p:nvPr/>
        </p:nvSpPr>
        <p:spPr>
          <a:xfrm>
            <a:off x="112718" y="-399620"/>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 20</a:t>
            </a:r>
          </a:p>
        </p:txBody>
      </p:sp>
      <p:pic>
        <p:nvPicPr>
          <p:cNvPr id="3" name="Graffiti">
            <a:extLst>
              <a:ext uri="{FF2B5EF4-FFF2-40B4-BE49-F238E27FC236}">
                <a16:creationId xmlns:a16="http://schemas.microsoft.com/office/drawing/2014/main" id="{C8A8827B-BFAD-A5E1-FB2C-577BA3F93C3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62355" y="974243"/>
            <a:ext cx="4339734" cy="4909513"/>
          </a:xfrm>
          <a:prstGeom prst="rect">
            <a:avLst/>
          </a:prstGeom>
        </p:spPr>
      </p:pic>
      <p:sp>
        <p:nvSpPr>
          <p:cNvPr id="2" name="Title 1">
            <a:extLst>
              <a:ext uri="{FF2B5EF4-FFF2-40B4-BE49-F238E27FC236}">
                <a16:creationId xmlns:a16="http://schemas.microsoft.com/office/drawing/2014/main" id="{5617CEA4-8289-8C7F-CB1D-F029A70CA3B0}"/>
              </a:ext>
            </a:extLst>
          </p:cNvPr>
          <p:cNvSpPr txBox="1">
            <a:spLocks noGrp="1"/>
          </p:cNvSpPr>
          <p:nvPr>
            <p:ph type="title" idx="4294967295"/>
          </p:nvPr>
        </p:nvSpPr>
        <p:spPr>
          <a:xfrm>
            <a:off x="5735537" y="2012522"/>
            <a:ext cx="5694107"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Curcle">
            <a:extLst>
              <a:ext uri="{FF2B5EF4-FFF2-40B4-BE49-F238E27FC236}">
                <a16:creationId xmlns:a16="http://schemas.microsoft.com/office/drawing/2014/main" id="{4F5BF055-D32B-B714-5AEC-274DE0AAA6D1}"/>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5" name="1">
            <a:extLst>
              <a:ext uri="{FF2B5EF4-FFF2-40B4-BE49-F238E27FC236}">
                <a16:creationId xmlns:a16="http://schemas.microsoft.com/office/drawing/2014/main" id="{41C93236-90CD-108A-E31C-BA72CA6189A0}"/>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1</a:t>
            </a:r>
          </a:p>
        </p:txBody>
      </p:sp>
      <p:sp>
        <p:nvSpPr>
          <p:cNvPr id="6" name="TextBox 5">
            <a:extLst>
              <a:ext uri="{FF2B5EF4-FFF2-40B4-BE49-F238E27FC236}">
                <a16:creationId xmlns:a16="http://schemas.microsoft.com/office/drawing/2014/main" id="{3D542F8C-D026-C36A-E941-C5A4D5772102}"/>
              </a:ext>
            </a:extLst>
          </p:cNvPr>
          <p:cNvSpPr txBox="1"/>
          <p:nvPr/>
        </p:nvSpPr>
        <p:spPr>
          <a:xfrm>
            <a:off x="6428138" y="2932516"/>
            <a:ext cx="5694107"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lang="en-GB" sz="4000" b="1" dirty="0">
                <a:solidFill>
                  <a:prstClr val="white"/>
                </a:solidFill>
                <a:latin typeface="Arial" panose="020B0604020202020204" pitchFamily="34" charset="0"/>
                <a:cs typeface="Arial" panose="020B0604020202020204" pitchFamily="34" charset="0"/>
              </a:rPr>
              <a:t>S</a:t>
            </a:r>
            <a:r>
              <a:rPr kumimoji="0" lang="en-GB" sz="40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hould</a:t>
            </a: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graffiti and street art be legal anywhere?</a:t>
            </a:r>
          </a:p>
        </p:txBody>
      </p:sp>
    </p:spTree>
    <p:extLst>
      <p:ext uri="{BB962C8B-B14F-4D97-AF65-F5344CB8AC3E}">
        <p14:creationId xmlns:p14="http://schemas.microsoft.com/office/powerpoint/2010/main" val="1481823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1907749-4EE8-D6FE-F3FE-6882C6AF53C7}"/>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"Total artistic freedom"</a:t>
            </a:r>
          </a:p>
        </p:txBody>
      </p:sp>
      <p:sp>
        <p:nvSpPr>
          <p:cNvPr id="8" name="Subtitle 2">
            <a:extLst>
              <a:ext uri="{FF2B5EF4-FFF2-40B4-BE49-F238E27FC236}">
                <a16:creationId xmlns:a16="http://schemas.microsoft.com/office/drawing/2014/main" id="{D4199F3C-6F5B-DB42-2795-F00F2AEC9129}"/>
              </a:ext>
            </a:extLst>
          </p:cNvPr>
          <p:cNvSpPr txBox="1">
            <a:spLocks/>
          </p:cNvSpPr>
          <p:nvPr/>
        </p:nvSpPr>
        <p:spPr>
          <a:xfrm>
            <a:off x="757611" y="1992455"/>
            <a:ext cx="5576928"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sz="2200" b="1" dirty="0">
                <a:solidFill>
                  <a:srgbClr val="002060"/>
                </a:solidFill>
              </a:rPr>
              <a:t>Idea:</a:t>
            </a:r>
            <a:br>
              <a:rPr lang="en-GB" sz="2200" b="1" dirty="0">
                <a:solidFill>
                  <a:srgbClr val="002060"/>
                </a:solidFill>
              </a:rPr>
            </a:br>
            <a:r>
              <a:rPr lang="en-GB" sz="2200" dirty="0">
                <a:solidFill>
                  <a:srgbClr val="002060"/>
                </a:solidFill>
              </a:rPr>
              <a:t>Public spaces belong to the people; art should be allowed to flourish without state interference.</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Encourages local talent, revitalises dull urban areas, and creates "free" outdoor museums for the public.</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Can lead to property damage, lower property values, and conflict between artists and homeowners.</a:t>
            </a:r>
          </a:p>
        </p:txBody>
      </p:sp>
      <p:pic>
        <p:nvPicPr>
          <p:cNvPr id="9" name="Graffiti">
            <a:extLst>
              <a:ext uri="{FF2B5EF4-FFF2-40B4-BE49-F238E27FC236}">
                <a16:creationId xmlns:a16="http://schemas.microsoft.com/office/drawing/2014/main" id="{FAD94D4C-DBF2-84E3-9B95-2FD6DE9982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175500" y="1524000"/>
            <a:ext cx="5016500" cy="5334000"/>
          </a:xfrm>
          <a:prstGeom prst="rect">
            <a:avLst/>
          </a:prstGeom>
        </p:spPr>
      </p:pic>
    </p:spTree>
    <p:extLst>
      <p:ext uri="{BB962C8B-B14F-4D97-AF65-F5344CB8AC3E}">
        <p14:creationId xmlns:p14="http://schemas.microsoft.com/office/powerpoint/2010/main" val="21698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05529AA-6542-F895-157B-08586B0D9659}"/>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"Controlled legal zones"</a:t>
            </a:r>
          </a:p>
        </p:txBody>
      </p:sp>
      <p:sp>
        <p:nvSpPr>
          <p:cNvPr id="5" name="Subtitle 2">
            <a:extLst>
              <a:ext uri="{FF2B5EF4-FFF2-40B4-BE49-F238E27FC236}">
                <a16:creationId xmlns:a16="http://schemas.microsoft.com/office/drawing/2014/main" id="{711082F2-9333-FA71-A912-3EB0F907281C}"/>
              </a:ext>
            </a:extLst>
          </p:cNvPr>
          <p:cNvSpPr txBox="1">
            <a:spLocks/>
          </p:cNvSpPr>
          <p:nvPr/>
        </p:nvSpPr>
        <p:spPr>
          <a:xfrm>
            <a:off x="757611" y="1992455"/>
            <a:ext cx="5815467"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sz="2200" b="1" dirty="0">
                <a:solidFill>
                  <a:srgbClr val="002060"/>
                </a:solidFill>
              </a:rPr>
              <a:t>Idea:</a:t>
            </a:r>
            <a:br>
              <a:rPr lang="en-GB" sz="2200" b="1" dirty="0">
                <a:solidFill>
                  <a:srgbClr val="002060"/>
                </a:solidFill>
              </a:rPr>
            </a:br>
            <a:r>
              <a:rPr lang="en-GB" sz="2200" dirty="0"/>
              <a:t>Designate specific "free walls" or art districts where graffiti is legal, while keeping the rest of the town or city strictly regulated.</a:t>
            </a:r>
          </a:p>
          <a:p>
            <a:pPr>
              <a:spcBef>
                <a:spcPts val="1600"/>
              </a:spcBef>
            </a:pPr>
            <a:r>
              <a:rPr lang="en-GB" sz="2200" b="1" dirty="0">
                <a:solidFill>
                  <a:srgbClr val="002060"/>
                </a:solidFill>
              </a:rPr>
              <a:t>Pros:</a:t>
            </a:r>
            <a:br>
              <a:rPr lang="en-GB" sz="2200" b="1" dirty="0">
                <a:solidFill>
                  <a:srgbClr val="002060"/>
                </a:solidFill>
              </a:rPr>
            </a:br>
            <a:r>
              <a:rPr lang="en-GB" sz="2200" dirty="0"/>
              <a:t>Channels creative energy into approved spaces, reduces illegal tagging elsewhere, and supports tourism.</a:t>
            </a:r>
          </a:p>
          <a:p>
            <a:pPr>
              <a:spcBef>
                <a:spcPts val="1600"/>
              </a:spcBef>
            </a:pPr>
            <a:r>
              <a:rPr lang="en-GB" sz="2200" b="1" dirty="0">
                <a:solidFill>
                  <a:srgbClr val="002060"/>
                </a:solidFill>
              </a:rPr>
              <a:t>Cons:</a:t>
            </a:r>
            <a:br>
              <a:rPr lang="en-GB" sz="2200" b="1" dirty="0">
                <a:solidFill>
                  <a:srgbClr val="002060"/>
                </a:solidFill>
              </a:rPr>
            </a:br>
            <a:r>
              <a:rPr lang="en-GB" sz="2200" dirty="0"/>
              <a:t>Limits the "rebellious" nature of street art; designated zones can become overcrowded or poorly maintained.</a:t>
            </a:r>
          </a:p>
        </p:txBody>
      </p:sp>
      <p:pic>
        <p:nvPicPr>
          <p:cNvPr id="8" name="Graffiti">
            <a:extLst>
              <a:ext uri="{FF2B5EF4-FFF2-40B4-BE49-F238E27FC236}">
                <a16:creationId xmlns:a16="http://schemas.microsoft.com/office/drawing/2014/main" id="{DBA7FE02-8902-A068-441F-4AA954F280B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175500" y="1524000"/>
            <a:ext cx="5016500" cy="5334000"/>
          </a:xfrm>
          <a:prstGeom prst="rect">
            <a:avLst/>
          </a:prstGeom>
        </p:spPr>
      </p:pic>
    </p:spTree>
    <p:extLst>
      <p:ext uri="{BB962C8B-B14F-4D97-AF65-F5344CB8AC3E}">
        <p14:creationId xmlns:p14="http://schemas.microsoft.com/office/powerpoint/2010/main" val="408921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7F1CB20-62AD-EF52-726E-327C6E763CB0}"/>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"Strict regulation" </a:t>
            </a:r>
          </a:p>
        </p:txBody>
      </p:sp>
      <p:sp>
        <p:nvSpPr>
          <p:cNvPr id="10" name="Subtitle 2">
            <a:extLst>
              <a:ext uri="{FF2B5EF4-FFF2-40B4-BE49-F238E27FC236}">
                <a16:creationId xmlns:a16="http://schemas.microsoft.com/office/drawing/2014/main" id="{1F4B6E76-D390-5E01-1FD6-F70F42C0AC95}"/>
              </a:ext>
            </a:extLst>
          </p:cNvPr>
          <p:cNvSpPr txBox="1">
            <a:spLocks/>
          </p:cNvSpPr>
          <p:nvPr/>
        </p:nvSpPr>
        <p:spPr>
          <a:xfrm>
            <a:off x="757612" y="1992455"/>
            <a:ext cx="5868476" cy="446378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200" b="1" dirty="0">
                <a:solidFill>
                  <a:srgbClr val="002060"/>
                </a:solidFill>
              </a:rPr>
              <a:t>Idea:</a:t>
            </a:r>
            <a:br>
              <a:rPr lang="en-GB" sz="2200" b="1" dirty="0">
                <a:solidFill>
                  <a:srgbClr val="002060"/>
                </a:solidFill>
              </a:rPr>
            </a:br>
            <a:r>
              <a:rPr lang="en-GB" sz="2200" dirty="0"/>
              <a:t>All art on public or private property must</a:t>
            </a:r>
            <a:br>
              <a:rPr lang="en-GB" sz="2200" dirty="0"/>
            </a:br>
            <a:r>
              <a:rPr lang="en-GB" sz="2200" dirty="0"/>
              <a:t>be pre-approved. Unauthorised marks are considered vandalism and removed immediately.</a:t>
            </a:r>
          </a:p>
          <a:p>
            <a:pPr>
              <a:spcBef>
                <a:spcPts val="1600"/>
              </a:spcBef>
            </a:pPr>
            <a:r>
              <a:rPr lang="en-GB" sz="2200" b="1" dirty="0">
                <a:solidFill>
                  <a:srgbClr val="002060"/>
                </a:solidFill>
              </a:rPr>
              <a:t>Pros:</a:t>
            </a:r>
            <a:br>
              <a:rPr lang="en-GB" sz="2200" b="1" dirty="0">
                <a:solidFill>
                  <a:srgbClr val="002060"/>
                </a:solidFill>
              </a:rPr>
            </a:br>
            <a:r>
              <a:rPr lang="en-GB" sz="2200" dirty="0"/>
              <a:t>Maintains a clean, orderly look; protects</a:t>
            </a:r>
            <a:br>
              <a:rPr lang="en-GB" sz="2200" dirty="0"/>
            </a:br>
            <a:r>
              <a:rPr lang="en-GB" sz="2200" dirty="0"/>
              <a:t>the financial investment of property owners; discourages criminal "tagging."</a:t>
            </a:r>
          </a:p>
          <a:p>
            <a:pPr>
              <a:spcBef>
                <a:spcPts val="1600"/>
              </a:spcBef>
            </a:pPr>
            <a:r>
              <a:rPr lang="en-GB" sz="2200" b="1" dirty="0">
                <a:solidFill>
                  <a:srgbClr val="002060"/>
                </a:solidFill>
              </a:rPr>
              <a:t>Cons:</a:t>
            </a:r>
            <a:br>
              <a:rPr lang="en-GB" sz="2200" b="1" dirty="0">
                <a:solidFill>
                  <a:srgbClr val="002060"/>
                </a:solidFill>
              </a:rPr>
            </a:br>
            <a:r>
              <a:rPr lang="en-GB" sz="2200" dirty="0"/>
              <a:t>Can make towns or cities feel sterile or corporate; ignores the historical and cultural significance of grassroots art.</a:t>
            </a:r>
          </a:p>
        </p:txBody>
      </p:sp>
      <p:pic>
        <p:nvPicPr>
          <p:cNvPr id="13" name="Graffiti">
            <a:extLst>
              <a:ext uri="{FF2B5EF4-FFF2-40B4-BE49-F238E27FC236}">
                <a16:creationId xmlns:a16="http://schemas.microsoft.com/office/drawing/2014/main" id="{ED0B20B3-CF51-B24A-2F66-3F67548E88B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175500" y="1524000"/>
            <a:ext cx="5016500" cy="5334000"/>
          </a:xfrm>
          <a:prstGeom prst="rect">
            <a:avLst/>
          </a:prstGeom>
        </p:spPr>
      </p:pic>
    </p:spTree>
    <p:extLst>
      <p:ext uri="{BB962C8B-B14F-4D97-AF65-F5344CB8AC3E}">
        <p14:creationId xmlns:p14="http://schemas.microsoft.com/office/powerpoint/2010/main" val="277235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Title">
            <a:extLst>
              <a:ext uri="{FF2B5EF4-FFF2-40B4-BE49-F238E27FC236}">
                <a16:creationId xmlns:a16="http://schemas.microsoft.com/office/drawing/2014/main" id="{28B0A69A-1DB1-3258-F309-53D2D6635860}"/>
              </a:ext>
            </a:extLst>
          </p:cNvPr>
          <p:cNvSpPr txBox="1">
            <a:spLocks/>
          </p:cNvSpPr>
          <p:nvPr/>
        </p:nvSpPr>
        <p:spPr>
          <a:xfrm>
            <a:off x="112718" y="-399620"/>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Slide24</a:t>
            </a:r>
          </a:p>
        </p:txBody>
      </p:sp>
      <p:pic>
        <p:nvPicPr>
          <p:cNvPr id="2" name="Social Media">
            <a:extLst>
              <a:ext uri="{FF2B5EF4-FFF2-40B4-BE49-F238E27FC236}">
                <a16:creationId xmlns:a16="http://schemas.microsoft.com/office/drawing/2014/main" id="{AAEFD94A-E93F-5AF6-2A1E-1B5CA2956A4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5420" t="6487" r="2691"/>
          <a:stretch>
            <a:fillRect/>
          </a:stretch>
        </p:blipFill>
        <p:spPr>
          <a:xfrm>
            <a:off x="762354" y="974243"/>
            <a:ext cx="4339734" cy="4909513"/>
          </a:xfrm>
          <a:prstGeom prst="rect">
            <a:avLst/>
          </a:prstGeom>
        </p:spPr>
      </p:pic>
      <p:sp>
        <p:nvSpPr>
          <p:cNvPr id="3" name="Title 2">
            <a:extLst>
              <a:ext uri="{FF2B5EF4-FFF2-40B4-BE49-F238E27FC236}">
                <a16:creationId xmlns:a16="http://schemas.microsoft.com/office/drawing/2014/main" id="{3929F950-AB9F-422D-E177-6B171FFE5F4C}"/>
              </a:ext>
            </a:extLst>
          </p:cNvPr>
          <p:cNvSpPr txBox="1">
            <a:spLocks noGrp="1"/>
          </p:cNvSpPr>
          <p:nvPr>
            <p:ph type="title" idx="4294967295"/>
          </p:nvPr>
        </p:nvSpPr>
        <p:spPr>
          <a:xfrm>
            <a:off x="5735537" y="2012522"/>
            <a:ext cx="6034432"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a:t>
            </a:r>
            <a:r>
              <a:rPr lang="en-GB" sz="3200" dirty="0">
                <a:solidFill>
                  <a:prstClr val="white"/>
                </a:solidFill>
                <a:latin typeface="Arial" panose="020B0604020202020204" pitchFamily="34" charset="0"/>
                <a:ea typeface="+mn-ea"/>
                <a:cs typeface="Arial" panose="020B0604020202020204" pitchFamily="34" charset="0"/>
              </a:rPr>
              <a:t>d</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ebate</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32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2</a:t>
            </a:r>
            <a:endParaRPr kumimoji="0" lang="en-GB" sz="40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p:txBody>
      </p:sp>
      <p:sp>
        <p:nvSpPr>
          <p:cNvPr id="4" name="Circle">
            <a:extLst>
              <a:ext uri="{FF2B5EF4-FFF2-40B4-BE49-F238E27FC236}">
                <a16:creationId xmlns:a16="http://schemas.microsoft.com/office/drawing/2014/main" id="{5B1561CC-4815-245F-11E2-A1847A78D84C}"/>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5" name="2">
            <a:extLst>
              <a:ext uri="{FF2B5EF4-FFF2-40B4-BE49-F238E27FC236}">
                <a16:creationId xmlns:a16="http://schemas.microsoft.com/office/drawing/2014/main" id="{9DC5E0CC-CC60-06B9-FB18-3F3649693D40}"/>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2</a:t>
            </a:r>
          </a:p>
        </p:txBody>
      </p:sp>
      <p:sp>
        <p:nvSpPr>
          <p:cNvPr id="6" name="TextBox 5">
            <a:extLst>
              <a:ext uri="{FF2B5EF4-FFF2-40B4-BE49-F238E27FC236}">
                <a16:creationId xmlns:a16="http://schemas.microsoft.com/office/drawing/2014/main" id="{90132B65-B5FA-0E99-0BFE-76D0581EE8F4}"/>
              </a:ext>
            </a:extLst>
          </p:cNvPr>
          <p:cNvSpPr txBox="1"/>
          <p:nvPr/>
        </p:nvSpPr>
        <p:spPr>
          <a:xfrm>
            <a:off x="6428138" y="2932516"/>
            <a:ext cx="5694107" cy="1938992"/>
          </a:xfrm>
          <a:prstGeom prst="rect">
            <a:avLst/>
          </a:prstGeom>
          <a:noFill/>
        </p:spPr>
        <p:txBody>
          <a:bodyPr wrap="square">
            <a:spAutoFit/>
          </a:bodyPr>
          <a:lstStyle/>
          <a:p>
            <a:pPr lvl="0">
              <a:spcBef>
                <a:spcPts val="800"/>
              </a:spcBef>
              <a:defRPr/>
            </a:pPr>
            <a:r>
              <a:rPr lang="en-GB" sz="4000" b="1" dirty="0">
                <a:solidFill>
                  <a:prstClr val="white"/>
                </a:solidFill>
                <a:latin typeface="Arial" panose="020B0604020202020204" pitchFamily="34" charset="0"/>
                <a:cs typeface="Arial" panose="020B0604020202020204" pitchFamily="34" charset="0"/>
              </a:rPr>
              <a:t>Should social media be banned for young people?</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22736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E63B6-A634-9C93-6122-3D783E7030C2}"/>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"Complete ban (under 16)"</a:t>
            </a:r>
          </a:p>
        </p:txBody>
      </p:sp>
      <p:sp>
        <p:nvSpPr>
          <p:cNvPr id="5" name="Subtitle 2">
            <a:extLst>
              <a:ext uri="{FF2B5EF4-FFF2-40B4-BE49-F238E27FC236}">
                <a16:creationId xmlns:a16="http://schemas.microsoft.com/office/drawing/2014/main" id="{F2C21BF0-D47D-5BF4-3EDE-66D18F7EECE4}"/>
              </a:ext>
            </a:extLst>
          </p:cNvPr>
          <p:cNvSpPr txBox="1">
            <a:spLocks/>
          </p:cNvSpPr>
          <p:nvPr/>
        </p:nvSpPr>
        <p:spPr>
          <a:xfrm>
            <a:off x="757610" y="1992455"/>
            <a:ext cx="6256253"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Treat social media like alcohol or tobacco, prohibiting use until the brain is more developed.</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Significantly reduces cyberbullying, improves mental health, and protects children from addictive algorithms.</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Very difficult to enforce; removes a primary</a:t>
            </a:r>
            <a:br>
              <a:rPr lang="en-GB" sz="2200" dirty="0">
                <a:solidFill>
                  <a:srgbClr val="002060"/>
                </a:solidFill>
              </a:rPr>
            </a:br>
            <a:r>
              <a:rPr lang="en-GB" sz="2200" dirty="0">
                <a:solidFill>
                  <a:srgbClr val="002060"/>
                </a:solidFill>
              </a:rPr>
              <a:t>way that modern youth socialise and build communities.</a:t>
            </a:r>
          </a:p>
        </p:txBody>
      </p:sp>
      <p:pic>
        <p:nvPicPr>
          <p:cNvPr id="6" name="Social Media">
            <a:extLst>
              <a:ext uri="{FF2B5EF4-FFF2-40B4-BE49-F238E27FC236}">
                <a16:creationId xmlns:a16="http://schemas.microsoft.com/office/drawing/2014/main" id="{5FCB81BF-0865-B103-48A3-AB45370B257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4858" y="1549047"/>
            <a:ext cx="4757142" cy="5288171"/>
          </a:xfrm>
          <a:prstGeom prst="rect">
            <a:avLst/>
          </a:prstGeom>
        </p:spPr>
      </p:pic>
    </p:spTree>
    <p:extLst>
      <p:ext uri="{BB962C8B-B14F-4D97-AF65-F5344CB8AC3E}">
        <p14:creationId xmlns:p14="http://schemas.microsoft.com/office/powerpoint/2010/main" val="64051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7B413E5-612F-45BD-9525-CBDF095A10FE}"/>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"Education and supervision"</a:t>
            </a:r>
          </a:p>
        </p:txBody>
      </p:sp>
      <p:sp>
        <p:nvSpPr>
          <p:cNvPr id="5" name="Subtitle 2">
            <a:extLst>
              <a:ext uri="{FF2B5EF4-FFF2-40B4-BE49-F238E27FC236}">
                <a16:creationId xmlns:a16="http://schemas.microsoft.com/office/drawing/2014/main" id="{57988840-37DD-2BFF-896A-A25F7E99B1BB}"/>
              </a:ext>
            </a:extLst>
          </p:cNvPr>
          <p:cNvSpPr txBox="1">
            <a:spLocks/>
          </p:cNvSpPr>
          <p:nvPr/>
        </p:nvSpPr>
        <p:spPr>
          <a:xfrm>
            <a:off x="757611" y="1992455"/>
            <a:ext cx="5815467"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Allow access but require ‘digital literacy’ courses and mandatory parental oversight features.</a:t>
            </a:r>
          </a:p>
          <a:p>
            <a:pPr>
              <a:spcBef>
                <a:spcPts val="1600"/>
              </a:spcBef>
            </a:pPr>
            <a:r>
              <a:rPr lang="en-GB" sz="2200" b="1" dirty="0">
                <a:solidFill>
                  <a:srgbClr val="002060"/>
                </a:solidFill>
              </a:rPr>
              <a:t>Pros:</a:t>
            </a:r>
            <a:br>
              <a:rPr lang="en-GB" sz="2200" b="1" dirty="0">
                <a:solidFill>
                  <a:srgbClr val="002060"/>
                </a:solidFill>
              </a:rPr>
            </a:br>
            <a:r>
              <a:rPr lang="en-GB" sz="2200" dirty="0"/>
              <a:t>Teaches responsible use in a controlled environment; allows young people to stay connected while staying safe.</a:t>
            </a:r>
          </a:p>
          <a:p>
            <a:pPr>
              <a:spcBef>
                <a:spcPts val="1600"/>
              </a:spcBef>
            </a:pPr>
            <a:r>
              <a:rPr lang="en-GB" sz="2200" b="1" dirty="0">
                <a:solidFill>
                  <a:srgbClr val="002060"/>
                </a:solidFill>
              </a:rPr>
              <a:t>Cons:</a:t>
            </a:r>
            <a:br>
              <a:rPr lang="en-GB" sz="2200" b="1" dirty="0">
                <a:solidFill>
                  <a:srgbClr val="002060"/>
                </a:solidFill>
              </a:rPr>
            </a:br>
            <a:r>
              <a:rPr lang="en-GB" sz="2200" dirty="0"/>
              <a:t>Places a high burden on parents to monitor content; educational programmes often struggle to keep up with fast-moving tech.</a:t>
            </a:r>
          </a:p>
        </p:txBody>
      </p:sp>
      <p:pic>
        <p:nvPicPr>
          <p:cNvPr id="6" name="Social Media">
            <a:extLst>
              <a:ext uri="{FF2B5EF4-FFF2-40B4-BE49-F238E27FC236}">
                <a16:creationId xmlns:a16="http://schemas.microsoft.com/office/drawing/2014/main" id="{D8B593EA-46D2-4E52-A19D-22A1F6D9D80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4858" y="1549047"/>
            <a:ext cx="4757142" cy="5288171"/>
          </a:xfrm>
          <a:prstGeom prst="rect">
            <a:avLst/>
          </a:prstGeom>
        </p:spPr>
      </p:pic>
    </p:spTree>
    <p:extLst>
      <p:ext uri="{BB962C8B-B14F-4D97-AF65-F5344CB8AC3E}">
        <p14:creationId xmlns:p14="http://schemas.microsoft.com/office/powerpoint/2010/main" val="359079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A47DC62-4712-A03D-A07F-8BDBA52ED1EF}"/>
              </a:ext>
            </a:extLst>
          </p:cNvPr>
          <p:cNvSpPr txBox="1">
            <a:spLocks noGrp="1"/>
          </p:cNvSpPr>
          <p:nvPr>
            <p:ph type="title" idx="4294967295"/>
          </p:nvPr>
        </p:nvSpPr>
        <p:spPr>
          <a:xfrm>
            <a:off x="764338" y="103107"/>
            <a:ext cx="10664952"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Solution C</a:t>
            </a:r>
            <a:b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sz="30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"Freedom of access" </a:t>
            </a:r>
          </a:p>
        </p:txBody>
      </p:sp>
      <p:sp>
        <p:nvSpPr>
          <p:cNvPr id="5" name="Subtitle 2">
            <a:extLst>
              <a:ext uri="{FF2B5EF4-FFF2-40B4-BE49-F238E27FC236}">
                <a16:creationId xmlns:a16="http://schemas.microsoft.com/office/drawing/2014/main" id="{69EDF250-BC99-CA0A-92E8-85B992DE221E}"/>
              </a:ext>
            </a:extLst>
          </p:cNvPr>
          <p:cNvSpPr txBox="1">
            <a:spLocks/>
          </p:cNvSpPr>
          <p:nvPr/>
        </p:nvSpPr>
        <p:spPr>
          <a:xfrm>
            <a:off x="757612" y="1992455"/>
            <a:ext cx="5868476"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Children are ‘digital natives’ and have a right to access information and social spaces without restriction.</a:t>
            </a:r>
          </a:p>
          <a:p>
            <a:pPr>
              <a:spcBef>
                <a:spcPts val="1600"/>
              </a:spcBef>
            </a:pPr>
            <a:r>
              <a:rPr lang="en-GB" sz="2200" b="1" dirty="0">
                <a:solidFill>
                  <a:srgbClr val="002060"/>
                </a:solidFill>
              </a:rPr>
              <a:t>Pros:</a:t>
            </a:r>
            <a:br>
              <a:rPr lang="en-GB" sz="2200" b="1" dirty="0">
                <a:solidFill>
                  <a:srgbClr val="002060"/>
                </a:solidFill>
              </a:rPr>
            </a:br>
            <a:r>
              <a:rPr lang="en-GB" sz="2200" dirty="0"/>
              <a:t>Fosters independence and tech-savviness; allows marginalised youth to find supportive online communities.</a:t>
            </a:r>
          </a:p>
          <a:p>
            <a:pPr>
              <a:spcBef>
                <a:spcPts val="1600"/>
              </a:spcBef>
            </a:pPr>
            <a:r>
              <a:rPr lang="en-GB" sz="2200" b="1" dirty="0">
                <a:solidFill>
                  <a:srgbClr val="002060"/>
                </a:solidFill>
              </a:rPr>
              <a:t>Cons:</a:t>
            </a:r>
            <a:br>
              <a:rPr lang="en-GB" sz="2200" b="1" dirty="0">
                <a:solidFill>
                  <a:srgbClr val="002060"/>
                </a:solidFill>
              </a:rPr>
            </a:br>
            <a:r>
              <a:rPr lang="en-GB" sz="2200" dirty="0"/>
              <a:t>Leaves children vulnerable to data mining, inappropriate content, and the mental health risks of "likes" and "follows."</a:t>
            </a:r>
          </a:p>
        </p:txBody>
      </p:sp>
      <p:pic>
        <p:nvPicPr>
          <p:cNvPr id="6" name="Social Media">
            <a:extLst>
              <a:ext uri="{FF2B5EF4-FFF2-40B4-BE49-F238E27FC236}">
                <a16:creationId xmlns:a16="http://schemas.microsoft.com/office/drawing/2014/main" id="{E183B81A-9C5B-B1CD-DC38-057B25CB69C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4858" y="1549047"/>
            <a:ext cx="4757142" cy="5288171"/>
          </a:xfrm>
          <a:prstGeom prst="rect">
            <a:avLst/>
          </a:prstGeom>
        </p:spPr>
      </p:pic>
    </p:spTree>
    <p:extLst>
      <p:ext uri="{BB962C8B-B14F-4D97-AF65-F5344CB8AC3E}">
        <p14:creationId xmlns:p14="http://schemas.microsoft.com/office/powerpoint/2010/main" val="273229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Title">
            <a:extLst>
              <a:ext uri="{FF2B5EF4-FFF2-40B4-BE49-F238E27FC236}">
                <a16:creationId xmlns:a16="http://schemas.microsoft.com/office/drawing/2014/main" id="{C293F78C-42E3-FB3C-28D9-F9CB04C3432E}"/>
              </a:ext>
            </a:extLst>
          </p:cNvPr>
          <p:cNvSpPr txBox="1">
            <a:spLocks/>
          </p:cNvSpPr>
          <p:nvPr/>
        </p:nvSpPr>
        <p:spPr>
          <a:xfrm>
            <a:off x="104903" y="-369332"/>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 28</a:t>
            </a:r>
          </a:p>
        </p:txBody>
      </p:sp>
      <p:grpSp>
        <p:nvGrpSpPr>
          <p:cNvPr id="2" name="Government">
            <a:extLst>
              <a:ext uri="{FF2B5EF4-FFF2-40B4-BE49-F238E27FC236}">
                <a16:creationId xmlns:a16="http://schemas.microsoft.com/office/drawing/2014/main" id="{31065333-D9F6-2ECC-0DD6-2668AC93181C}"/>
              </a:ext>
              <a:ext uri="{C183D7F6-B498-43B3-948B-1728B52AA6E4}">
                <adec:decorative xmlns:adec="http://schemas.microsoft.com/office/drawing/2017/decorative" val="1"/>
              </a:ext>
            </a:extLst>
          </p:cNvPr>
          <p:cNvGrpSpPr/>
          <p:nvPr/>
        </p:nvGrpSpPr>
        <p:grpSpPr>
          <a:xfrm>
            <a:off x="762354" y="974242"/>
            <a:ext cx="4339734" cy="4909514"/>
            <a:chOff x="762354" y="974242"/>
            <a:chExt cx="4339734" cy="4909514"/>
          </a:xfrm>
        </p:grpSpPr>
        <p:sp>
          <p:nvSpPr>
            <p:cNvPr id="3" name="Rectangle 2">
              <a:extLst>
                <a:ext uri="{FF2B5EF4-FFF2-40B4-BE49-F238E27FC236}">
                  <a16:creationId xmlns:a16="http://schemas.microsoft.com/office/drawing/2014/main" id="{EC1EBD89-E3F9-3EE1-52B4-A577477E3C2A}"/>
                </a:ext>
              </a:extLst>
            </p:cNvPr>
            <p:cNvSpPr/>
            <p:nvPr/>
          </p:nvSpPr>
          <p:spPr>
            <a:xfrm>
              <a:off x="762354" y="974243"/>
              <a:ext cx="4339734" cy="4909513"/>
            </a:xfrm>
            <a:prstGeom prst="rect">
              <a:avLst/>
            </a:prstGeom>
            <a:solidFill>
              <a:srgbClr val="E6E9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10D67658-F95F-5AB6-5D54-AAD92067ED33}"/>
                </a:ext>
              </a:extLst>
            </p:cNvPr>
            <p:cNvPicPr>
              <a:picLocks noChangeAspect="1"/>
            </p:cNvPicPr>
            <p:nvPr/>
          </p:nvPicPr>
          <p:blipFill>
            <a:blip r:embed="rId2" cstate="screen">
              <a:extLst>
                <a:ext uri="{28A0092B-C50C-407E-A947-70E740481C1C}">
                  <a14:useLocalDpi xmlns:a14="http://schemas.microsoft.com/office/drawing/2010/main"/>
                </a:ext>
              </a:extLst>
            </a:blip>
            <a:srcRect l="-10875" r="-10875"/>
            <a:stretch>
              <a:fillRect/>
            </a:stretch>
          </p:blipFill>
          <p:spPr>
            <a:xfrm>
              <a:off x="762354" y="974242"/>
              <a:ext cx="4339734" cy="4909513"/>
            </a:xfrm>
            <a:prstGeom prst="rect">
              <a:avLst/>
            </a:prstGeom>
          </p:spPr>
        </p:pic>
      </p:grpSp>
      <p:sp>
        <p:nvSpPr>
          <p:cNvPr id="5" name="Title 4">
            <a:extLst>
              <a:ext uri="{FF2B5EF4-FFF2-40B4-BE49-F238E27FC236}">
                <a16:creationId xmlns:a16="http://schemas.microsoft.com/office/drawing/2014/main" id="{987EC739-4CF3-C5D8-2A9D-9A18EB38B1F9}"/>
              </a:ext>
            </a:extLst>
          </p:cNvPr>
          <p:cNvSpPr txBox="1">
            <a:spLocks noGrp="1"/>
          </p:cNvSpPr>
          <p:nvPr>
            <p:ph type="title" idx="4294967295"/>
          </p:nvPr>
        </p:nvSpPr>
        <p:spPr>
          <a:xfrm>
            <a:off x="5735537" y="2012522"/>
            <a:ext cx="6010986"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32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3</a:t>
            </a:r>
            <a:endParaRPr kumimoji="0" lang="en-GB" sz="40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p:txBody>
      </p:sp>
      <p:sp>
        <p:nvSpPr>
          <p:cNvPr id="6" name="Circle">
            <a:extLst>
              <a:ext uri="{FF2B5EF4-FFF2-40B4-BE49-F238E27FC236}">
                <a16:creationId xmlns:a16="http://schemas.microsoft.com/office/drawing/2014/main" id="{ECD2FA5D-0CEB-CA65-465C-9F25EE3AC61C}"/>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7" name="3">
            <a:extLst>
              <a:ext uri="{FF2B5EF4-FFF2-40B4-BE49-F238E27FC236}">
                <a16:creationId xmlns:a16="http://schemas.microsoft.com/office/drawing/2014/main" id="{771E1557-66BA-F232-B9BF-36A55CF27379}"/>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3</a:t>
            </a:r>
          </a:p>
        </p:txBody>
      </p:sp>
      <p:sp>
        <p:nvSpPr>
          <p:cNvPr id="8" name="TextBox 7">
            <a:extLst>
              <a:ext uri="{FF2B5EF4-FFF2-40B4-BE49-F238E27FC236}">
                <a16:creationId xmlns:a16="http://schemas.microsoft.com/office/drawing/2014/main" id="{F36225C2-2B34-9C57-47A4-20618D2F7FCD}"/>
              </a:ext>
            </a:extLst>
          </p:cNvPr>
          <p:cNvSpPr txBox="1"/>
          <p:nvPr/>
        </p:nvSpPr>
        <p:spPr>
          <a:xfrm>
            <a:off x="6428139" y="2932515"/>
            <a:ext cx="5257356" cy="2554545"/>
          </a:xfrm>
          <a:prstGeom prst="rect">
            <a:avLst/>
          </a:prstGeom>
          <a:noFill/>
        </p:spPr>
        <p:txBody>
          <a:bodyPr wrap="square">
            <a:spAutoFit/>
          </a:bodyPr>
          <a:lstStyle/>
          <a:p>
            <a:pPr lvl="0">
              <a:spcBef>
                <a:spcPts val="800"/>
              </a:spcBef>
              <a:defRPr/>
            </a:pPr>
            <a:r>
              <a:rPr lang="en-GB" sz="4000" b="1" dirty="0">
                <a:solidFill>
                  <a:prstClr val="white"/>
                </a:solidFill>
                <a:latin typeface="Arial" panose="020B0604020202020204" pitchFamily="34" charset="0"/>
                <a:cs typeface="Arial" panose="020B0604020202020204" pitchFamily="34" charset="0"/>
              </a:rPr>
              <a:t>Should the Government regulate social media content?</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0405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CF107D1-8654-3BD9-FF4A-976D601A88AA}"/>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"Heavy regulation"</a:t>
            </a:r>
          </a:p>
        </p:txBody>
      </p:sp>
      <p:sp>
        <p:nvSpPr>
          <p:cNvPr id="5" name="Subtitle 2">
            <a:extLst>
              <a:ext uri="{FF2B5EF4-FFF2-40B4-BE49-F238E27FC236}">
                <a16:creationId xmlns:a16="http://schemas.microsoft.com/office/drawing/2014/main" id="{F194271A-1967-95C3-DDD8-0EC2CC0251FE}"/>
              </a:ext>
            </a:extLst>
          </p:cNvPr>
          <p:cNvSpPr txBox="1">
            <a:spLocks/>
          </p:cNvSpPr>
          <p:nvPr/>
        </p:nvSpPr>
        <p:spPr>
          <a:xfrm>
            <a:off x="764338" y="1987640"/>
            <a:ext cx="6550862"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The Government must set strict rules for what platforms can host to protect the public from harm and lies.</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Reduces the spread of dangerous misinformation and hate speech; holds tech giants accountable to the law.</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Risks ‘state censorship’ where the government silences critics or controls the political narrative.</a:t>
            </a:r>
          </a:p>
        </p:txBody>
      </p:sp>
      <p:pic>
        <p:nvPicPr>
          <p:cNvPr id="6" name="Government">
            <a:extLst>
              <a:ext uri="{FF2B5EF4-FFF2-40B4-BE49-F238E27FC236}">
                <a16:creationId xmlns:a16="http://schemas.microsoft.com/office/drawing/2014/main" id="{4DC35C92-93AB-4E7D-A1DC-D4C0D02C327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302336" y="1532710"/>
            <a:ext cx="3889664" cy="5357461"/>
          </a:xfrm>
          <a:prstGeom prst="rect">
            <a:avLst/>
          </a:prstGeom>
        </p:spPr>
      </p:pic>
    </p:spTree>
    <p:extLst>
      <p:ext uri="{BB962C8B-B14F-4D97-AF65-F5344CB8AC3E}">
        <p14:creationId xmlns:p14="http://schemas.microsoft.com/office/powerpoint/2010/main" val="239919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574305" y="1533340"/>
            <a:ext cx="2617693" cy="1795153"/>
          </a:xfrm>
          <a:prstGeom prst="rect">
            <a:avLst/>
          </a:prstGeom>
        </p:spPr>
      </p:pic>
      <p:pic>
        <p:nvPicPr>
          <p:cNvPr id="7" name="Local Council">
            <a:extLst>
              <a:ext uri="{FF2B5EF4-FFF2-40B4-BE49-F238E27FC236}">
                <a16:creationId xmlns:a16="http://schemas.microsoft.com/office/drawing/2014/main" id="{DA7CAEC8-8E92-2487-A4D0-CDD9A2CC79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238003" y="1533340"/>
            <a:ext cx="1468241" cy="1795153"/>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Recap: Journey so far </a:t>
            </a:r>
            <a:r>
              <a:rPr lang="en-GB" dirty="0">
                <a:solidFill>
                  <a:srgbClr val="003057"/>
                </a:solidFill>
              </a:rPr>
              <a:t>1</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839788" y="1543208"/>
            <a:ext cx="5444220" cy="1756587"/>
          </a:xfrm>
        </p:spPr>
        <p:txBody>
          <a:bodyPr anchor="ctr" anchorCtr="0">
            <a:noAutofit/>
          </a:bodyPr>
          <a:lstStyle/>
          <a:p>
            <a:pPr>
              <a:spcBef>
                <a:spcPts val="1500"/>
              </a:spcBef>
            </a:pPr>
            <a:r>
              <a:rPr lang="en-GB" b="1" dirty="0">
                <a:solidFill>
                  <a:srgbClr val="002060"/>
                </a:solidFill>
              </a:rPr>
              <a:t>We mapped the power</a:t>
            </a:r>
          </a:p>
          <a:p>
            <a:pPr>
              <a:spcBef>
                <a:spcPts val="700"/>
              </a:spcBef>
            </a:pPr>
            <a:r>
              <a:rPr lang="en-GB" dirty="0">
                <a:solidFill>
                  <a:srgbClr val="002060"/>
                </a:solidFill>
              </a:rPr>
              <a:t>(Council versus Parliament)</a:t>
            </a:r>
          </a:p>
        </p:txBody>
      </p:sp>
      <p:sp>
        <p:nvSpPr>
          <p:cNvPr id="8" name="Subtitle 2">
            <a:extLst>
              <a:ext uri="{FF2B5EF4-FFF2-40B4-BE49-F238E27FC236}">
                <a16:creationId xmlns:a16="http://schemas.microsoft.com/office/drawing/2014/main" id="{CD55E358-6242-49CF-97B9-76437E4A48E9}"/>
              </a:ext>
            </a:extLst>
          </p:cNvPr>
          <p:cNvSpPr txBox="1">
            <a:spLocks/>
          </p:cNvSpPr>
          <p:nvPr/>
        </p:nvSpPr>
        <p:spPr>
          <a:xfrm>
            <a:off x="764337" y="5084761"/>
            <a:ext cx="6284007" cy="178771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We found solutions</a:t>
            </a:r>
            <a:endParaRPr lang="en-GB" dirty="0">
              <a:solidFill>
                <a:srgbClr val="002060"/>
              </a:solidFill>
            </a:endParaRPr>
          </a:p>
        </p:txBody>
      </p:sp>
      <p:pic>
        <p:nvPicPr>
          <p:cNvPr id="20" name="Local Council">
            <a:extLst>
              <a:ext uri="{FF2B5EF4-FFF2-40B4-BE49-F238E27FC236}">
                <a16:creationId xmlns:a16="http://schemas.microsoft.com/office/drawing/2014/main" id="{157F983D-AADF-AFA3-5D50-E707E8C4D2C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238003" y="5062753"/>
            <a:ext cx="2953996" cy="1795153"/>
          </a:xfrm>
          <a:prstGeom prst="rect">
            <a:avLst/>
          </a:prstGeom>
        </p:spPr>
      </p:pic>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3321050"/>
            <a:ext cx="12192000" cy="17637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Busy school road">
            <a:extLst>
              <a:ext uri="{FF2B5EF4-FFF2-40B4-BE49-F238E27FC236}">
                <a16:creationId xmlns:a16="http://schemas.microsoft.com/office/drawing/2014/main" id="{BE8FCC7F-4F71-C85D-E00B-E40AF1C30F4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238003" y="3321050"/>
            <a:ext cx="2953997" cy="1763713"/>
          </a:xfrm>
          <a:prstGeom prst="rect">
            <a:avLst/>
          </a:prstGeom>
        </p:spPr>
      </p:pic>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8" y="3328493"/>
            <a:ext cx="6284007" cy="1756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We identified local issues</a:t>
            </a:r>
            <a:endParaRPr lang="en-GB" dirty="0">
              <a:solidFill>
                <a:srgbClr val="002060"/>
              </a:solidFill>
            </a:endParaRPr>
          </a:p>
        </p:txBody>
      </p:sp>
    </p:spTree>
    <p:extLst>
      <p:ext uri="{BB962C8B-B14F-4D97-AF65-F5344CB8AC3E}">
        <p14:creationId xmlns:p14="http://schemas.microsoft.com/office/powerpoint/2010/main" val="23405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C74342F-EF93-7CD3-AE07-27C591C1C56A}"/>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"Platform self-governance"</a:t>
            </a:r>
          </a:p>
        </p:txBody>
      </p:sp>
      <p:sp>
        <p:nvSpPr>
          <p:cNvPr id="5" name="Subtitle 2">
            <a:extLst>
              <a:ext uri="{FF2B5EF4-FFF2-40B4-BE49-F238E27FC236}">
                <a16:creationId xmlns:a16="http://schemas.microsoft.com/office/drawing/2014/main" id="{45511162-AA3C-313F-A245-764504266B98}"/>
              </a:ext>
            </a:extLst>
          </p:cNvPr>
          <p:cNvSpPr txBox="1">
            <a:spLocks/>
          </p:cNvSpPr>
          <p:nvPr/>
        </p:nvSpPr>
        <p:spPr>
          <a:xfrm>
            <a:off x="757611" y="1992455"/>
            <a:ext cx="6869316"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Tech companies should create their own community standards; the market will reward platforms that moderate well.</a:t>
            </a:r>
          </a:p>
          <a:p>
            <a:pPr>
              <a:spcBef>
                <a:spcPts val="1600"/>
              </a:spcBef>
            </a:pPr>
            <a:r>
              <a:rPr lang="en-GB" sz="2200" b="1" dirty="0">
                <a:solidFill>
                  <a:srgbClr val="002060"/>
                </a:solidFill>
              </a:rPr>
              <a:t>Pros:</a:t>
            </a:r>
            <a:br>
              <a:rPr lang="en-GB" sz="2200" b="1" dirty="0">
                <a:solidFill>
                  <a:srgbClr val="002060"/>
                </a:solidFill>
              </a:rPr>
            </a:br>
            <a:r>
              <a:rPr lang="en-GB" sz="2200" dirty="0"/>
              <a:t>Protects free speech from government overreach; allows for faster, tech-driven solutions to content moderation.</a:t>
            </a:r>
          </a:p>
          <a:p>
            <a:pPr>
              <a:spcBef>
                <a:spcPts val="1600"/>
              </a:spcBef>
            </a:pPr>
            <a:r>
              <a:rPr lang="en-GB" sz="2200" b="1" dirty="0">
                <a:solidFill>
                  <a:srgbClr val="002060"/>
                </a:solidFill>
              </a:rPr>
              <a:t>Cons:</a:t>
            </a:r>
            <a:br>
              <a:rPr lang="en-GB" sz="2200" b="1" dirty="0">
                <a:solidFill>
                  <a:srgbClr val="002060"/>
                </a:solidFill>
              </a:rPr>
            </a:br>
            <a:r>
              <a:rPr lang="en-GB" sz="2200" dirty="0"/>
              <a:t>Companies may prioritise profit over safety; moderation is often inconsistent and lacks transparency.</a:t>
            </a:r>
          </a:p>
        </p:txBody>
      </p:sp>
      <p:pic>
        <p:nvPicPr>
          <p:cNvPr id="6" name="Government">
            <a:extLst>
              <a:ext uri="{FF2B5EF4-FFF2-40B4-BE49-F238E27FC236}">
                <a16:creationId xmlns:a16="http://schemas.microsoft.com/office/drawing/2014/main" id="{DFBC1334-F159-CB69-B0CD-B6EF9627CA2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302336" y="1532710"/>
            <a:ext cx="3889664" cy="5357461"/>
          </a:xfrm>
          <a:prstGeom prst="rect">
            <a:avLst/>
          </a:prstGeom>
        </p:spPr>
      </p:pic>
    </p:spTree>
    <p:extLst>
      <p:ext uri="{BB962C8B-B14F-4D97-AF65-F5344CB8AC3E}">
        <p14:creationId xmlns:p14="http://schemas.microsoft.com/office/powerpoint/2010/main" val="235240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233D4F7-09B8-D492-E484-604C43D3A622}"/>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"User-led filtering" </a:t>
            </a:r>
          </a:p>
        </p:txBody>
      </p:sp>
      <p:sp>
        <p:nvSpPr>
          <p:cNvPr id="5" name="Subtitle 2">
            <a:extLst>
              <a:ext uri="{FF2B5EF4-FFF2-40B4-BE49-F238E27FC236}">
                <a16:creationId xmlns:a16="http://schemas.microsoft.com/office/drawing/2014/main" id="{B05CD41B-0955-D0B4-9507-447684BAC595}"/>
              </a:ext>
            </a:extLst>
          </p:cNvPr>
          <p:cNvSpPr txBox="1">
            <a:spLocks/>
          </p:cNvSpPr>
          <p:nvPr/>
        </p:nvSpPr>
        <p:spPr>
          <a:xfrm>
            <a:off x="757612" y="1992455"/>
            <a:ext cx="6713452"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Regulation should focus on giving users better tools to block, mute, and filter their own experience.</a:t>
            </a:r>
          </a:p>
          <a:p>
            <a:pPr>
              <a:spcBef>
                <a:spcPts val="1600"/>
              </a:spcBef>
            </a:pPr>
            <a:r>
              <a:rPr lang="en-GB" sz="2200" b="1" dirty="0">
                <a:solidFill>
                  <a:srgbClr val="002060"/>
                </a:solidFill>
              </a:rPr>
              <a:t>Pros:</a:t>
            </a:r>
            <a:br>
              <a:rPr lang="en-GB" sz="2200" b="1" dirty="0">
                <a:solidFill>
                  <a:srgbClr val="002060"/>
                </a:solidFill>
              </a:rPr>
            </a:br>
            <a:r>
              <a:rPr lang="en-GB" sz="2200" dirty="0"/>
              <a:t>Empowers the individual to decide what they see; avoids both government and corporate ‘gatekeeping.’</a:t>
            </a:r>
          </a:p>
          <a:p>
            <a:pPr>
              <a:spcBef>
                <a:spcPts val="1600"/>
              </a:spcBef>
            </a:pPr>
            <a:r>
              <a:rPr lang="en-GB" sz="2200" b="1" dirty="0">
                <a:solidFill>
                  <a:srgbClr val="002060"/>
                </a:solidFill>
              </a:rPr>
              <a:t>Cons:</a:t>
            </a:r>
            <a:br>
              <a:rPr lang="en-GB" sz="2200" b="1" dirty="0">
                <a:solidFill>
                  <a:srgbClr val="002060"/>
                </a:solidFill>
              </a:rPr>
            </a:br>
            <a:r>
              <a:rPr lang="en-GB" sz="2200" dirty="0"/>
              <a:t>Can create ‘echo chambers’ where people only see views they agree with; doesn't stop the viral spread of harmful content.</a:t>
            </a:r>
          </a:p>
        </p:txBody>
      </p:sp>
      <p:pic>
        <p:nvPicPr>
          <p:cNvPr id="6" name="Government">
            <a:extLst>
              <a:ext uri="{FF2B5EF4-FFF2-40B4-BE49-F238E27FC236}">
                <a16:creationId xmlns:a16="http://schemas.microsoft.com/office/drawing/2014/main" id="{A79FC347-9CF1-F973-BB6E-83670122B3F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302336" y="1532710"/>
            <a:ext cx="3889664" cy="5357461"/>
          </a:xfrm>
          <a:prstGeom prst="rect">
            <a:avLst/>
          </a:prstGeom>
        </p:spPr>
      </p:pic>
    </p:spTree>
    <p:extLst>
      <p:ext uri="{BB962C8B-B14F-4D97-AF65-F5344CB8AC3E}">
        <p14:creationId xmlns:p14="http://schemas.microsoft.com/office/powerpoint/2010/main" val="281325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Title">
            <a:extLst>
              <a:ext uri="{FF2B5EF4-FFF2-40B4-BE49-F238E27FC236}">
                <a16:creationId xmlns:a16="http://schemas.microsoft.com/office/drawing/2014/main" id="{41744249-DA68-1BBF-3270-850753E2BBC7}"/>
              </a:ext>
            </a:extLst>
          </p:cNvPr>
          <p:cNvSpPr txBox="1">
            <a:spLocks/>
          </p:cNvSpPr>
          <p:nvPr/>
        </p:nvSpPr>
        <p:spPr>
          <a:xfrm>
            <a:off x="120533" y="-466019"/>
            <a:ext cx="1262790"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 32</a:t>
            </a:r>
          </a:p>
        </p:txBody>
      </p:sp>
      <p:pic>
        <p:nvPicPr>
          <p:cNvPr id="3" name="Speech">
            <a:extLst>
              <a:ext uri="{FF2B5EF4-FFF2-40B4-BE49-F238E27FC236}">
                <a16:creationId xmlns:a16="http://schemas.microsoft.com/office/drawing/2014/main" id="{FCB699A2-C5E4-4269-35E4-28A4DED16CA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t="1532" b="6370"/>
          <a:stretch>
            <a:fillRect/>
          </a:stretch>
        </p:blipFill>
        <p:spPr>
          <a:xfrm>
            <a:off x="762353" y="974243"/>
            <a:ext cx="4339733" cy="4909514"/>
          </a:xfrm>
          <a:prstGeom prst="rect">
            <a:avLst/>
          </a:prstGeom>
        </p:spPr>
      </p:pic>
      <p:sp>
        <p:nvSpPr>
          <p:cNvPr id="4" name="Title 3">
            <a:extLst>
              <a:ext uri="{FF2B5EF4-FFF2-40B4-BE49-F238E27FC236}">
                <a16:creationId xmlns:a16="http://schemas.microsoft.com/office/drawing/2014/main" id="{FD74E805-1F48-EE7B-7DD5-8F3DB9B36018}"/>
              </a:ext>
            </a:extLst>
          </p:cNvPr>
          <p:cNvSpPr txBox="1">
            <a:spLocks noGrp="1"/>
          </p:cNvSpPr>
          <p:nvPr>
            <p:ph type="title" idx="4294967295"/>
          </p:nvPr>
        </p:nvSpPr>
        <p:spPr>
          <a:xfrm>
            <a:off x="5735537" y="2012522"/>
            <a:ext cx="6026617"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32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4</a:t>
            </a:r>
            <a:endParaRPr kumimoji="0" lang="en-GB" sz="40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p:txBody>
      </p:sp>
      <p:sp>
        <p:nvSpPr>
          <p:cNvPr id="5" name="Circle">
            <a:extLst>
              <a:ext uri="{FF2B5EF4-FFF2-40B4-BE49-F238E27FC236}">
                <a16:creationId xmlns:a16="http://schemas.microsoft.com/office/drawing/2014/main" id="{D2169387-24ED-B523-8B67-1232CFDA5503}"/>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6" name="4">
            <a:extLst>
              <a:ext uri="{FF2B5EF4-FFF2-40B4-BE49-F238E27FC236}">
                <a16:creationId xmlns:a16="http://schemas.microsoft.com/office/drawing/2014/main" id="{6E96958B-2CEB-E978-6372-DAF2AD884B8C}"/>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4</a:t>
            </a:r>
          </a:p>
        </p:txBody>
      </p:sp>
      <p:sp>
        <p:nvSpPr>
          <p:cNvPr id="7" name="TextBox 6">
            <a:extLst>
              <a:ext uri="{FF2B5EF4-FFF2-40B4-BE49-F238E27FC236}">
                <a16:creationId xmlns:a16="http://schemas.microsoft.com/office/drawing/2014/main" id="{71764C43-48E8-A52A-77E9-65C76E568B0D}"/>
              </a:ext>
            </a:extLst>
          </p:cNvPr>
          <p:cNvSpPr txBox="1"/>
          <p:nvPr/>
        </p:nvSpPr>
        <p:spPr>
          <a:xfrm>
            <a:off x="6428139" y="2932515"/>
            <a:ext cx="5257356" cy="1938992"/>
          </a:xfrm>
          <a:prstGeom prst="rect">
            <a:avLst/>
          </a:prstGeom>
          <a:noFill/>
        </p:spPr>
        <p:txBody>
          <a:bodyPr wrap="square">
            <a:spAutoFit/>
          </a:bodyPr>
          <a:lstStyle/>
          <a:p>
            <a:pPr lvl="0">
              <a:spcBef>
                <a:spcPts val="800"/>
              </a:spcBef>
              <a:defRPr/>
            </a:pPr>
            <a:r>
              <a:rPr lang="en-GB" sz="4000" b="1" dirty="0">
                <a:solidFill>
                  <a:prstClr val="white"/>
                </a:solidFill>
                <a:latin typeface="Arial" panose="020B0604020202020204" pitchFamily="34" charset="0"/>
                <a:cs typeface="Arial" panose="020B0604020202020204" pitchFamily="34" charset="0"/>
              </a:rPr>
              <a:t>Does freedom of speech apply in all situations?</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618164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AB74823-A773-D58B-F124-18274A4A06EF}"/>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"Absolute freedom"</a:t>
            </a:r>
          </a:p>
        </p:txBody>
      </p:sp>
      <p:sp>
        <p:nvSpPr>
          <p:cNvPr id="5" name="Subtitle 2">
            <a:extLst>
              <a:ext uri="{FF2B5EF4-FFF2-40B4-BE49-F238E27FC236}">
                <a16:creationId xmlns:a16="http://schemas.microsoft.com/office/drawing/2014/main" id="{55BFD95B-9387-3CC6-3D30-0DF4198FB61A}"/>
              </a:ext>
            </a:extLst>
          </p:cNvPr>
          <p:cNvSpPr txBox="1">
            <a:spLocks/>
          </p:cNvSpPr>
          <p:nvPr/>
        </p:nvSpPr>
        <p:spPr>
          <a:xfrm>
            <a:off x="757610" y="1992455"/>
            <a:ext cx="6578371" cy="3549690"/>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Anything goes. We should be free to say whatever we like, whenever we want.</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Ensures the most radical ideas can be heard; prevents any group from having the power to ‘ban’ thought.</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Allows for the spread of hate speech, harassment, and dangerous medical or scientific misinformation.</a:t>
            </a:r>
          </a:p>
        </p:txBody>
      </p:sp>
      <p:pic>
        <p:nvPicPr>
          <p:cNvPr id="6" name="Speech">
            <a:extLst>
              <a:ext uri="{FF2B5EF4-FFF2-40B4-BE49-F238E27FC236}">
                <a16:creationId xmlns:a16="http://schemas.microsoft.com/office/drawing/2014/main" id="{A1DE9064-2393-295D-1977-C2E3F66F7E8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862896" y="1540242"/>
            <a:ext cx="4329104" cy="5317758"/>
          </a:xfrm>
          <a:prstGeom prst="rect">
            <a:avLst/>
          </a:prstGeom>
        </p:spPr>
      </p:pic>
    </p:spTree>
    <p:extLst>
      <p:ext uri="{BB962C8B-B14F-4D97-AF65-F5344CB8AC3E}">
        <p14:creationId xmlns:p14="http://schemas.microsoft.com/office/powerpoint/2010/main" val="347591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40DD73D-CCF3-75E2-46EF-DDBE95F84F8F}"/>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"Conditional freedom (the harm principle)"</a:t>
            </a:r>
          </a:p>
        </p:txBody>
      </p:sp>
      <p:sp>
        <p:nvSpPr>
          <p:cNvPr id="5" name="Subtitle 2">
            <a:extLst>
              <a:ext uri="{FF2B5EF4-FFF2-40B4-BE49-F238E27FC236}">
                <a16:creationId xmlns:a16="http://schemas.microsoft.com/office/drawing/2014/main" id="{EB66A518-D3D1-8429-DE70-2176392ECDF9}"/>
              </a:ext>
            </a:extLst>
          </p:cNvPr>
          <p:cNvSpPr txBox="1">
            <a:spLocks/>
          </p:cNvSpPr>
          <p:nvPr/>
        </p:nvSpPr>
        <p:spPr>
          <a:xfrm>
            <a:off x="757611" y="1992455"/>
            <a:ext cx="6536807" cy="3549690"/>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Speech is free until it crosses the line into direct incitement of violence or harm.</a:t>
            </a:r>
          </a:p>
          <a:p>
            <a:pPr>
              <a:spcBef>
                <a:spcPts val="1600"/>
              </a:spcBef>
            </a:pPr>
            <a:r>
              <a:rPr lang="en-GB" sz="2200" b="1" dirty="0">
                <a:solidFill>
                  <a:srgbClr val="002060"/>
                </a:solidFill>
              </a:rPr>
              <a:t>Pros:</a:t>
            </a:r>
            <a:br>
              <a:rPr lang="en-GB" sz="2200" b="1" dirty="0">
                <a:solidFill>
                  <a:srgbClr val="002060"/>
                </a:solidFill>
              </a:rPr>
            </a:br>
            <a:r>
              <a:rPr lang="en-GB" sz="2200" dirty="0"/>
              <a:t>Balances liberty with public safety; provides a clear legal standard for when intervention is necessary.</a:t>
            </a:r>
          </a:p>
          <a:p>
            <a:pPr>
              <a:spcBef>
                <a:spcPts val="1600"/>
              </a:spcBef>
            </a:pPr>
            <a:r>
              <a:rPr lang="en-GB" sz="2200" b="1" dirty="0">
                <a:solidFill>
                  <a:srgbClr val="002060"/>
                </a:solidFill>
              </a:rPr>
              <a:t>Cons:</a:t>
            </a:r>
            <a:br>
              <a:rPr lang="en-GB" sz="2200" b="1" dirty="0">
                <a:solidFill>
                  <a:srgbClr val="002060"/>
                </a:solidFill>
              </a:rPr>
            </a:br>
            <a:r>
              <a:rPr lang="en-GB" sz="2200" b="1" dirty="0">
                <a:solidFill>
                  <a:srgbClr val="002060"/>
                </a:solidFill>
              </a:rPr>
              <a:t>‘</a:t>
            </a:r>
            <a:r>
              <a:rPr lang="en-GB" sz="2200" dirty="0"/>
              <a:t>Harm’ can be hard to define; what one person considers a threat, another might consider a heated argument.</a:t>
            </a:r>
          </a:p>
        </p:txBody>
      </p:sp>
      <p:pic>
        <p:nvPicPr>
          <p:cNvPr id="7" name="Speech">
            <a:extLst>
              <a:ext uri="{FF2B5EF4-FFF2-40B4-BE49-F238E27FC236}">
                <a16:creationId xmlns:a16="http://schemas.microsoft.com/office/drawing/2014/main" id="{7C9D7C8E-4408-44E9-3C24-6EE1CBD036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862896" y="1540242"/>
            <a:ext cx="4329104" cy="5317758"/>
          </a:xfrm>
          <a:prstGeom prst="rect">
            <a:avLst/>
          </a:prstGeom>
        </p:spPr>
      </p:pic>
    </p:spTree>
    <p:extLst>
      <p:ext uri="{BB962C8B-B14F-4D97-AF65-F5344CB8AC3E}">
        <p14:creationId xmlns:p14="http://schemas.microsoft.com/office/powerpoint/2010/main" val="85774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4A6754E-8402-6308-D64A-66E341ACD57E}"/>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"Social responsibility and equity" </a:t>
            </a:r>
          </a:p>
        </p:txBody>
      </p:sp>
      <p:sp>
        <p:nvSpPr>
          <p:cNvPr id="5" name="Subtitle 2">
            <a:extLst>
              <a:ext uri="{FF2B5EF4-FFF2-40B4-BE49-F238E27FC236}">
                <a16:creationId xmlns:a16="http://schemas.microsoft.com/office/drawing/2014/main" id="{C9D7EDA7-3451-4CD1-8A63-58577E2F7A56}"/>
              </a:ext>
            </a:extLst>
          </p:cNvPr>
          <p:cNvSpPr txBox="1">
            <a:spLocks/>
          </p:cNvSpPr>
          <p:nvPr/>
        </p:nvSpPr>
        <p:spPr>
          <a:xfrm>
            <a:off x="757612" y="1992455"/>
            <a:ext cx="6229342"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Speech that attacks protected groups or undermines human rights should be legally restricted.</a:t>
            </a:r>
          </a:p>
          <a:p>
            <a:pPr>
              <a:spcBef>
                <a:spcPts val="1600"/>
              </a:spcBef>
            </a:pPr>
            <a:r>
              <a:rPr lang="en-GB" sz="2200" b="1" dirty="0">
                <a:solidFill>
                  <a:srgbClr val="002060"/>
                </a:solidFill>
              </a:rPr>
              <a:t>Pros:</a:t>
            </a:r>
            <a:br>
              <a:rPr lang="en-GB" sz="2200" b="1" dirty="0">
                <a:solidFill>
                  <a:srgbClr val="002060"/>
                </a:solidFill>
              </a:rPr>
            </a:br>
            <a:r>
              <a:rPr lang="en-GB" sz="2200" dirty="0"/>
              <a:t>Protects vulnerable communities from psychological harm; promotes a more inclusive and respectful society.</a:t>
            </a:r>
          </a:p>
          <a:p>
            <a:pPr>
              <a:spcBef>
                <a:spcPts val="1600"/>
              </a:spcBef>
            </a:pPr>
            <a:r>
              <a:rPr lang="en-GB" sz="2200" b="1" dirty="0">
                <a:solidFill>
                  <a:srgbClr val="002060"/>
                </a:solidFill>
              </a:rPr>
              <a:t>Cons:</a:t>
            </a:r>
            <a:br>
              <a:rPr lang="en-GB" sz="2200" b="1" dirty="0">
                <a:solidFill>
                  <a:srgbClr val="002060"/>
                </a:solidFill>
              </a:rPr>
            </a:br>
            <a:r>
              <a:rPr lang="en-GB" sz="2200" dirty="0"/>
              <a:t>Who decides what is offensive? It risks creating a ‘cancel culture’ where people are afraid to speak their minds.</a:t>
            </a:r>
          </a:p>
        </p:txBody>
      </p:sp>
      <p:pic>
        <p:nvPicPr>
          <p:cNvPr id="7" name="Speech">
            <a:extLst>
              <a:ext uri="{FF2B5EF4-FFF2-40B4-BE49-F238E27FC236}">
                <a16:creationId xmlns:a16="http://schemas.microsoft.com/office/drawing/2014/main" id="{2FB0D35B-EFBE-AC6B-F630-E1E0BCA8178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862896" y="1540242"/>
            <a:ext cx="4329104" cy="5317758"/>
          </a:xfrm>
          <a:prstGeom prst="rect">
            <a:avLst/>
          </a:prstGeom>
        </p:spPr>
      </p:pic>
    </p:spTree>
    <p:extLst>
      <p:ext uri="{BB962C8B-B14F-4D97-AF65-F5344CB8AC3E}">
        <p14:creationId xmlns:p14="http://schemas.microsoft.com/office/powerpoint/2010/main" val="146167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Title">
            <a:extLst>
              <a:ext uri="{FF2B5EF4-FFF2-40B4-BE49-F238E27FC236}">
                <a16:creationId xmlns:a16="http://schemas.microsoft.com/office/drawing/2014/main" id="{2A25420B-B848-1653-5192-4B5BE96EF7F3}"/>
              </a:ext>
            </a:extLst>
          </p:cNvPr>
          <p:cNvSpPr txBox="1">
            <a:spLocks/>
          </p:cNvSpPr>
          <p:nvPr/>
        </p:nvSpPr>
        <p:spPr>
          <a:xfrm>
            <a:off x="112718" y="-399620"/>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 36</a:t>
            </a:r>
          </a:p>
        </p:txBody>
      </p:sp>
      <p:pic>
        <p:nvPicPr>
          <p:cNvPr id="3" name="AI">
            <a:extLst>
              <a:ext uri="{FF2B5EF4-FFF2-40B4-BE49-F238E27FC236}">
                <a16:creationId xmlns:a16="http://schemas.microsoft.com/office/drawing/2014/main" id="{5EF7DE41-792D-9FD7-FCDF-54516F2C6A5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t="3421" b="7447"/>
          <a:stretch>
            <a:fillRect/>
          </a:stretch>
        </p:blipFill>
        <p:spPr>
          <a:xfrm>
            <a:off x="762353" y="974242"/>
            <a:ext cx="4339732" cy="4909515"/>
          </a:xfrm>
          <a:prstGeom prst="rect">
            <a:avLst/>
          </a:prstGeom>
        </p:spPr>
      </p:pic>
      <p:sp>
        <p:nvSpPr>
          <p:cNvPr id="4" name="Title 3">
            <a:extLst>
              <a:ext uri="{FF2B5EF4-FFF2-40B4-BE49-F238E27FC236}">
                <a16:creationId xmlns:a16="http://schemas.microsoft.com/office/drawing/2014/main" id="{69C367D6-565B-5B86-402E-39E0BE6C37EA}"/>
              </a:ext>
            </a:extLst>
          </p:cNvPr>
          <p:cNvSpPr txBox="1">
            <a:spLocks noGrp="1"/>
          </p:cNvSpPr>
          <p:nvPr>
            <p:ph type="title" idx="4294967295"/>
          </p:nvPr>
        </p:nvSpPr>
        <p:spPr>
          <a:xfrm>
            <a:off x="5735537" y="2012522"/>
            <a:ext cx="6050063"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32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5</a:t>
            </a:r>
            <a:endParaRPr kumimoji="0" lang="en-GB" sz="40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p:txBody>
      </p:sp>
      <p:sp>
        <p:nvSpPr>
          <p:cNvPr id="5" name="Circle">
            <a:extLst>
              <a:ext uri="{FF2B5EF4-FFF2-40B4-BE49-F238E27FC236}">
                <a16:creationId xmlns:a16="http://schemas.microsoft.com/office/drawing/2014/main" id="{187BD771-775B-6110-268E-E5935F4DA7B6}"/>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6" name="5">
            <a:extLst>
              <a:ext uri="{FF2B5EF4-FFF2-40B4-BE49-F238E27FC236}">
                <a16:creationId xmlns:a16="http://schemas.microsoft.com/office/drawing/2014/main" id="{67DF8BC9-81FF-C48B-3168-F2B8E361A4E6}"/>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5</a:t>
            </a:r>
          </a:p>
        </p:txBody>
      </p:sp>
      <p:sp>
        <p:nvSpPr>
          <p:cNvPr id="7" name="TextBox 6">
            <a:extLst>
              <a:ext uri="{FF2B5EF4-FFF2-40B4-BE49-F238E27FC236}">
                <a16:creationId xmlns:a16="http://schemas.microsoft.com/office/drawing/2014/main" id="{3A2DD6E8-3A90-F954-4740-CE7892D6FFAA}"/>
              </a:ext>
            </a:extLst>
          </p:cNvPr>
          <p:cNvSpPr txBox="1"/>
          <p:nvPr/>
        </p:nvSpPr>
        <p:spPr>
          <a:xfrm>
            <a:off x="6428139" y="2932515"/>
            <a:ext cx="5257356" cy="1938992"/>
          </a:xfrm>
          <a:prstGeom prst="rect">
            <a:avLst/>
          </a:prstGeom>
          <a:noFill/>
        </p:spPr>
        <p:txBody>
          <a:bodyPr wrap="square">
            <a:spAutoFit/>
          </a:bodyPr>
          <a:lstStyle/>
          <a:p>
            <a:pPr lvl="0">
              <a:spcBef>
                <a:spcPts val="800"/>
              </a:spcBef>
              <a:defRPr/>
            </a:pPr>
            <a:r>
              <a:rPr lang="en-GB" sz="4000" b="1" dirty="0">
                <a:solidFill>
                  <a:prstClr val="white"/>
                </a:solidFill>
                <a:latin typeface="Arial" panose="020B0604020202020204" pitchFamily="34" charset="0"/>
                <a:cs typeface="Arial" panose="020B0604020202020204" pitchFamily="34" charset="0"/>
              </a:rPr>
              <a:t>Is AI supportive or detrimental to education?</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4609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E9F80F-8D49-1972-2445-4752CCF9E905}"/>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“The ultimate support"</a:t>
            </a:r>
          </a:p>
        </p:txBody>
      </p:sp>
      <p:sp>
        <p:nvSpPr>
          <p:cNvPr id="5" name="Subtitle 2">
            <a:extLst>
              <a:ext uri="{FF2B5EF4-FFF2-40B4-BE49-F238E27FC236}">
                <a16:creationId xmlns:a16="http://schemas.microsoft.com/office/drawing/2014/main" id="{149904D7-979B-77DC-21BF-E3D270198B6A}"/>
              </a:ext>
            </a:extLst>
          </p:cNvPr>
          <p:cNvSpPr txBox="1">
            <a:spLocks/>
          </p:cNvSpPr>
          <p:nvPr/>
        </p:nvSpPr>
        <p:spPr>
          <a:xfrm>
            <a:off x="757610" y="1992455"/>
            <a:ext cx="6578371"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AI is a ‘force multiplier’ that provides 24/7 personalised tutoring and handles administrative tasks for teachers.</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Bridges the gap for students who can’t afford private tutors; allows teachers to focus on mentorship rather than grading.</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Could lead to a loss of human connection in the classroom; risks ‘hallucinated’ or incorrect information being taught. </a:t>
            </a:r>
          </a:p>
        </p:txBody>
      </p:sp>
      <p:pic>
        <p:nvPicPr>
          <p:cNvPr id="6" name="AI">
            <a:extLst>
              <a:ext uri="{FF2B5EF4-FFF2-40B4-BE49-F238E27FC236}">
                <a16:creationId xmlns:a16="http://schemas.microsoft.com/office/drawing/2014/main" id="{410EA8DF-24E4-94CC-9E10-C2442E7B03B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985760" y="1522492"/>
            <a:ext cx="4206241" cy="5338690"/>
          </a:xfrm>
          <a:prstGeom prst="rect">
            <a:avLst/>
          </a:prstGeom>
        </p:spPr>
      </p:pic>
    </p:spTree>
    <p:extLst>
      <p:ext uri="{BB962C8B-B14F-4D97-AF65-F5344CB8AC3E}">
        <p14:creationId xmlns:p14="http://schemas.microsoft.com/office/powerpoint/2010/main" val="102749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0344D92-6E19-CE94-1B47-1C5F64CC13CA}"/>
              </a:ext>
            </a:extLst>
          </p:cNvPr>
          <p:cNvSpPr txBox="1">
            <a:spLocks noGrp="1"/>
          </p:cNvSpPr>
          <p:nvPr>
            <p:ph type="title" idx="4294967295"/>
          </p:nvPr>
        </p:nvSpPr>
        <p:spPr>
          <a:xfrm>
            <a:off x="764338" y="103107"/>
            <a:ext cx="10664952"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Solution B</a:t>
            </a:r>
            <a:b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sz="30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 controlled </a:t>
            </a:r>
            <a:r>
              <a:rPr lang="en-GB" sz="3000" b="0" dirty="0"/>
              <a:t>t</a:t>
            </a:r>
            <a:r>
              <a:rPr kumimoji="0" lang="en-GB" sz="3000" b="0"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ool</a:t>
            </a:r>
            <a:r>
              <a:rPr kumimoji="0" lang="en-GB" sz="30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t>
            </a:r>
          </a:p>
        </p:txBody>
      </p:sp>
      <p:sp>
        <p:nvSpPr>
          <p:cNvPr id="5" name="Subtitle 2">
            <a:extLst>
              <a:ext uri="{FF2B5EF4-FFF2-40B4-BE49-F238E27FC236}">
                <a16:creationId xmlns:a16="http://schemas.microsoft.com/office/drawing/2014/main" id="{2CECB20C-BBD9-55D7-03BB-8DB95788359F}"/>
              </a:ext>
            </a:extLst>
          </p:cNvPr>
          <p:cNvSpPr txBox="1">
            <a:spLocks/>
          </p:cNvSpPr>
          <p:nvPr/>
        </p:nvSpPr>
        <p:spPr>
          <a:xfrm>
            <a:off x="757611" y="1992455"/>
            <a:ext cx="6536807" cy="415908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Use AI for research, outlines, and brainstorming, but prohibit it for the final production of essays or exams.</a:t>
            </a:r>
          </a:p>
          <a:p>
            <a:pPr>
              <a:spcBef>
                <a:spcPts val="1600"/>
              </a:spcBef>
            </a:pPr>
            <a:r>
              <a:rPr lang="en-GB" sz="2200" b="1" dirty="0">
                <a:solidFill>
                  <a:srgbClr val="002060"/>
                </a:solidFill>
              </a:rPr>
              <a:t>Pros:</a:t>
            </a:r>
            <a:br>
              <a:rPr lang="en-GB" sz="2200" b="1" dirty="0">
                <a:solidFill>
                  <a:srgbClr val="002060"/>
                </a:solidFill>
              </a:rPr>
            </a:br>
            <a:r>
              <a:rPr lang="en-GB" sz="2200" dirty="0"/>
              <a:t>Prepares students for a workforce where they will use AI; maintains the need for original student output.</a:t>
            </a:r>
          </a:p>
          <a:p>
            <a:pPr>
              <a:spcBef>
                <a:spcPts val="1600"/>
              </a:spcBef>
            </a:pPr>
            <a:r>
              <a:rPr lang="en-GB" sz="2200" b="1" dirty="0">
                <a:solidFill>
                  <a:srgbClr val="002060"/>
                </a:solidFill>
              </a:rPr>
              <a:t>Cons:</a:t>
            </a:r>
            <a:br>
              <a:rPr lang="en-GB" sz="2200" b="1" dirty="0">
                <a:solidFill>
                  <a:srgbClr val="002060"/>
                </a:solidFill>
              </a:rPr>
            </a:br>
            <a:r>
              <a:rPr lang="en-GB" sz="2200" dirty="0"/>
              <a:t>It is extremely difficult for teachers to monitor if a student used AI as a tool or if they simply let the AI do all the hard work for them.</a:t>
            </a:r>
          </a:p>
        </p:txBody>
      </p:sp>
      <p:pic>
        <p:nvPicPr>
          <p:cNvPr id="7" name="AI">
            <a:extLst>
              <a:ext uri="{FF2B5EF4-FFF2-40B4-BE49-F238E27FC236}">
                <a16:creationId xmlns:a16="http://schemas.microsoft.com/office/drawing/2014/main" id="{6FD7897C-C043-3AF2-D20A-835C7A7795B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985760" y="1522492"/>
            <a:ext cx="4206241" cy="5338690"/>
          </a:xfrm>
          <a:prstGeom prst="rect">
            <a:avLst/>
          </a:prstGeom>
        </p:spPr>
      </p:pic>
    </p:spTree>
    <p:extLst>
      <p:ext uri="{BB962C8B-B14F-4D97-AF65-F5344CB8AC3E}">
        <p14:creationId xmlns:p14="http://schemas.microsoft.com/office/powerpoint/2010/main" val="280325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D831B9-E34A-2A48-924C-FEF0CF1B47CA}"/>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"A detrimental distraction" </a:t>
            </a:r>
          </a:p>
        </p:txBody>
      </p:sp>
      <p:sp>
        <p:nvSpPr>
          <p:cNvPr id="5" name="Subtitle 2">
            <a:extLst>
              <a:ext uri="{FF2B5EF4-FFF2-40B4-BE49-F238E27FC236}">
                <a16:creationId xmlns:a16="http://schemas.microsoft.com/office/drawing/2014/main" id="{7178A975-B3C5-C513-7F32-4BC47F9511DA}"/>
              </a:ext>
            </a:extLst>
          </p:cNvPr>
          <p:cNvSpPr txBox="1">
            <a:spLocks/>
          </p:cNvSpPr>
          <p:nvPr/>
        </p:nvSpPr>
        <p:spPr>
          <a:xfrm>
            <a:off x="757612" y="1992455"/>
            <a:ext cx="6516024"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AI makes things too easy, leading to the decline of both critical thinking skills and the ability to learn. </a:t>
            </a:r>
            <a:r>
              <a:rPr lang="en-GB" sz="2200" dirty="0">
                <a:solidFill>
                  <a:srgbClr val="002060"/>
                </a:solidFill>
              </a:rPr>
              <a:t>Ban its use at school.</a:t>
            </a:r>
            <a:endParaRPr lang="en-GB" sz="2200" dirty="0"/>
          </a:p>
          <a:p>
            <a:pPr>
              <a:spcBef>
                <a:spcPts val="1600"/>
              </a:spcBef>
            </a:pPr>
            <a:r>
              <a:rPr lang="en-GB" sz="2200" b="1" dirty="0">
                <a:solidFill>
                  <a:srgbClr val="002060"/>
                </a:solidFill>
              </a:rPr>
              <a:t>Pros:</a:t>
            </a:r>
            <a:br>
              <a:rPr lang="en-GB" sz="2200" b="1" dirty="0">
                <a:solidFill>
                  <a:srgbClr val="002060"/>
                </a:solidFill>
              </a:rPr>
            </a:br>
            <a:r>
              <a:rPr lang="en-GB" sz="2200" dirty="0"/>
              <a:t>Protects academic integrity; ensures students actually master the foundations of reading, writing, and logic.</a:t>
            </a:r>
          </a:p>
          <a:p>
            <a:pPr>
              <a:spcBef>
                <a:spcPts val="1600"/>
              </a:spcBef>
            </a:pPr>
            <a:r>
              <a:rPr lang="en-GB" sz="2200" b="1" dirty="0">
                <a:solidFill>
                  <a:srgbClr val="002060"/>
                </a:solidFill>
              </a:rPr>
              <a:t>Cons:</a:t>
            </a:r>
            <a:br>
              <a:rPr lang="en-GB" sz="2200" b="1" dirty="0">
                <a:solidFill>
                  <a:srgbClr val="002060"/>
                </a:solidFill>
              </a:rPr>
            </a:br>
            <a:r>
              <a:rPr lang="en-GB" sz="2200" dirty="0"/>
              <a:t>Ignoring AI might leave students behind in a world where these tools are standard in every industry.</a:t>
            </a:r>
          </a:p>
        </p:txBody>
      </p:sp>
      <p:pic>
        <p:nvPicPr>
          <p:cNvPr id="7" name="AI">
            <a:extLst>
              <a:ext uri="{FF2B5EF4-FFF2-40B4-BE49-F238E27FC236}">
                <a16:creationId xmlns:a16="http://schemas.microsoft.com/office/drawing/2014/main" id="{AF6F9990-E6B6-36A8-FABC-0B73C43658A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985760" y="1522492"/>
            <a:ext cx="4206241" cy="5338690"/>
          </a:xfrm>
          <a:prstGeom prst="rect">
            <a:avLst/>
          </a:prstGeom>
        </p:spPr>
      </p:pic>
    </p:spTree>
    <p:extLst>
      <p:ext uri="{BB962C8B-B14F-4D97-AF65-F5344CB8AC3E}">
        <p14:creationId xmlns:p14="http://schemas.microsoft.com/office/powerpoint/2010/main" val="291507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6532" y="3303959"/>
            <a:ext cx="12192000" cy="17951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Local Council">
            <a:extLst>
              <a:ext uri="{FF2B5EF4-FFF2-40B4-BE49-F238E27FC236}">
                <a16:creationId xmlns:a16="http://schemas.microsoft.com/office/drawing/2014/main" id="{DA7CAEC8-8E92-2487-A4D0-CDD9A2CC79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246840" y="1533340"/>
            <a:ext cx="2953996" cy="1795153"/>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Recap: Journey so far </a:t>
            </a:r>
            <a:r>
              <a:rPr lang="en-GB" dirty="0">
                <a:solidFill>
                  <a:srgbClr val="003057"/>
                </a:solidFill>
              </a:rPr>
              <a:t>2</a:t>
            </a:r>
          </a:p>
        </p:txBody>
      </p:sp>
      <p:sp>
        <p:nvSpPr>
          <p:cNvPr id="8" name="Subtitle 2">
            <a:extLst>
              <a:ext uri="{FF2B5EF4-FFF2-40B4-BE49-F238E27FC236}">
                <a16:creationId xmlns:a16="http://schemas.microsoft.com/office/drawing/2014/main" id="{CD55E358-6242-49CF-97B9-76437E4A48E9}"/>
              </a:ext>
            </a:extLst>
          </p:cNvPr>
          <p:cNvSpPr txBox="1">
            <a:spLocks/>
          </p:cNvSpPr>
          <p:nvPr/>
        </p:nvSpPr>
        <p:spPr>
          <a:xfrm>
            <a:off x="762709" y="5547051"/>
            <a:ext cx="10837323" cy="777583"/>
          </a:xfrm>
          <a:prstGeom prst="rect">
            <a:avLst/>
          </a:prstGeom>
        </p:spPr>
        <p:txBody>
          <a:bodyPr vert="horz" wrap="square"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Today’s question:</a:t>
            </a:r>
          </a:p>
          <a:p>
            <a:pPr>
              <a:spcBef>
                <a:spcPts val="700"/>
              </a:spcBef>
            </a:pPr>
            <a:r>
              <a:rPr lang="en-GB" dirty="0"/>
              <a:t>Now that we’ve made our voices heard, how do we choose the right solution?</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2709" y="3328493"/>
            <a:ext cx="6284007" cy="1756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We delivered a pitch</a:t>
            </a:r>
          </a:p>
        </p:txBody>
      </p:sp>
      <p:pic>
        <p:nvPicPr>
          <p:cNvPr id="17" name="60-second pitch">
            <a:extLst>
              <a:ext uri="{FF2B5EF4-FFF2-40B4-BE49-F238E27FC236}">
                <a16:creationId xmlns:a16="http://schemas.microsoft.com/office/drawing/2014/main" id="{EB174ADC-1133-630B-88A6-741401EA2AA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246840" y="3310865"/>
            <a:ext cx="2953996" cy="1795153"/>
          </a:xfrm>
          <a:prstGeom prst="rect">
            <a:avLst/>
          </a:prstGeom>
        </p:spPr>
      </p:pic>
      <p:sp>
        <p:nvSpPr>
          <p:cNvPr id="4" name="Subtitle 2">
            <a:extLst>
              <a:ext uri="{FF2B5EF4-FFF2-40B4-BE49-F238E27FC236}">
                <a16:creationId xmlns:a16="http://schemas.microsoft.com/office/drawing/2014/main" id="{74AF80CD-692E-30F1-3557-0309B205499A}"/>
              </a:ext>
            </a:extLst>
          </p:cNvPr>
          <p:cNvSpPr txBox="1">
            <a:spLocks/>
          </p:cNvSpPr>
          <p:nvPr/>
        </p:nvSpPr>
        <p:spPr>
          <a:xfrm>
            <a:off x="762709" y="1533340"/>
            <a:ext cx="6284006" cy="1773144"/>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solidFill>
                  <a:srgbClr val="002060"/>
                </a:solidFill>
              </a:rPr>
              <a:t>We identified stakeholders</a:t>
            </a:r>
          </a:p>
          <a:p>
            <a:pPr>
              <a:spcBef>
                <a:spcPts val="700"/>
              </a:spcBef>
            </a:pPr>
            <a:r>
              <a:rPr lang="en-GB" dirty="0">
                <a:solidFill>
                  <a:srgbClr val="002060"/>
                </a:solidFill>
              </a:rPr>
              <a:t>(Who is affected?)</a:t>
            </a:r>
          </a:p>
        </p:txBody>
      </p:sp>
    </p:spTree>
    <p:extLst>
      <p:ext uri="{BB962C8B-B14F-4D97-AF65-F5344CB8AC3E}">
        <p14:creationId xmlns:p14="http://schemas.microsoft.com/office/powerpoint/2010/main" val="296668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Title">
            <a:extLst>
              <a:ext uri="{FF2B5EF4-FFF2-40B4-BE49-F238E27FC236}">
                <a16:creationId xmlns:a16="http://schemas.microsoft.com/office/drawing/2014/main" id="{94A445DC-A205-B969-4E74-ED8872DE277D}"/>
              </a:ext>
            </a:extLst>
          </p:cNvPr>
          <p:cNvSpPr txBox="1">
            <a:spLocks/>
          </p:cNvSpPr>
          <p:nvPr/>
        </p:nvSpPr>
        <p:spPr>
          <a:xfrm>
            <a:off x="112718" y="-399620"/>
            <a:ext cx="2020882"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2200"/>
              </a:spcBef>
              <a:defRPr/>
            </a:pPr>
            <a:r>
              <a:rPr lang="en-GB" sz="1800" dirty="0">
                <a:solidFill>
                  <a:schemeClr val="bg1"/>
                </a:solidFill>
                <a:latin typeface="Arial" panose="020B0604020202020204" pitchFamily="34" charset="0"/>
                <a:ea typeface="+mn-ea"/>
                <a:cs typeface="Arial" panose="020B0604020202020204" pitchFamily="34" charset="0"/>
              </a:rPr>
              <a:t>Slide 40</a:t>
            </a:r>
          </a:p>
        </p:txBody>
      </p:sp>
      <p:pic>
        <p:nvPicPr>
          <p:cNvPr id="3" name="War">
            <a:extLst>
              <a:ext uri="{FF2B5EF4-FFF2-40B4-BE49-F238E27FC236}">
                <a16:creationId xmlns:a16="http://schemas.microsoft.com/office/drawing/2014/main" id="{16CB9BAD-3D64-B681-205F-1FE1D3CC2EF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62353" y="974244"/>
            <a:ext cx="4339733" cy="4909514"/>
          </a:xfrm>
          <a:prstGeom prst="rect">
            <a:avLst/>
          </a:prstGeom>
        </p:spPr>
      </p:pic>
      <p:sp>
        <p:nvSpPr>
          <p:cNvPr id="4" name="Title 3">
            <a:extLst>
              <a:ext uri="{FF2B5EF4-FFF2-40B4-BE49-F238E27FC236}">
                <a16:creationId xmlns:a16="http://schemas.microsoft.com/office/drawing/2014/main" id="{69F82BAF-E289-0F41-AADA-3FE6B1446B5C}"/>
              </a:ext>
            </a:extLst>
          </p:cNvPr>
          <p:cNvSpPr txBox="1">
            <a:spLocks noGrp="1"/>
          </p:cNvSpPr>
          <p:nvPr>
            <p:ph type="title" idx="4294967295"/>
          </p:nvPr>
        </p:nvSpPr>
        <p:spPr>
          <a:xfrm>
            <a:off x="5735537" y="2012522"/>
            <a:ext cx="6143848"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Additional 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opics</a:t>
            </a: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32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6</a:t>
            </a:r>
            <a:endParaRPr kumimoji="0" lang="en-GB" sz="40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p:txBody>
      </p:sp>
      <p:sp>
        <p:nvSpPr>
          <p:cNvPr id="5" name="Circle">
            <a:extLst>
              <a:ext uri="{FF2B5EF4-FFF2-40B4-BE49-F238E27FC236}">
                <a16:creationId xmlns:a16="http://schemas.microsoft.com/office/drawing/2014/main" id="{A958A90E-5B47-B0A5-0960-F6B20239211A}"/>
              </a:ext>
              <a:ext uri="{C183D7F6-B498-43B3-948B-1728B52AA6E4}">
                <adec:decorative xmlns:adec="http://schemas.microsoft.com/office/drawing/2017/decorative" val="1"/>
              </a:ext>
            </a:extLst>
          </p:cNvPr>
          <p:cNvSpPr/>
          <p:nvPr/>
        </p:nvSpPr>
        <p:spPr>
          <a:xfrm>
            <a:off x="5746535" y="3018179"/>
            <a:ext cx="522257" cy="52225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4000" b="1" dirty="0">
              <a:solidFill>
                <a:srgbClr val="003057"/>
              </a:solidFill>
            </a:endParaRPr>
          </a:p>
        </p:txBody>
      </p:sp>
      <p:sp>
        <p:nvSpPr>
          <p:cNvPr id="6" name="6">
            <a:extLst>
              <a:ext uri="{FF2B5EF4-FFF2-40B4-BE49-F238E27FC236}">
                <a16:creationId xmlns:a16="http://schemas.microsoft.com/office/drawing/2014/main" id="{2AFAE626-28EB-C8BF-2C94-68DAB6897BF3}"/>
              </a:ext>
            </a:extLst>
          </p:cNvPr>
          <p:cNvSpPr txBox="1"/>
          <p:nvPr/>
        </p:nvSpPr>
        <p:spPr>
          <a:xfrm>
            <a:off x="5776104" y="2932516"/>
            <a:ext cx="403096" cy="707886"/>
          </a:xfrm>
          <a:prstGeom prst="rect">
            <a:avLst/>
          </a:prstGeom>
          <a:noFill/>
        </p:spPr>
        <p:txBody>
          <a:bodyPr wrap="square" rtlCol="0">
            <a:spAutoFit/>
          </a:bodyPr>
          <a:lstStyle/>
          <a:p>
            <a:r>
              <a:rPr lang="en-GB" sz="4000" b="1" dirty="0">
                <a:solidFill>
                  <a:srgbClr val="003057"/>
                </a:solidFill>
              </a:rPr>
              <a:t>6</a:t>
            </a:r>
          </a:p>
        </p:txBody>
      </p:sp>
      <p:sp>
        <p:nvSpPr>
          <p:cNvPr id="7" name="TextBox 6">
            <a:extLst>
              <a:ext uri="{FF2B5EF4-FFF2-40B4-BE49-F238E27FC236}">
                <a16:creationId xmlns:a16="http://schemas.microsoft.com/office/drawing/2014/main" id="{F47CD586-0E41-390B-ECCD-8D6AAC7C734E}"/>
              </a:ext>
            </a:extLst>
          </p:cNvPr>
          <p:cNvSpPr txBox="1"/>
          <p:nvPr/>
        </p:nvSpPr>
        <p:spPr>
          <a:xfrm>
            <a:off x="6428139" y="2932515"/>
            <a:ext cx="4827049" cy="1948767"/>
          </a:xfrm>
          <a:prstGeom prst="rect">
            <a:avLst/>
          </a:prstGeom>
          <a:noFill/>
        </p:spPr>
        <p:txBody>
          <a:bodyPr wrap="square">
            <a:spAutoFit/>
          </a:bodyPr>
          <a:lstStyle/>
          <a:p>
            <a:pPr lvl="0">
              <a:spcBef>
                <a:spcPts val="800"/>
              </a:spcBef>
              <a:defRPr/>
            </a:pPr>
            <a:r>
              <a:rPr lang="en-GB" sz="4000" b="1" dirty="0">
                <a:solidFill>
                  <a:prstClr val="white"/>
                </a:solidFill>
                <a:latin typeface="Arial" panose="020B0604020202020204" pitchFamily="34" charset="0"/>
                <a:cs typeface="Arial" panose="020B0604020202020204" pitchFamily="34" charset="0"/>
              </a:rPr>
              <a:t>Should we go to war to protect others?</a:t>
            </a: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565076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50A448-E5DE-4FD8-8A71-CFC1BC4D7175}"/>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"Humanitarian intervention"</a:t>
            </a:r>
          </a:p>
        </p:txBody>
      </p:sp>
      <p:sp>
        <p:nvSpPr>
          <p:cNvPr id="5" name="Subtitle 2">
            <a:extLst>
              <a:ext uri="{FF2B5EF4-FFF2-40B4-BE49-F238E27FC236}">
                <a16:creationId xmlns:a16="http://schemas.microsoft.com/office/drawing/2014/main" id="{B5A72B5D-D056-37C3-E24C-92F048D9AC8A}"/>
              </a:ext>
            </a:extLst>
          </p:cNvPr>
          <p:cNvSpPr txBox="1">
            <a:spLocks/>
          </p:cNvSpPr>
          <p:nvPr/>
        </p:nvSpPr>
        <p:spPr>
          <a:xfrm>
            <a:off x="757610" y="1992455"/>
            <a:ext cx="6661499"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Yes. Nations have a moral obligation to stop genocides or mass atrocities, even if their own borders aren't threatened.</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Saves lives; upholds international human rights; prevents small conflicts from becoming regional disasters.</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Often leads to ‘forever wars’; risks being used as a cover for regime change or resource theft.</a:t>
            </a:r>
          </a:p>
        </p:txBody>
      </p:sp>
      <p:pic>
        <p:nvPicPr>
          <p:cNvPr id="6" name="War">
            <a:extLst>
              <a:ext uri="{FF2B5EF4-FFF2-40B4-BE49-F238E27FC236}">
                <a16:creationId xmlns:a16="http://schemas.microsoft.com/office/drawing/2014/main" id="{BBF6C434-05C1-EFAF-AE8E-88DAC4F6A7B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627667" y="1548244"/>
            <a:ext cx="3564333" cy="5309755"/>
          </a:xfrm>
          <a:prstGeom prst="rect">
            <a:avLst/>
          </a:prstGeom>
        </p:spPr>
      </p:pic>
    </p:spTree>
    <p:extLst>
      <p:ext uri="{BB962C8B-B14F-4D97-AF65-F5344CB8AC3E}">
        <p14:creationId xmlns:p14="http://schemas.microsoft.com/office/powerpoint/2010/main" val="236546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B60E9E1-A245-78CF-19E6-698D1E523E31}"/>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"Diplomacy and support only"</a:t>
            </a:r>
          </a:p>
        </p:txBody>
      </p:sp>
      <p:sp>
        <p:nvSpPr>
          <p:cNvPr id="5" name="Subtitle 2">
            <a:extLst>
              <a:ext uri="{FF2B5EF4-FFF2-40B4-BE49-F238E27FC236}">
                <a16:creationId xmlns:a16="http://schemas.microsoft.com/office/drawing/2014/main" id="{B0F6DEA8-9A8D-E217-746E-9E2BE9E78D2A}"/>
              </a:ext>
            </a:extLst>
          </p:cNvPr>
          <p:cNvSpPr txBox="1">
            <a:spLocks/>
          </p:cNvSpPr>
          <p:nvPr/>
        </p:nvSpPr>
        <p:spPr>
          <a:xfrm>
            <a:off x="757611" y="1992455"/>
            <a:ext cx="6536807"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t>Provide aid, weapons, and sanctions, but never send troops. Support the fight without joining it.</a:t>
            </a:r>
          </a:p>
          <a:p>
            <a:pPr>
              <a:spcBef>
                <a:spcPts val="1600"/>
              </a:spcBef>
            </a:pPr>
            <a:r>
              <a:rPr lang="en-GB" sz="2200" b="1" dirty="0">
                <a:solidFill>
                  <a:srgbClr val="002060"/>
                </a:solidFill>
              </a:rPr>
              <a:t>Pros:</a:t>
            </a:r>
            <a:br>
              <a:rPr lang="en-GB" sz="2200" b="1" dirty="0">
                <a:solidFill>
                  <a:srgbClr val="002060"/>
                </a:solidFill>
              </a:rPr>
            </a:br>
            <a:r>
              <a:rPr lang="en-GB" sz="2200" dirty="0"/>
              <a:t>Shows solidarity without risking ‘boots on the ground’; reduces the likelihood of direct escalation between world powers.</a:t>
            </a:r>
          </a:p>
          <a:p>
            <a:pPr>
              <a:spcBef>
                <a:spcPts val="1600"/>
              </a:spcBef>
            </a:pPr>
            <a:r>
              <a:rPr lang="en-GB" sz="2200" b="1" dirty="0">
                <a:solidFill>
                  <a:srgbClr val="002060"/>
                </a:solidFill>
              </a:rPr>
              <a:t>Cons:</a:t>
            </a:r>
            <a:br>
              <a:rPr lang="en-GB" sz="2200" b="1" dirty="0">
                <a:solidFill>
                  <a:srgbClr val="002060"/>
                </a:solidFill>
              </a:rPr>
            </a:br>
            <a:r>
              <a:rPr lang="en-GB" sz="2200" dirty="0"/>
              <a:t>Sanctions can hurt innocent civilians more than leaders; aid may not be enough to stop a determined aggressor.</a:t>
            </a:r>
          </a:p>
        </p:txBody>
      </p:sp>
      <p:pic>
        <p:nvPicPr>
          <p:cNvPr id="6" name="War">
            <a:extLst>
              <a:ext uri="{FF2B5EF4-FFF2-40B4-BE49-F238E27FC236}">
                <a16:creationId xmlns:a16="http://schemas.microsoft.com/office/drawing/2014/main" id="{38F3E2C2-9EF4-A719-E77C-D39F6BF0554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627667" y="1548244"/>
            <a:ext cx="3564333" cy="5309755"/>
          </a:xfrm>
          <a:prstGeom prst="rect">
            <a:avLst/>
          </a:prstGeom>
        </p:spPr>
      </p:pic>
    </p:spTree>
    <p:extLst>
      <p:ext uri="{BB962C8B-B14F-4D97-AF65-F5344CB8AC3E}">
        <p14:creationId xmlns:p14="http://schemas.microsoft.com/office/powerpoint/2010/main" val="52618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7C4532D-6AA6-ABAC-2985-5A2B4CB5B432}"/>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"Strict non-intervention" </a:t>
            </a:r>
          </a:p>
        </p:txBody>
      </p:sp>
      <p:sp>
        <p:nvSpPr>
          <p:cNvPr id="5" name="Subtitle 2">
            <a:extLst>
              <a:ext uri="{FF2B5EF4-FFF2-40B4-BE49-F238E27FC236}">
                <a16:creationId xmlns:a16="http://schemas.microsoft.com/office/drawing/2014/main" id="{E5E35BB9-81BD-8B54-1F26-F85BA297AB13}"/>
              </a:ext>
            </a:extLst>
          </p:cNvPr>
          <p:cNvSpPr txBox="1">
            <a:spLocks/>
          </p:cNvSpPr>
          <p:nvPr/>
        </p:nvSpPr>
        <p:spPr>
          <a:xfrm>
            <a:off x="757612" y="1992455"/>
            <a:ext cx="6671888" cy="3549690"/>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600"/>
              </a:spcBef>
            </a:pPr>
            <a:r>
              <a:rPr lang="en-GB" sz="2200" b="1" dirty="0">
                <a:solidFill>
                  <a:srgbClr val="002060"/>
                </a:solidFill>
              </a:rPr>
              <a:t>Idea:</a:t>
            </a:r>
            <a:br>
              <a:rPr lang="en-GB" sz="2200" b="1" dirty="0">
                <a:solidFill>
                  <a:srgbClr val="002060"/>
                </a:solidFill>
              </a:rPr>
            </a:br>
            <a:r>
              <a:rPr lang="en-GB" sz="2200" dirty="0">
                <a:solidFill>
                  <a:srgbClr val="002060"/>
                </a:solidFill>
              </a:rPr>
              <a:t>No. </a:t>
            </a:r>
            <a:r>
              <a:rPr lang="en-GB" sz="2200" dirty="0"/>
              <a:t>Every nation should mind its own business. “Violence only begets more violence.”</a:t>
            </a:r>
          </a:p>
          <a:p>
            <a:pPr>
              <a:spcBef>
                <a:spcPts val="1600"/>
              </a:spcBef>
            </a:pPr>
            <a:r>
              <a:rPr lang="en-GB" sz="2200" b="1" dirty="0">
                <a:solidFill>
                  <a:srgbClr val="002060"/>
                </a:solidFill>
              </a:rPr>
              <a:t>Pros:</a:t>
            </a:r>
            <a:br>
              <a:rPr lang="en-GB" sz="2200" b="1" dirty="0">
                <a:solidFill>
                  <a:srgbClr val="002060"/>
                </a:solidFill>
              </a:rPr>
            </a:br>
            <a:r>
              <a:rPr lang="en-GB" sz="2200" dirty="0"/>
              <a:t>Protects a nation’s own soldiers and saves taxpayers’ money; respects the sovereignty of other countries to solve their own problems.</a:t>
            </a:r>
          </a:p>
          <a:p>
            <a:pPr>
              <a:spcBef>
                <a:spcPts val="1600"/>
              </a:spcBef>
            </a:pPr>
            <a:r>
              <a:rPr lang="en-GB" sz="2200" b="1" dirty="0">
                <a:solidFill>
                  <a:srgbClr val="002060"/>
                </a:solidFill>
              </a:rPr>
              <a:t>Cons:</a:t>
            </a:r>
            <a:br>
              <a:rPr lang="en-GB" sz="2200" b="1" dirty="0">
                <a:solidFill>
                  <a:srgbClr val="002060"/>
                </a:solidFill>
              </a:rPr>
            </a:br>
            <a:r>
              <a:rPr lang="en-GB" sz="2200" dirty="0"/>
              <a:t>Allows dictators to commit crimes with impunity; can be seen as ‘turning a blind eye’ to extreme suffering.</a:t>
            </a:r>
          </a:p>
        </p:txBody>
      </p:sp>
      <p:pic>
        <p:nvPicPr>
          <p:cNvPr id="6" name="War">
            <a:extLst>
              <a:ext uri="{FF2B5EF4-FFF2-40B4-BE49-F238E27FC236}">
                <a16:creationId xmlns:a16="http://schemas.microsoft.com/office/drawing/2014/main" id="{87ED378D-A37F-2D44-70EA-F242AB76E13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627667" y="1548244"/>
            <a:ext cx="3564333" cy="5309755"/>
          </a:xfrm>
          <a:prstGeom prst="rect">
            <a:avLst/>
          </a:prstGeom>
        </p:spPr>
      </p:pic>
    </p:spTree>
    <p:extLst>
      <p:ext uri="{BB962C8B-B14F-4D97-AF65-F5344CB8AC3E}">
        <p14:creationId xmlns:p14="http://schemas.microsoft.com/office/powerpoint/2010/main" val="335824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E1682-FF46-4872-10C8-5131F04B178C}"/>
            </a:ext>
          </a:extLst>
        </p:cNvPr>
        <p:cNvGrpSpPr/>
        <p:nvPr/>
      </p:nvGrpSpPr>
      <p:grpSpPr>
        <a:xfrm>
          <a:off x="0" y="0"/>
          <a:ext cx="0" cy="0"/>
          <a:chOff x="0" y="0"/>
          <a:chExt cx="0" cy="0"/>
        </a:xfrm>
      </p:grpSpPr>
      <p:sp>
        <p:nvSpPr>
          <p:cNvPr id="3" name="Graphic Shape">
            <a:extLst>
              <a:ext uri="{FF2B5EF4-FFF2-40B4-BE49-F238E27FC236}">
                <a16:creationId xmlns:a16="http://schemas.microsoft.com/office/drawing/2014/main" id="{63061316-8363-8904-5E15-D61ED395CC89}"/>
              </a:ext>
              <a:ext uri="{C183D7F6-B498-43B3-948B-1728B52AA6E4}">
                <adec:decorative xmlns:adec="http://schemas.microsoft.com/office/drawing/2017/decorative" val="1"/>
              </a:ext>
            </a:extLst>
          </p:cNvPr>
          <p:cNvSpPr/>
          <p:nvPr/>
        </p:nvSpPr>
        <p:spPr>
          <a:xfrm>
            <a:off x="1" y="0"/>
            <a:ext cx="12191999"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0B9E26AF-85DC-165D-D13F-2725593CE3CA}"/>
              </a:ext>
            </a:extLst>
          </p:cNvPr>
          <p:cNvSpPr txBox="1">
            <a:spLocks noGrp="1"/>
          </p:cNvSpPr>
          <p:nvPr>
            <p:ph type="title" idx="4294967295"/>
          </p:nvPr>
        </p:nvSpPr>
        <p:spPr>
          <a:xfrm>
            <a:off x="5735538" y="2469762"/>
            <a:ext cx="4852227" cy="191847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ABC debate </a:t>
            </a:r>
            <a:r>
              <a:rPr lang="en-GB" sz="3200" dirty="0">
                <a:solidFill>
                  <a:prstClr val="white"/>
                </a:solidFill>
                <a:latin typeface="Arial" panose="020B0604020202020204" pitchFamily="34" charset="0"/>
                <a:ea typeface="+mn-ea"/>
                <a:cs typeface="Arial" panose="020B0604020202020204" pitchFamily="34" charset="0"/>
              </a:rPr>
              <a:t>t</a:t>
            </a:r>
            <a:r>
              <a:rPr kumimoji="0" lang="en-GB" sz="3200" b="0"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opic</a:t>
            </a:r>
            <a:endPar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How do we get our</a:t>
            </a:r>
            <a:b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b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new youth </a:t>
            </a:r>
            <a:r>
              <a:rPr lang="en-GB" sz="4000" b="1" dirty="0">
                <a:solidFill>
                  <a:prstClr val="white"/>
                </a:solidFill>
                <a:latin typeface="Arial" panose="020B0604020202020204" pitchFamily="34" charset="0"/>
                <a:ea typeface="+mn-ea"/>
                <a:cs typeface="Arial" panose="020B0604020202020204" pitchFamily="34" charset="0"/>
              </a:rPr>
              <a:t>c</a:t>
            </a: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entre?</a:t>
            </a:r>
          </a:p>
        </p:txBody>
      </p:sp>
      <p:pic>
        <p:nvPicPr>
          <p:cNvPr id="10" name="Youth Centre">
            <a:extLst>
              <a:ext uri="{FF2B5EF4-FFF2-40B4-BE49-F238E27FC236}">
                <a16:creationId xmlns:a16="http://schemas.microsoft.com/office/drawing/2014/main" id="{3EAECA04-4F2B-EEB0-1901-5E388E65F92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62354" y="974243"/>
            <a:ext cx="4339734" cy="4909513"/>
          </a:xfrm>
          <a:prstGeom prst="rect">
            <a:avLst/>
          </a:prstGeom>
        </p:spPr>
      </p:pic>
    </p:spTree>
    <p:extLst>
      <p:ext uri="{BB962C8B-B14F-4D97-AF65-F5344CB8AC3E}">
        <p14:creationId xmlns:p14="http://schemas.microsoft.com/office/powerpoint/2010/main" val="814689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BF276F74-DB0B-A2A5-11B4-DCE55B0F8EBF}"/>
              </a:ext>
              <a:ext uri="{C183D7F6-B498-43B3-948B-1728B52AA6E4}">
                <adec:decorative xmlns:adec="http://schemas.microsoft.com/office/drawing/2017/decorative" val="1"/>
              </a:ext>
            </a:extLst>
          </p:cNvPr>
          <p:cNvGrpSpPr/>
          <p:nvPr/>
        </p:nvGrpSpPr>
        <p:grpSpPr>
          <a:xfrm>
            <a:off x="8136923" y="2755398"/>
            <a:ext cx="3701348" cy="2670689"/>
            <a:chOff x="8136923" y="2755398"/>
            <a:chExt cx="3701348" cy="2670689"/>
          </a:xfrm>
        </p:grpSpPr>
        <p:sp>
          <p:nvSpPr>
            <p:cNvPr id="28" name="Rectangle 27">
              <a:extLst>
                <a:ext uri="{FF2B5EF4-FFF2-40B4-BE49-F238E27FC236}">
                  <a16:creationId xmlns:a16="http://schemas.microsoft.com/office/drawing/2014/main" id="{0EEB7620-95BC-2339-2C55-0B0F96AD8EA5}"/>
                </a:ext>
                <a:ext uri="{C183D7F6-B498-43B3-948B-1728B52AA6E4}">
                  <adec:decorative xmlns:adec="http://schemas.microsoft.com/office/drawing/2017/decorative" val="1"/>
                </a:ext>
              </a:extLst>
            </p:cNvPr>
            <p:cNvSpPr/>
            <p:nvPr/>
          </p:nvSpPr>
          <p:spPr>
            <a:xfrm>
              <a:off x="8172110" y="2755399"/>
              <a:ext cx="3666161" cy="26706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descr="A group of students in uniform&#10;&#10;AI-generated content may be incorrect.">
              <a:extLst>
                <a:ext uri="{FF2B5EF4-FFF2-40B4-BE49-F238E27FC236}">
                  <a16:creationId xmlns:a16="http://schemas.microsoft.com/office/drawing/2014/main" id="{4EFB713B-E84D-722B-82EC-1C3CFCE0D52B}"/>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8136923" y="2755398"/>
              <a:ext cx="1441433" cy="2670687"/>
            </a:xfrm>
            <a:prstGeom prst="rect">
              <a:avLst/>
            </a:prstGeom>
          </p:spPr>
        </p:pic>
      </p:grpSp>
      <p:grpSp>
        <p:nvGrpSpPr>
          <p:cNvPr id="19" name="Group 18">
            <a:extLst>
              <a:ext uri="{FF2B5EF4-FFF2-40B4-BE49-F238E27FC236}">
                <a16:creationId xmlns:a16="http://schemas.microsoft.com/office/drawing/2014/main" id="{24C3A9D3-8A2B-2BDB-38D3-D2BA4D75EEC2}"/>
              </a:ext>
              <a:ext uri="{C183D7F6-B498-43B3-948B-1728B52AA6E4}">
                <adec:decorative xmlns:adec="http://schemas.microsoft.com/office/drawing/2017/decorative" val="1"/>
              </a:ext>
            </a:extLst>
          </p:cNvPr>
          <p:cNvGrpSpPr/>
          <p:nvPr/>
        </p:nvGrpSpPr>
        <p:grpSpPr>
          <a:xfrm>
            <a:off x="4206607" y="2755398"/>
            <a:ext cx="3753308" cy="2670689"/>
            <a:chOff x="4206607" y="2755398"/>
            <a:chExt cx="3753308" cy="2670689"/>
          </a:xfrm>
        </p:grpSpPr>
        <p:sp>
          <p:nvSpPr>
            <p:cNvPr id="27" name="Rectangle 26">
              <a:extLst>
                <a:ext uri="{FF2B5EF4-FFF2-40B4-BE49-F238E27FC236}">
                  <a16:creationId xmlns:a16="http://schemas.microsoft.com/office/drawing/2014/main" id="{125ECEA0-EE0F-D713-FC68-9048217ECE4A}"/>
                </a:ext>
                <a:ext uri="{C183D7F6-B498-43B3-948B-1728B52AA6E4}">
                  <adec:decorative xmlns:adec="http://schemas.microsoft.com/office/drawing/2017/decorative" val="1"/>
                </a:ext>
              </a:extLst>
            </p:cNvPr>
            <p:cNvSpPr/>
            <p:nvPr/>
          </p:nvSpPr>
          <p:spPr>
            <a:xfrm>
              <a:off x="4293754" y="2755399"/>
              <a:ext cx="3666161" cy="26706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descr="A group of students in uniform&#10;&#10;AI-generated content may be incorrect.">
              <a:extLst>
                <a:ext uri="{FF2B5EF4-FFF2-40B4-BE49-F238E27FC236}">
                  <a16:creationId xmlns:a16="http://schemas.microsoft.com/office/drawing/2014/main" id="{E0D24F1C-FC02-4A74-8FE2-75CAF2421120}"/>
                </a:ext>
              </a:extLst>
            </p:cNvPr>
            <p:cNvPicPr>
              <a:picLocks noChangeAspect="1"/>
            </p:cNvPicPr>
            <p:nvPr/>
          </p:nvPicPr>
          <p:blipFill>
            <a:blip r:embed="rId4" cstate="screen">
              <a:alphaModFix/>
              <a:extLst>
                <a:ext uri="{28A0092B-C50C-407E-A947-70E740481C1C}">
                  <a14:useLocalDpi xmlns:a14="http://schemas.microsoft.com/office/drawing/2010/main"/>
                </a:ext>
              </a:extLst>
            </a:blip>
            <a:srcRect/>
            <a:stretch>
              <a:fillRect/>
            </a:stretch>
          </p:blipFill>
          <p:spPr>
            <a:xfrm>
              <a:off x="4206607" y="2755398"/>
              <a:ext cx="1441433" cy="2670687"/>
            </a:xfrm>
            <a:prstGeom prst="rect">
              <a:avLst/>
            </a:prstGeom>
          </p:spPr>
        </p:pic>
      </p:grpSp>
      <p:grpSp>
        <p:nvGrpSpPr>
          <p:cNvPr id="18" name="Group 17">
            <a:extLst>
              <a:ext uri="{FF2B5EF4-FFF2-40B4-BE49-F238E27FC236}">
                <a16:creationId xmlns:a16="http://schemas.microsoft.com/office/drawing/2014/main" id="{055E59CF-0F40-F729-B5EC-A26FEC014C6D}"/>
              </a:ext>
              <a:ext uri="{C183D7F6-B498-43B3-948B-1728B52AA6E4}">
                <adec:decorative xmlns:adec="http://schemas.microsoft.com/office/drawing/2017/decorative" val="1"/>
              </a:ext>
            </a:extLst>
          </p:cNvPr>
          <p:cNvGrpSpPr/>
          <p:nvPr/>
        </p:nvGrpSpPr>
        <p:grpSpPr>
          <a:xfrm>
            <a:off x="356637" y="2755398"/>
            <a:ext cx="3666162" cy="2670689"/>
            <a:chOff x="356637" y="2755398"/>
            <a:chExt cx="3666162" cy="2670689"/>
          </a:xfrm>
        </p:grpSpPr>
        <p:sp>
          <p:nvSpPr>
            <p:cNvPr id="20" name="Rectangle 19">
              <a:extLst>
                <a:ext uri="{FF2B5EF4-FFF2-40B4-BE49-F238E27FC236}">
                  <a16:creationId xmlns:a16="http://schemas.microsoft.com/office/drawing/2014/main" id="{7780E1AA-5762-3BBE-DAC0-A48A2B15D063}"/>
                </a:ext>
                <a:ext uri="{C183D7F6-B498-43B3-948B-1728B52AA6E4}">
                  <adec:decorative xmlns:adec="http://schemas.microsoft.com/office/drawing/2017/decorative" val="1"/>
                </a:ext>
              </a:extLst>
            </p:cNvPr>
            <p:cNvSpPr/>
            <p:nvPr/>
          </p:nvSpPr>
          <p:spPr>
            <a:xfrm>
              <a:off x="356637" y="2755399"/>
              <a:ext cx="3666162" cy="26706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group of students in uniform&#10;&#10;AI-generated content may be incorrect.">
              <a:extLst>
                <a:ext uri="{FF2B5EF4-FFF2-40B4-BE49-F238E27FC236}">
                  <a16:creationId xmlns:a16="http://schemas.microsoft.com/office/drawing/2014/main" id="{E9C8A758-AD9F-1D09-8AAF-1CC47BC68666}"/>
                </a:ext>
              </a:extLst>
            </p:cNvPr>
            <p:cNvPicPr>
              <a:picLocks noChangeAspect="1"/>
            </p:cNvPicPr>
            <p:nvPr/>
          </p:nvPicPr>
          <p:blipFill>
            <a:blip r:embed="rId5" cstate="screen">
              <a:alphaModFix/>
              <a:extLst>
                <a:ext uri="{28A0092B-C50C-407E-A947-70E740481C1C}">
                  <a14:useLocalDpi xmlns:a14="http://schemas.microsoft.com/office/drawing/2010/main"/>
                </a:ext>
              </a:extLst>
            </a:blip>
            <a:srcRect/>
            <a:stretch>
              <a:fillRect/>
            </a:stretch>
          </p:blipFill>
          <p:spPr>
            <a:xfrm>
              <a:off x="356637" y="2755398"/>
              <a:ext cx="1441433" cy="2670687"/>
            </a:xfrm>
            <a:prstGeom prst="rect">
              <a:avLst/>
            </a:prstGeom>
          </p:spPr>
        </p:pic>
      </p:gr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a:xfrm>
            <a:off x="764338" y="91809"/>
            <a:ext cx="10664952" cy="1323439"/>
          </a:xfrm>
        </p:spPr>
        <p:txBody>
          <a:bodyPr anchor="ctr" anchorCtr="0"/>
          <a:lstStyle/>
          <a:p>
            <a:pPr>
              <a:lnSpc>
                <a:spcPct val="100000"/>
              </a:lnSpc>
            </a:pPr>
            <a:r>
              <a:rPr lang="en-GB" dirty="0"/>
              <a:t>ABC debate:</a:t>
            </a:r>
            <a:br>
              <a:rPr lang="en-GB" dirty="0"/>
            </a:br>
            <a:r>
              <a:rPr lang="en-GB" sz="3000" b="0" dirty="0"/>
              <a:t>How do we get our new youth centre?</a:t>
            </a:r>
          </a:p>
        </p:txBody>
      </p:sp>
      <p:sp>
        <p:nvSpPr>
          <p:cNvPr id="7" name="TextBox 6">
            <a:extLst>
              <a:ext uri="{FF2B5EF4-FFF2-40B4-BE49-F238E27FC236}">
                <a16:creationId xmlns:a16="http://schemas.microsoft.com/office/drawing/2014/main" id="{08767093-062D-D322-B136-BFB7894DA8F3}"/>
              </a:ext>
            </a:extLst>
          </p:cNvPr>
          <p:cNvSpPr txBox="1"/>
          <p:nvPr/>
        </p:nvSpPr>
        <p:spPr>
          <a:xfrm>
            <a:off x="764338" y="1754750"/>
            <a:ext cx="10664952" cy="846899"/>
          </a:xfrm>
          <a:prstGeom prst="rect">
            <a:avLst/>
          </a:prstGeom>
          <a:noFill/>
        </p:spPr>
        <p:txBody>
          <a:bodyPr wrap="square" rtlCol="0">
            <a:spAutoFit/>
          </a:bodyPr>
          <a:lstStyle/>
          <a:p>
            <a:r>
              <a:rPr lang="en-GB" sz="2400" dirty="0">
                <a:solidFill>
                  <a:srgbClr val="003057"/>
                </a:solidFill>
                <a:latin typeface="Arial" panose="020B0604020202020204" pitchFamily="34" charset="0"/>
                <a:cs typeface="Arial" panose="020B0604020202020204" pitchFamily="34" charset="0"/>
              </a:rPr>
              <a:t>Every solution has different priorities. You will be assigned a team to support one of these three solutions:</a:t>
            </a:r>
          </a:p>
        </p:txBody>
      </p:sp>
      <p:sp>
        <p:nvSpPr>
          <p:cNvPr id="9" name="Subtitle 2">
            <a:extLst>
              <a:ext uri="{FF2B5EF4-FFF2-40B4-BE49-F238E27FC236}">
                <a16:creationId xmlns:a16="http://schemas.microsoft.com/office/drawing/2014/main" id="{85272C2C-770E-9306-9A6D-38AAEA57E833}"/>
              </a:ext>
              <a:ext uri="{C183D7F6-B498-43B3-948B-1728B52AA6E4}">
                <adec:decorative xmlns:adec="http://schemas.microsoft.com/office/drawing/2017/decorative" val="0"/>
              </a:ext>
            </a:extLst>
          </p:cNvPr>
          <p:cNvSpPr txBox="1">
            <a:spLocks/>
          </p:cNvSpPr>
          <p:nvPr/>
        </p:nvSpPr>
        <p:spPr>
          <a:xfrm>
            <a:off x="1977024" y="2948937"/>
            <a:ext cx="2054988" cy="16778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Financial</a:t>
            </a:r>
            <a:br>
              <a:rPr lang="en-GB" b="1" dirty="0"/>
            </a:br>
            <a:r>
              <a:rPr lang="en-GB" b="1" dirty="0"/>
              <a:t>solution</a:t>
            </a:r>
          </a:p>
          <a:p>
            <a:pPr>
              <a:spcBef>
                <a:spcPts val="700"/>
              </a:spcBef>
            </a:pPr>
            <a:r>
              <a:rPr lang="en-GB" sz="2000" dirty="0"/>
              <a:t>(The council pays for it</a:t>
            </a:r>
            <a:br>
              <a:rPr lang="en-GB" sz="2000" dirty="0"/>
            </a:br>
            <a:r>
              <a:rPr lang="en-GB" sz="2000" dirty="0"/>
              <a:t>through taxes).</a:t>
            </a:r>
          </a:p>
        </p:txBody>
      </p:sp>
      <p:sp>
        <p:nvSpPr>
          <p:cNvPr id="14" name="Subtitle 2">
            <a:extLst>
              <a:ext uri="{FF2B5EF4-FFF2-40B4-BE49-F238E27FC236}">
                <a16:creationId xmlns:a16="http://schemas.microsoft.com/office/drawing/2014/main" id="{F6650B66-06D7-6384-E6D9-192FB6B7B981}"/>
              </a:ext>
              <a:ext uri="{C183D7F6-B498-43B3-948B-1728B52AA6E4}">
                <adec:decorative xmlns:adec="http://schemas.microsoft.com/office/drawing/2017/decorative" val="0"/>
              </a:ext>
            </a:extLst>
          </p:cNvPr>
          <p:cNvSpPr txBox="1">
            <a:spLocks/>
          </p:cNvSpPr>
          <p:nvPr/>
        </p:nvSpPr>
        <p:spPr>
          <a:xfrm>
            <a:off x="5803161" y="2948937"/>
            <a:ext cx="2054988" cy="1954894"/>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Regulatory solution</a:t>
            </a:r>
          </a:p>
          <a:p>
            <a:pPr>
              <a:spcBef>
                <a:spcPts val="700"/>
              </a:spcBef>
            </a:pPr>
            <a:r>
              <a:rPr lang="en-GB" sz="2000" dirty="0"/>
              <a:t>(The council orders housebuilders</a:t>
            </a:r>
            <a:br>
              <a:rPr lang="en-GB" sz="2000" dirty="0"/>
            </a:br>
            <a:r>
              <a:rPr lang="en-GB" sz="2000" dirty="0"/>
              <a:t>to provide it).</a:t>
            </a:r>
          </a:p>
        </p:txBody>
      </p:sp>
      <p:sp>
        <p:nvSpPr>
          <p:cNvPr id="15" name="Subtitle 2">
            <a:extLst>
              <a:ext uri="{FF2B5EF4-FFF2-40B4-BE49-F238E27FC236}">
                <a16:creationId xmlns:a16="http://schemas.microsoft.com/office/drawing/2014/main" id="{016F3820-7107-ABB0-9E9A-2270E3D334EA}"/>
              </a:ext>
              <a:ext uri="{C183D7F6-B498-43B3-948B-1728B52AA6E4}">
                <adec:decorative xmlns:adec="http://schemas.microsoft.com/office/drawing/2017/decorative" val="0"/>
              </a:ext>
            </a:extLst>
          </p:cNvPr>
          <p:cNvSpPr txBox="1">
            <a:spLocks/>
          </p:cNvSpPr>
          <p:nvPr/>
        </p:nvSpPr>
        <p:spPr>
          <a:xfrm>
            <a:off x="9738456" y="2953238"/>
            <a:ext cx="2096907" cy="16778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Volunteer solution</a:t>
            </a:r>
          </a:p>
          <a:p>
            <a:pPr>
              <a:spcBef>
                <a:spcPts val="700"/>
              </a:spcBef>
            </a:pPr>
            <a:r>
              <a:rPr lang="en-GB" sz="2000" dirty="0"/>
              <a:t>(The community runs it themselves).</a:t>
            </a:r>
          </a:p>
        </p:txBody>
      </p:sp>
      <p:sp>
        <p:nvSpPr>
          <p:cNvPr id="13" name="Subtitle 2">
            <a:extLst>
              <a:ext uri="{FF2B5EF4-FFF2-40B4-BE49-F238E27FC236}">
                <a16:creationId xmlns:a16="http://schemas.microsoft.com/office/drawing/2014/main" id="{10B2164B-0940-0650-4188-A608843E4052}"/>
              </a:ext>
              <a:ext uri="{C183D7F6-B498-43B3-948B-1728B52AA6E4}">
                <adec:decorative xmlns:adec="http://schemas.microsoft.com/office/drawing/2017/decorative" val="0"/>
              </a:ext>
            </a:extLst>
          </p:cNvPr>
          <p:cNvSpPr txBox="1">
            <a:spLocks/>
          </p:cNvSpPr>
          <p:nvPr/>
        </p:nvSpPr>
        <p:spPr>
          <a:xfrm>
            <a:off x="764338" y="5694363"/>
            <a:ext cx="11039735"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Goal:</a:t>
            </a:r>
          </a:p>
          <a:p>
            <a:pPr>
              <a:spcBef>
                <a:spcPts val="700"/>
              </a:spcBef>
            </a:pPr>
            <a:r>
              <a:rPr lang="en-GB" dirty="0"/>
              <a:t>Propose the merits of your assigned solution with empathy and active listening.</a:t>
            </a:r>
          </a:p>
        </p:txBody>
      </p:sp>
    </p:spTree>
    <p:extLst>
      <p:ext uri="{BB962C8B-B14F-4D97-AF65-F5344CB8AC3E}">
        <p14:creationId xmlns:p14="http://schemas.microsoft.com/office/powerpoint/2010/main" val="23160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28AFE8-41B8-16D4-8855-253C1ECAFCFD}"/>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A</a:t>
            </a:r>
            <a:br>
              <a:rPr lang="en-GB" dirty="0"/>
            </a:br>
            <a:r>
              <a:rPr lang="en-GB" sz="3000" b="0" dirty="0"/>
              <a:t>"Big public investment"</a:t>
            </a:r>
          </a:p>
        </p:txBody>
      </p:sp>
      <p:sp>
        <p:nvSpPr>
          <p:cNvPr id="5" name="Subtitle 2">
            <a:extLst>
              <a:ext uri="{FF2B5EF4-FFF2-40B4-BE49-F238E27FC236}">
                <a16:creationId xmlns:a16="http://schemas.microsoft.com/office/drawing/2014/main" id="{8533DB2B-AE09-B415-0955-FE89682D93E1}"/>
              </a:ext>
            </a:extLst>
          </p:cNvPr>
          <p:cNvSpPr txBox="1">
            <a:spLocks/>
          </p:cNvSpPr>
          <p:nvPr/>
        </p:nvSpPr>
        <p:spPr>
          <a:xfrm>
            <a:off x="757611" y="1992455"/>
            <a:ext cx="5576928" cy="385438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sz="2200" b="1" dirty="0">
                <a:solidFill>
                  <a:srgbClr val="002060"/>
                </a:solidFill>
              </a:rPr>
              <a:t>Idea:</a:t>
            </a:r>
            <a:br>
              <a:rPr lang="en-GB" sz="2200" b="1" dirty="0">
                <a:solidFill>
                  <a:srgbClr val="002060"/>
                </a:solidFill>
              </a:rPr>
            </a:br>
            <a:r>
              <a:rPr lang="en-GB" sz="2200" dirty="0">
                <a:solidFill>
                  <a:srgbClr val="002060"/>
                </a:solidFill>
              </a:rPr>
              <a:t>The council should raise local taxes (Council Tax) to fund a state-of-the-art, professionally run youth centre project.</a:t>
            </a:r>
          </a:p>
          <a:p>
            <a:pPr>
              <a:spcBef>
                <a:spcPts val="1600"/>
              </a:spcBef>
            </a:pPr>
            <a:r>
              <a:rPr lang="en-GB" sz="2200" b="1" dirty="0">
                <a:solidFill>
                  <a:srgbClr val="002060"/>
                </a:solidFill>
              </a:rPr>
              <a:t>Pros:</a:t>
            </a:r>
            <a:br>
              <a:rPr lang="en-GB" sz="2200" b="1" dirty="0">
                <a:solidFill>
                  <a:srgbClr val="002060"/>
                </a:solidFill>
              </a:rPr>
            </a:br>
            <a:r>
              <a:rPr lang="en-GB" sz="2200" dirty="0">
                <a:solidFill>
                  <a:srgbClr val="002060"/>
                </a:solidFill>
              </a:rPr>
              <a:t>High quality, long-lasting, creates local jobs, professionally managed.</a:t>
            </a:r>
          </a:p>
          <a:p>
            <a:pPr>
              <a:spcBef>
                <a:spcPts val="1600"/>
              </a:spcBef>
            </a:pPr>
            <a:r>
              <a:rPr lang="en-GB" sz="2200" b="1" dirty="0">
                <a:solidFill>
                  <a:srgbClr val="002060"/>
                </a:solidFill>
              </a:rPr>
              <a:t>Cons:</a:t>
            </a:r>
            <a:br>
              <a:rPr lang="en-GB" sz="2200" b="1" dirty="0">
                <a:solidFill>
                  <a:srgbClr val="002060"/>
                </a:solidFill>
              </a:rPr>
            </a:br>
            <a:r>
              <a:rPr lang="en-GB" sz="2200" dirty="0">
                <a:solidFill>
                  <a:srgbClr val="002060"/>
                </a:solidFill>
              </a:rPr>
              <a:t>It takes a long time to build, and everyone’s Council Tax bills go up (which might hurt families struggling with money)</a:t>
            </a:r>
          </a:p>
        </p:txBody>
      </p:sp>
      <p:pic>
        <p:nvPicPr>
          <p:cNvPr id="6" name="Council Funded">
            <a:extLst>
              <a:ext uri="{FF2B5EF4-FFF2-40B4-BE49-F238E27FC236}">
                <a16:creationId xmlns:a16="http://schemas.microsoft.com/office/drawing/2014/main" id="{E4895C12-8BA2-C7F0-4F79-FC7A8F6F640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58643" y="1529654"/>
            <a:ext cx="5133357" cy="5328346"/>
          </a:xfrm>
          <a:prstGeom prst="rect">
            <a:avLst/>
          </a:prstGeom>
        </p:spPr>
      </p:pic>
    </p:spTree>
    <p:extLst>
      <p:ext uri="{BB962C8B-B14F-4D97-AF65-F5344CB8AC3E}">
        <p14:creationId xmlns:p14="http://schemas.microsoft.com/office/powerpoint/2010/main" val="1408301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45BE4FE-897D-07F7-2FD0-08856271D44B}"/>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B</a:t>
            </a:r>
            <a:br>
              <a:rPr lang="en-GB" dirty="0"/>
            </a:br>
            <a:r>
              <a:rPr lang="en-GB" sz="3000" b="0" dirty="0"/>
              <a:t>"New developer rule"</a:t>
            </a:r>
          </a:p>
        </p:txBody>
      </p:sp>
      <p:sp>
        <p:nvSpPr>
          <p:cNvPr id="5" name="Subtitle 2">
            <a:extLst>
              <a:ext uri="{FF2B5EF4-FFF2-40B4-BE49-F238E27FC236}">
                <a16:creationId xmlns:a16="http://schemas.microsoft.com/office/drawing/2014/main" id="{A5D41779-C336-8D47-DBDD-C5463B96D635}"/>
              </a:ext>
            </a:extLst>
          </p:cNvPr>
          <p:cNvSpPr txBox="1">
            <a:spLocks/>
          </p:cNvSpPr>
          <p:nvPr/>
        </p:nvSpPr>
        <p:spPr>
          <a:xfrm>
            <a:off x="757611" y="1992455"/>
            <a:ext cx="5815467" cy="446378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sz="2200" b="1" dirty="0">
                <a:solidFill>
                  <a:srgbClr val="002060"/>
                </a:solidFill>
              </a:rPr>
              <a:t>Idea:</a:t>
            </a:r>
            <a:br>
              <a:rPr lang="en-GB" sz="2200" b="1" dirty="0">
                <a:solidFill>
                  <a:srgbClr val="002060"/>
                </a:solidFill>
              </a:rPr>
            </a:br>
            <a:r>
              <a:rPr lang="en-GB" sz="2200" dirty="0"/>
              <a:t>The council passes a new law: Any company building new houses in the area must build or fund a youth space as part of the project.</a:t>
            </a:r>
          </a:p>
          <a:p>
            <a:pPr>
              <a:spcBef>
                <a:spcPts val="1600"/>
              </a:spcBef>
            </a:pPr>
            <a:r>
              <a:rPr lang="en-GB" sz="2200" b="1" dirty="0">
                <a:solidFill>
                  <a:srgbClr val="002060"/>
                </a:solidFill>
              </a:rPr>
              <a:t>Pros:</a:t>
            </a:r>
            <a:br>
              <a:rPr lang="en-GB" sz="2200" b="1" dirty="0">
                <a:solidFill>
                  <a:srgbClr val="002060"/>
                </a:solidFill>
              </a:rPr>
            </a:br>
            <a:r>
              <a:rPr lang="en-GB" sz="2200" dirty="0"/>
              <a:t>No extra cost to the taxpayer; the companies making a profit from the town "give back" to the community.</a:t>
            </a:r>
          </a:p>
          <a:p>
            <a:pPr>
              <a:spcBef>
                <a:spcPts val="1600"/>
              </a:spcBef>
            </a:pPr>
            <a:r>
              <a:rPr lang="en-GB" sz="2200" b="1" dirty="0">
                <a:solidFill>
                  <a:srgbClr val="002060"/>
                </a:solidFill>
              </a:rPr>
              <a:t>Cons:</a:t>
            </a:r>
            <a:br>
              <a:rPr lang="en-GB" sz="2200" b="1" dirty="0">
                <a:solidFill>
                  <a:srgbClr val="002060"/>
                </a:solidFill>
              </a:rPr>
            </a:br>
            <a:r>
              <a:rPr lang="en-GB" sz="2200" dirty="0"/>
              <a:t>It only happens if new houses are built; it might take years for a developer to start the project. Also, it might make new homes more expensive for people to buy.</a:t>
            </a:r>
          </a:p>
        </p:txBody>
      </p:sp>
      <p:pic>
        <p:nvPicPr>
          <p:cNvPr id="6" name="Rule Book">
            <a:extLst>
              <a:ext uri="{FF2B5EF4-FFF2-40B4-BE49-F238E27FC236}">
                <a16:creationId xmlns:a16="http://schemas.microsoft.com/office/drawing/2014/main" id="{CC4C218B-4637-4D50-E749-EE4D8C04E8A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58643" y="1529654"/>
            <a:ext cx="5133357" cy="5328346"/>
          </a:xfrm>
          <a:prstGeom prst="rect">
            <a:avLst/>
          </a:prstGeom>
        </p:spPr>
      </p:pic>
    </p:spTree>
    <p:extLst>
      <p:ext uri="{BB962C8B-B14F-4D97-AF65-F5344CB8AC3E}">
        <p14:creationId xmlns:p14="http://schemas.microsoft.com/office/powerpoint/2010/main" val="331378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4A900EC-61C9-D24D-3CCD-DC8449B42F91}"/>
              </a:ext>
            </a:extLst>
          </p:cNvPr>
          <p:cNvSpPr>
            <a:spLocks noGrp="1"/>
          </p:cNvSpPr>
          <p:nvPr>
            <p:ph type="ctrTitle"/>
          </p:nvPr>
        </p:nvSpPr>
        <p:spPr>
          <a:xfrm>
            <a:off x="764338" y="103107"/>
            <a:ext cx="10664952" cy="1323439"/>
          </a:xfrm>
        </p:spPr>
        <p:txBody>
          <a:bodyPr anchor="ctr" anchorCtr="0"/>
          <a:lstStyle/>
          <a:p>
            <a:pPr>
              <a:lnSpc>
                <a:spcPct val="100000"/>
              </a:lnSpc>
            </a:pPr>
            <a:r>
              <a:rPr lang="en-GB" dirty="0"/>
              <a:t>Solution C</a:t>
            </a:r>
            <a:br>
              <a:rPr lang="en-GB" dirty="0"/>
            </a:br>
            <a:r>
              <a:rPr lang="en-GB" sz="3000" b="0" dirty="0"/>
              <a:t>"Community-led model" </a:t>
            </a:r>
          </a:p>
        </p:txBody>
      </p:sp>
      <p:sp>
        <p:nvSpPr>
          <p:cNvPr id="5" name="Subtitle 2">
            <a:extLst>
              <a:ext uri="{FF2B5EF4-FFF2-40B4-BE49-F238E27FC236}">
                <a16:creationId xmlns:a16="http://schemas.microsoft.com/office/drawing/2014/main" id="{B3557EBF-A9C8-C53E-0BC9-013AFDEADB70}"/>
              </a:ext>
            </a:extLst>
          </p:cNvPr>
          <p:cNvSpPr txBox="1">
            <a:spLocks/>
          </p:cNvSpPr>
          <p:nvPr/>
        </p:nvSpPr>
        <p:spPr>
          <a:xfrm>
            <a:off x="757612" y="1992455"/>
            <a:ext cx="5868476" cy="436427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200" b="1" dirty="0">
                <a:solidFill>
                  <a:srgbClr val="002060"/>
                </a:solidFill>
              </a:rPr>
              <a:t>Idea:</a:t>
            </a:r>
            <a:br>
              <a:rPr lang="en-GB" sz="2200" b="1" dirty="0">
                <a:solidFill>
                  <a:srgbClr val="002060"/>
                </a:solidFill>
              </a:rPr>
            </a:br>
            <a:r>
              <a:rPr lang="en-GB" sz="2200" dirty="0"/>
              <a:t>The council provides an empty building, but local volunteers and charities raise the money and run the sessions themselves.</a:t>
            </a:r>
          </a:p>
          <a:p>
            <a:pPr>
              <a:spcBef>
                <a:spcPts val="1600"/>
              </a:spcBef>
            </a:pPr>
            <a:r>
              <a:rPr lang="en-GB" sz="2200" b="1" dirty="0">
                <a:solidFill>
                  <a:srgbClr val="002060"/>
                </a:solidFill>
              </a:rPr>
              <a:t>Pros:</a:t>
            </a:r>
            <a:br>
              <a:rPr lang="en-GB" sz="2200" b="1" dirty="0">
                <a:solidFill>
                  <a:srgbClr val="002060"/>
                </a:solidFill>
              </a:rPr>
            </a:br>
            <a:r>
              <a:rPr lang="en-GB" sz="2200" dirty="0"/>
              <a:t>Massive community pride; it starts immediately; it costs the taxpayer nothing.</a:t>
            </a:r>
          </a:p>
          <a:p>
            <a:pPr>
              <a:spcBef>
                <a:spcPts val="1600"/>
              </a:spcBef>
            </a:pPr>
            <a:r>
              <a:rPr lang="en-GB" sz="2200" b="1" dirty="0">
                <a:solidFill>
                  <a:srgbClr val="002060"/>
                </a:solidFill>
              </a:rPr>
              <a:t>Cons:</a:t>
            </a:r>
            <a:br>
              <a:rPr lang="en-GB" sz="2200" b="1" dirty="0">
                <a:solidFill>
                  <a:srgbClr val="002060"/>
                </a:solidFill>
              </a:rPr>
            </a:br>
            <a:r>
              <a:rPr lang="en-GB" sz="2200" dirty="0"/>
              <a:t>Relies on volunteers having free time; if the volunteers get tired or leave, the centre might close down.</a:t>
            </a:r>
          </a:p>
          <a:p>
            <a:pPr>
              <a:spcBef>
                <a:spcPts val="1600"/>
              </a:spcBef>
            </a:pPr>
            <a:endParaRPr lang="en-GB" sz="2200" dirty="0"/>
          </a:p>
        </p:txBody>
      </p:sp>
      <p:pic>
        <p:nvPicPr>
          <p:cNvPr id="6" name="Community project">
            <a:extLst>
              <a:ext uri="{FF2B5EF4-FFF2-40B4-BE49-F238E27FC236}">
                <a16:creationId xmlns:a16="http://schemas.microsoft.com/office/drawing/2014/main" id="{9BB0118A-CBD0-B04D-E77F-45D9148D047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58643" y="1529654"/>
            <a:ext cx="5133357" cy="5328346"/>
          </a:xfrm>
          <a:prstGeom prst="rect">
            <a:avLst/>
          </a:prstGeom>
        </p:spPr>
      </p:pic>
    </p:spTree>
    <p:extLst>
      <p:ext uri="{BB962C8B-B14F-4D97-AF65-F5344CB8AC3E}">
        <p14:creationId xmlns:p14="http://schemas.microsoft.com/office/powerpoint/2010/main" val="39106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3525</TotalTime>
  <Words>3720</Words>
  <Application>Microsoft Office PowerPoint</Application>
  <PresentationFormat>Widescreen</PresentationFormat>
  <Paragraphs>275</Paragraphs>
  <Slides>43</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Aptos</vt:lpstr>
      <vt:lpstr>Aptos Display</vt:lpstr>
      <vt:lpstr>Arial</vt:lpstr>
      <vt:lpstr>Office Theme</vt:lpstr>
      <vt:lpstr>Is it important to vote and why?</vt:lpstr>
      <vt:lpstr>What are we learning today?</vt:lpstr>
      <vt:lpstr>Recap: Journey so far 1</vt:lpstr>
      <vt:lpstr>Recap: Journey so far 2</vt:lpstr>
      <vt:lpstr>ABC debate topic How do we get our new youth centre?</vt:lpstr>
      <vt:lpstr>ABC debate: How do we get our new youth centre?</vt:lpstr>
      <vt:lpstr>Solution A "Big public investment"</vt:lpstr>
      <vt:lpstr>Solution B "New developer rule"</vt:lpstr>
      <vt:lpstr>Solution C "Community-led model" </vt:lpstr>
      <vt:lpstr>Respectful debating</vt:lpstr>
      <vt:lpstr>Activity: ABC debate (20 mins) 1</vt:lpstr>
      <vt:lpstr>Activity: ABC debate (20 mins)</vt:lpstr>
      <vt:lpstr>Reality of democracy: No “perfect” solution?</vt:lpstr>
      <vt:lpstr>"Democracy is the debate."</vt:lpstr>
      <vt:lpstr>Voting is how ideas become reality. It’s your chance to support the solutions you believe in. </vt:lpstr>
      <vt:lpstr>Further learning  Welcome to Your Vote  Democracy Classroom</vt:lpstr>
      <vt:lpstr>Teacher appendix Additional ABC debate topics</vt:lpstr>
      <vt:lpstr>Slide18</vt:lpstr>
      <vt:lpstr>Vote for your favourite debate topic</vt:lpstr>
      <vt:lpstr>Additional ABC debate topics</vt:lpstr>
      <vt:lpstr>Solution A "Total artistic freedom"</vt:lpstr>
      <vt:lpstr>Solution B "Controlled legal zones"</vt:lpstr>
      <vt:lpstr>Solution C "Strict regulation" </vt:lpstr>
      <vt:lpstr>Additional ABC debate topics 2</vt:lpstr>
      <vt:lpstr>Solution A "Complete ban (under 16)"</vt:lpstr>
      <vt:lpstr>Solution B "Education and supervision"</vt:lpstr>
      <vt:lpstr>Solution C "Freedom of access" </vt:lpstr>
      <vt:lpstr>Additional ABC debate topics 3</vt:lpstr>
      <vt:lpstr>Solution A "Heavy regulation"</vt:lpstr>
      <vt:lpstr>Solution B "Platform self-governance"</vt:lpstr>
      <vt:lpstr>Solution C "User-led filtering" </vt:lpstr>
      <vt:lpstr>Additional ABC debate topics 4</vt:lpstr>
      <vt:lpstr>Solution A "Absolute freedom"</vt:lpstr>
      <vt:lpstr>Solution B "Conditional freedom (the harm principle)"</vt:lpstr>
      <vt:lpstr>Solution C "Social responsibility and equity" </vt:lpstr>
      <vt:lpstr>Additional ABC debate topics 5</vt:lpstr>
      <vt:lpstr>Solution A “The ultimate support"</vt:lpstr>
      <vt:lpstr>Solution B "A controlled tool"</vt:lpstr>
      <vt:lpstr>Solution C "A detrimental distraction" </vt:lpstr>
      <vt:lpstr>Additional ABC debate topics 6</vt:lpstr>
      <vt:lpstr>Solution A "Humanitarian intervention"</vt:lpstr>
      <vt:lpstr>Solution B "Diplomacy and support only"</vt:lpstr>
      <vt:lpstr>Solution C "Strict non-intervention"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932</cp:revision>
  <dcterms:created xsi:type="dcterms:W3CDTF">2025-12-09T07:44:22Z</dcterms:created>
  <dcterms:modified xsi:type="dcterms:W3CDTF">2026-02-18T11:56:30Z</dcterms:modified>
</cp:coreProperties>
</file>