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0"/>
  </p:notesMasterIdLst>
  <p:sldIdLst>
    <p:sldId id="259" r:id="rId2"/>
    <p:sldId id="285" r:id="rId3"/>
    <p:sldId id="257" r:id="rId4"/>
    <p:sldId id="258" r:id="rId5"/>
    <p:sldId id="286" r:id="rId6"/>
    <p:sldId id="279" r:id="rId7"/>
    <p:sldId id="280" r:id="rId8"/>
    <p:sldId id="287" r:id="rId9"/>
    <p:sldId id="290" r:id="rId10"/>
    <p:sldId id="289" r:id="rId11"/>
    <p:sldId id="292" r:id="rId12"/>
    <p:sldId id="291" r:id="rId13"/>
    <p:sldId id="294" r:id="rId14"/>
    <p:sldId id="295" r:id="rId15"/>
    <p:sldId id="296" r:id="rId16"/>
    <p:sldId id="299" r:id="rId17"/>
    <p:sldId id="302" r:id="rId18"/>
    <p:sldId id="303"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64" userDrawn="1">
          <p15:clr>
            <a:srgbClr val="A4A3A4"/>
          </p15:clr>
        </p15:guide>
        <p15:guide id="2" pos="4929" userDrawn="1">
          <p15:clr>
            <a:srgbClr val="A4A3A4"/>
          </p15:clr>
        </p15:guide>
        <p15:guide id="3" orient="horz" pos="2455" userDrawn="1">
          <p15:clr>
            <a:srgbClr val="A4A3A4"/>
          </p15:clr>
        </p15:guide>
        <p15:guide id="4" pos="325"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057"/>
    <a:srgbClr val="705191"/>
    <a:srgbClr val="96BE2D"/>
    <a:srgbClr val="0099C3"/>
    <a:srgbClr val="25B2D3"/>
    <a:srgbClr val="E6007C"/>
    <a:srgbClr val="EC6608"/>
    <a:srgbClr val="CBE4EF"/>
    <a:srgbClr val="C5E5F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144" autoAdjust="0"/>
    <p:restoredTop sz="68889" autoAdjust="0"/>
  </p:normalViewPr>
  <p:slideViewPr>
    <p:cSldViewPr snapToGrid="0">
      <p:cViewPr varScale="1">
        <p:scale>
          <a:sx n="57" d="100"/>
          <a:sy n="57" d="100"/>
        </p:scale>
        <p:origin x="1627" y="43"/>
      </p:cViewPr>
      <p:guideLst>
        <p:guide orient="horz" pos="2364"/>
        <p:guide pos="4929"/>
        <p:guide orient="horz" pos="2455"/>
        <p:guide pos="325"/>
      </p:guideLst>
    </p:cSldViewPr>
  </p:slideViewPr>
  <p:notesTextViewPr>
    <p:cViewPr>
      <p:scale>
        <a:sx n="1" d="1"/>
        <a:sy n="1" d="1"/>
      </p:scale>
      <p:origin x="0" y="0"/>
    </p:cViewPr>
  </p:notesTextViewPr>
  <p:notesViewPr>
    <p:cSldViewPr snapToGrid="0">
      <p:cViewPr varScale="1">
        <p:scale>
          <a:sx n="158" d="100"/>
          <a:sy n="158" d="100"/>
        </p:scale>
        <p:origin x="5056" y="19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0B9D343-EE3E-0E40-A936-758E3EE56E7F}" type="datetimeFigureOut">
              <a:rPr lang="en-GB" smtClean="0"/>
              <a:t>18/02/2026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4DD596-7BA5-354B-B913-C9095B5E0085}" type="slidenum">
              <a:rPr lang="en-GB" smtClean="0"/>
              <a:t>‹#›</a:t>
            </a:fld>
            <a:endParaRPr lang="en-GB"/>
          </a:p>
        </p:txBody>
      </p:sp>
    </p:spTree>
    <p:extLst>
      <p:ext uri="{BB962C8B-B14F-4D97-AF65-F5344CB8AC3E}">
        <p14:creationId xmlns:p14="http://schemas.microsoft.com/office/powerpoint/2010/main" val="34516424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Teacher guidance</a:t>
            </a:r>
            <a:r>
              <a:rPr lang="en-GB" dirty="0"/>
              <a:t>: Explain that after mapping where power lies in Lesson 1, we are now zooming in on our own doorsteps. </a:t>
            </a:r>
            <a:r>
              <a:rPr lang="en-GB" b="1" dirty="0"/>
              <a:t>Option</a:t>
            </a:r>
            <a:r>
              <a:rPr lang="en-GB" dirty="0"/>
              <a:t>: You could use one of the quick “Parliament or Council?” quizzes (in your digital resource kit) as a hook to kick off this lesson. (</a:t>
            </a:r>
            <a:r>
              <a:rPr lang="en-GB" i="1" dirty="0"/>
              <a:t>NB. Please use ‘Slide Show’ to enable slide animations</a:t>
            </a:r>
            <a:r>
              <a:rPr lang="en-GB" dirty="0"/>
              <a:t>).</a:t>
            </a:r>
          </a:p>
          <a:p>
            <a:endParaRPr lang="en-GB" b="1" dirty="0"/>
          </a:p>
          <a:p>
            <a:r>
              <a:rPr lang="en-GB" b="1" dirty="0"/>
              <a:t>Curriculum Links</a:t>
            </a:r>
            <a:r>
              <a:rPr lang="en-GB" dirty="0"/>
              <a:t>: </a:t>
            </a:r>
            <a:r>
              <a:rPr lang="en-GB" b="1" dirty="0"/>
              <a:t>Citizenship </a:t>
            </a:r>
            <a:r>
              <a:rPr lang="en-GB" b="1" i="0" dirty="0"/>
              <a:t>Key Stages 3 and 4</a:t>
            </a:r>
            <a:r>
              <a:rPr lang="en-GB" b="1" dirty="0"/>
              <a:t>: </a:t>
            </a:r>
            <a:r>
              <a:rPr lang="en-GB" dirty="0"/>
              <a:t>How pupils should develop their skills to be able to use a range of research strategies, weigh up evidence, make persuasive arguments and substantiate their conclusions. They should experience and evaluate different ways that citizens can act together to solve problems and contribute to society. How citizens can seek to influence decision-making through advocacy and informed debate. Understanding the role of citizens in holding those in power to account at a local level. </a:t>
            </a:r>
          </a:p>
          <a:p>
            <a:r>
              <a:rPr lang="en-GB" b="1" dirty="0"/>
              <a:t>Key Stage 5: PSHE British Values - democracy</a:t>
            </a:r>
            <a:endParaRPr lang="en-GB" dirty="0"/>
          </a:p>
          <a:p>
            <a:endParaRPr lang="en-GB" b="1" dirty="0"/>
          </a:p>
          <a:p>
            <a:r>
              <a:rPr lang="en-GB" b="1" dirty="0"/>
              <a:t>English (Spoken language): </a:t>
            </a:r>
            <a:r>
              <a:rPr lang="en-GB" dirty="0"/>
              <a:t>Using spoken language effectively in a range of contexts, including formal presentations and debates. Developing the ability to select and organise information and ideas for a specific purpose and audience.</a:t>
            </a:r>
          </a:p>
          <a:p>
            <a:endParaRPr lang="en-GB" dirty="0"/>
          </a:p>
          <a:p>
            <a:r>
              <a:rPr lang="en-GB" b="1" dirty="0"/>
              <a:t>Voice 21 Link</a:t>
            </a:r>
            <a:r>
              <a:rPr lang="en-GB" dirty="0"/>
              <a:t>: This lesson supports the Voice 21 Oracy Framework, specifically focusing on the Linguistic (vocabulary/structure) and Cognitive (content/reasoning) strands.</a:t>
            </a:r>
          </a:p>
          <a:p>
            <a:endParaRPr lang="en-GB" dirty="0"/>
          </a:p>
        </p:txBody>
      </p:sp>
      <p:sp>
        <p:nvSpPr>
          <p:cNvPr id="4" name="Slide Number Placeholder 3"/>
          <p:cNvSpPr>
            <a:spLocks noGrp="1"/>
          </p:cNvSpPr>
          <p:nvPr>
            <p:ph type="sldNum" sz="quarter" idx="5"/>
          </p:nvPr>
        </p:nvSpPr>
        <p:spPr/>
        <p:txBody>
          <a:bodyPr/>
          <a:lstStyle/>
          <a:p>
            <a:fld id="{3F4DD596-7BA5-354B-B913-C9095B5E0085}" type="slidenum">
              <a:rPr lang="en-GB" smtClean="0"/>
              <a:t>1</a:t>
            </a:fld>
            <a:endParaRPr lang="en-GB"/>
          </a:p>
        </p:txBody>
      </p:sp>
    </p:spTree>
    <p:extLst>
      <p:ext uri="{BB962C8B-B14F-4D97-AF65-F5344CB8AC3E}">
        <p14:creationId xmlns:p14="http://schemas.microsoft.com/office/powerpoint/2010/main" val="17327372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Teacher notes</a:t>
            </a:r>
            <a:r>
              <a:rPr lang="en-GB" sz="1200" kern="1200" dirty="0">
                <a:solidFill>
                  <a:schemeClr val="tx1"/>
                </a:solidFill>
                <a:effectLst/>
                <a:latin typeface="+mn-lt"/>
                <a:ea typeface="+mn-ea"/>
                <a:cs typeface="+mn-cs"/>
              </a:rPr>
              <a:t>: Here’s an example problem. This is about equity and environment.</a:t>
            </a:r>
            <a:endParaRPr lang="en-GB" dirty="0"/>
          </a:p>
        </p:txBody>
      </p:sp>
      <p:sp>
        <p:nvSpPr>
          <p:cNvPr id="4" name="Slide Number Placeholder 3"/>
          <p:cNvSpPr>
            <a:spLocks noGrp="1"/>
          </p:cNvSpPr>
          <p:nvPr>
            <p:ph type="sldNum" sz="quarter" idx="5"/>
          </p:nvPr>
        </p:nvSpPr>
        <p:spPr/>
        <p:txBody>
          <a:bodyPr/>
          <a:lstStyle/>
          <a:p>
            <a:fld id="{3F4DD596-7BA5-354B-B913-C9095B5E0085}" type="slidenum">
              <a:rPr lang="en-GB" smtClean="0"/>
              <a:t>10</a:t>
            </a:fld>
            <a:endParaRPr lang="en-GB"/>
          </a:p>
        </p:txBody>
      </p:sp>
    </p:spTree>
    <p:extLst>
      <p:ext uri="{BB962C8B-B14F-4D97-AF65-F5344CB8AC3E}">
        <p14:creationId xmlns:p14="http://schemas.microsoft.com/office/powerpoint/2010/main" val="39416713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Teacher notes</a:t>
            </a:r>
            <a:r>
              <a:rPr lang="en-GB" sz="1200" kern="1200" dirty="0">
                <a:solidFill>
                  <a:schemeClr val="tx1"/>
                </a:solidFill>
                <a:effectLst/>
                <a:latin typeface="+mn-lt"/>
                <a:ea typeface="+mn-ea"/>
                <a:cs typeface="+mn-cs"/>
              </a:rPr>
              <a:t>: Here’s an example solution. This is about equity and environment. It solves two problems at once: waste and hunger. It’s "low-tech" but highly effective. Ask: "How does a fridge in a public place change how people feel about asking for help?"</a:t>
            </a:r>
            <a:endParaRPr lang="en-GB" dirty="0"/>
          </a:p>
          <a:p>
            <a:endParaRPr lang="en-GB" dirty="0"/>
          </a:p>
        </p:txBody>
      </p:sp>
      <p:sp>
        <p:nvSpPr>
          <p:cNvPr id="4" name="Slide Number Placeholder 3"/>
          <p:cNvSpPr>
            <a:spLocks noGrp="1"/>
          </p:cNvSpPr>
          <p:nvPr>
            <p:ph type="sldNum" sz="quarter" idx="5"/>
          </p:nvPr>
        </p:nvSpPr>
        <p:spPr/>
        <p:txBody>
          <a:bodyPr/>
          <a:lstStyle/>
          <a:p>
            <a:fld id="{3F4DD596-7BA5-354B-B913-C9095B5E0085}" type="slidenum">
              <a:rPr lang="en-GB" smtClean="0"/>
              <a:t>11</a:t>
            </a:fld>
            <a:endParaRPr lang="en-GB"/>
          </a:p>
        </p:txBody>
      </p:sp>
    </p:spTree>
    <p:extLst>
      <p:ext uri="{BB962C8B-B14F-4D97-AF65-F5344CB8AC3E}">
        <p14:creationId xmlns:p14="http://schemas.microsoft.com/office/powerpoint/2010/main" val="33689100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Teacher notes</a:t>
            </a:r>
            <a:r>
              <a:rPr lang="en-GB" sz="1200" kern="1200" dirty="0">
                <a:solidFill>
                  <a:schemeClr val="tx1"/>
                </a:solidFill>
                <a:effectLst/>
                <a:latin typeface="+mn-lt"/>
                <a:ea typeface="+mn-ea"/>
                <a:cs typeface="+mn-cs"/>
              </a:rPr>
              <a:t>: Explain that a stakeholder is someone with an interest or a concern in something. They are the people who will feel an impact by the problem and the solution.</a:t>
            </a:r>
            <a:endParaRPr lang="en-GB" dirty="0"/>
          </a:p>
          <a:p>
            <a:endParaRPr lang="en-GB" dirty="0"/>
          </a:p>
        </p:txBody>
      </p:sp>
      <p:sp>
        <p:nvSpPr>
          <p:cNvPr id="4" name="Slide Number Placeholder 3"/>
          <p:cNvSpPr>
            <a:spLocks noGrp="1"/>
          </p:cNvSpPr>
          <p:nvPr>
            <p:ph type="sldNum" sz="quarter" idx="5"/>
          </p:nvPr>
        </p:nvSpPr>
        <p:spPr/>
        <p:txBody>
          <a:bodyPr/>
          <a:lstStyle/>
          <a:p>
            <a:fld id="{3F4DD596-7BA5-354B-B913-C9095B5E0085}" type="slidenum">
              <a:rPr lang="en-GB" smtClean="0"/>
              <a:t>12</a:t>
            </a:fld>
            <a:endParaRPr lang="en-GB"/>
          </a:p>
        </p:txBody>
      </p:sp>
    </p:spTree>
    <p:extLst>
      <p:ext uri="{BB962C8B-B14F-4D97-AF65-F5344CB8AC3E}">
        <p14:creationId xmlns:p14="http://schemas.microsoft.com/office/powerpoint/2010/main" val="2270346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Teacher Notes</a:t>
            </a:r>
            <a:r>
              <a:rPr lang="en-GB" sz="1200" kern="1200" dirty="0">
                <a:solidFill>
                  <a:schemeClr val="tx1"/>
                </a:solidFill>
                <a:effectLst/>
                <a:latin typeface="+mn-lt"/>
                <a:ea typeface="+mn-ea"/>
                <a:cs typeface="+mn-cs"/>
              </a:rPr>
              <a:t>: Explain that to be persuasive, you need to know what matters to your stakeholders.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This is a crucial step before the pitch. For instance, if you want the council to fix the bus timetable, tell them how it helps the local economy. If you want streetlights, tell them it reduces crime. It’s about finding the "Win-Win."</a:t>
            </a:r>
          </a:p>
          <a:p>
            <a:endParaRPr lang="en-GB" dirty="0"/>
          </a:p>
        </p:txBody>
      </p:sp>
      <p:sp>
        <p:nvSpPr>
          <p:cNvPr id="4" name="Slide Number Placeholder 3"/>
          <p:cNvSpPr>
            <a:spLocks noGrp="1"/>
          </p:cNvSpPr>
          <p:nvPr>
            <p:ph type="sldNum" sz="quarter" idx="5"/>
          </p:nvPr>
        </p:nvSpPr>
        <p:spPr/>
        <p:txBody>
          <a:bodyPr/>
          <a:lstStyle/>
          <a:p>
            <a:fld id="{3F4DD596-7BA5-354B-B913-C9095B5E0085}" type="slidenum">
              <a:rPr lang="en-GB" smtClean="0"/>
              <a:t>13</a:t>
            </a:fld>
            <a:endParaRPr lang="en-GB"/>
          </a:p>
        </p:txBody>
      </p:sp>
    </p:spTree>
    <p:extLst>
      <p:ext uri="{BB962C8B-B14F-4D97-AF65-F5344CB8AC3E}">
        <p14:creationId xmlns:p14="http://schemas.microsoft.com/office/powerpoint/2010/main" val="14322629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Teacher notes</a:t>
            </a:r>
            <a:r>
              <a:rPr lang="en-GB" sz="1200" kern="1200" dirty="0">
                <a:solidFill>
                  <a:schemeClr val="tx1"/>
                </a:solidFill>
                <a:effectLst/>
                <a:latin typeface="+mn-lt"/>
                <a:ea typeface="+mn-ea"/>
                <a:cs typeface="+mn-cs"/>
              </a:rPr>
              <a:t>: Explain the concept of an “elevator pitch"—imagine you have the time it takes for a ride in a lift, to convince a powerful person in the lift, to listen to you.</a:t>
            </a:r>
          </a:p>
        </p:txBody>
      </p:sp>
      <p:sp>
        <p:nvSpPr>
          <p:cNvPr id="4" name="Slide Number Placeholder 3"/>
          <p:cNvSpPr>
            <a:spLocks noGrp="1"/>
          </p:cNvSpPr>
          <p:nvPr>
            <p:ph type="sldNum" sz="quarter" idx="5"/>
          </p:nvPr>
        </p:nvSpPr>
        <p:spPr/>
        <p:txBody>
          <a:bodyPr/>
          <a:lstStyle/>
          <a:p>
            <a:fld id="{3F4DD596-7BA5-354B-B913-C9095B5E0085}" type="slidenum">
              <a:rPr lang="en-GB" smtClean="0"/>
              <a:t>14</a:t>
            </a:fld>
            <a:endParaRPr lang="en-GB"/>
          </a:p>
        </p:txBody>
      </p:sp>
    </p:spTree>
    <p:extLst>
      <p:ext uri="{BB962C8B-B14F-4D97-AF65-F5344CB8AC3E}">
        <p14:creationId xmlns:p14="http://schemas.microsoft.com/office/powerpoint/2010/main" val="4372057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Teacher notes</a:t>
            </a:r>
            <a:r>
              <a:rPr lang="en-GB" sz="1200" kern="1200" dirty="0">
                <a:solidFill>
                  <a:schemeClr val="tx1"/>
                </a:solidFill>
                <a:effectLst/>
                <a:latin typeface="+mn-lt"/>
                <a:ea typeface="+mn-ea"/>
                <a:cs typeface="+mn-cs"/>
              </a:rPr>
              <a:t>: The pitch must be punchy, factual, and passionate. Here’s how to structure it.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Can link to English here. Do they remember what techniques they have been taught in English for persuasive writing and speaking? For example, use of rhetorical questions, “Rule of 3” and alliteration.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Mention Voice 21 oracy framework: Remind students about their physical presence (eye contact) and linguistic choice (professional but passionate).</a:t>
            </a:r>
            <a:endParaRPr lang="en-GB" sz="12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Rule of three examples: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1) "Friends, Romans, countrymen" (Shakespeare, Julius Caesar). 2) "Stay at Home, Protect the NHS, Save Lives" (UK Government, 2020). 3) "Liberté, Égalité, Fraternité" (French Motto). 4) iPad 2 Launch (plus for iPhone 5 and iPad Air): Apple used the phrase "thinner, lighter, and faster" to market the iPad and iPhone. 5) Public Safety: "See it. Say it. Sorted" (used by British Transport Police).</a:t>
            </a:r>
          </a:p>
          <a:p>
            <a:r>
              <a:rPr lang="en-GB" b="1" dirty="0"/>
              <a:t>Extension opportunity</a:t>
            </a:r>
            <a:r>
              <a:rPr lang="en-GB" dirty="0"/>
              <a:t>: Below are links to two videos that you could show your students, one showing an example of a good speech and another showing a bad speech! Ask the students to make notes on what makes the bad one bad, and the good one good, within the context of the oracy framework. (Copy and paste links to your address bar).</a:t>
            </a:r>
          </a:p>
          <a:p>
            <a:r>
              <a:rPr lang="en-GB" dirty="0"/>
              <a:t>Good speech: https://www.youtube.com/watch?v=JBXKRB1jNYg</a:t>
            </a:r>
          </a:p>
          <a:p>
            <a:r>
              <a:rPr lang="en-GB" dirty="0"/>
              <a:t>Bad speech: https://www.youtube.com/watch?v=SojAr3DdxrA</a:t>
            </a:r>
          </a:p>
        </p:txBody>
      </p:sp>
      <p:sp>
        <p:nvSpPr>
          <p:cNvPr id="4" name="Slide Number Placeholder 3"/>
          <p:cNvSpPr>
            <a:spLocks noGrp="1"/>
          </p:cNvSpPr>
          <p:nvPr>
            <p:ph type="sldNum" sz="quarter" idx="5"/>
          </p:nvPr>
        </p:nvSpPr>
        <p:spPr/>
        <p:txBody>
          <a:bodyPr/>
          <a:lstStyle/>
          <a:p>
            <a:fld id="{3F4DD596-7BA5-354B-B913-C9095B5E0085}" type="slidenum">
              <a:rPr lang="en-GB" smtClean="0"/>
              <a:t>15</a:t>
            </a:fld>
            <a:endParaRPr lang="en-GB"/>
          </a:p>
        </p:txBody>
      </p:sp>
    </p:spTree>
    <p:extLst>
      <p:ext uri="{BB962C8B-B14F-4D97-AF65-F5344CB8AC3E}">
        <p14:creationId xmlns:p14="http://schemas.microsoft.com/office/powerpoint/2010/main" val="15141828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Teacher notes</a:t>
            </a:r>
            <a:r>
              <a:rPr lang="en-GB" sz="1200" kern="1200" dirty="0">
                <a:solidFill>
                  <a:schemeClr val="tx1"/>
                </a:solidFill>
                <a:effectLst/>
                <a:latin typeface="+mn-lt"/>
                <a:ea typeface="+mn-ea"/>
                <a:cs typeface="+mn-cs"/>
              </a:rPr>
              <a:t>: Give students 15 minutes to draft and 5 minutes to practice their pitch. You can mention that for presentations, a comfortable speaking pace is often no more than 150 words per minute. Walk around and help them sharpen their “call to action." Instead of "make it better," encourage specific asks like "fund two new streetlights" or "reschedule the 8:00 AM bus.“ Depending on the time you have available, you may choose to set this as a homework task instead and ask students to practice their 60-second pitch on a friend or family member! Students could then do their 60-second pitches in a follow-up lesson or during Form/Tutor time.</a:t>
            </a:r>
          </a:p>
        </p:txBody>
      </p:sp>
      <p:sp>
        <p:nvSpPr>
          <p:cNvPr id="4" name="Slide Number Placeholder 3"/>
          <p:cNvSpPr>
            <a:spLocks noGrp="1"/>
          </p:cNvSpPr>
          <p:nvPr>
            <p:ph type="sldNum" sz="quarter" idx="5"/>
          </p:nvPr>
        </p:nvSpPr>
        <p:spPr/>
        <p:txBody>
          <a:bodyPr/>
          <a:lstStyle/>
          <a:p>
            <a:fld id="{3F4DD596-7BA5-354B-B913-C9095B5E0085}" type="slidenum">
              <a:rPr lang="en-GB" smtClean="0"/>
              <a:t>16</a:t>
            </a:fld>
            <a:endParaRPr lang="en-GB"/>
          </a:p>
        </p:txBody>
      </p:sp>
    </p:spTree>
    <p:extLst>
      <p:ext uri="{BB962C8B-B14F-4D97-AF65-F5344CB8AC3E}">
        <p14:creationId xmlns:p14="http://schemas.microsoft.com/office/powerpoint/2010/main" val="20949021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Teacher notes</a:t>
            </a:r>
            <a:r>
              <a:rPr lang="en-GB" sz="1200" kern="1200" dirty="0">
                <a:solidFill>
                  <a:schemeClr val="tx1"/>
                </a:solidFill>
                <a:effectLst/>
                <a:latin typeface="+mn-lt"/>
                <a:ea typeface="+mn-ea"/>
                <a:cs typeface="+mn-cs"/>
              </a:rPr>
              <a:t>: Wrap up. Remind them that if they don't vote, they are letting other people decide which "Great Ideas" get ignored. </a:t>
            </a:r>
          </a:p>
          <a:p>
            <a:endParaRPr lang="en-GB" dirty="0"/>
          </a:p>
        </p:txBody>
      </p:sp>
      <p:sp>
        <p:nvSpPr>
          <p:cNvPr id="4" name="Slide Number Placeholder 3"/>
          <p:cNvSpPr>
            <a:spLocks noGrp="1"/>
          </p:cNvSpPr>
          <p:nvPr>
            <p:ph type="sldNum" sz="quarter" idx="5"/>
          </p:nvPr>
        </p:nvSpPr>
        <p:spPr/>
        <p:txBody>
          <a:bodyPr/>
          <a:lstStyle/>
          <a:p>
            <a:fld id="{3F4DD596-7BA5-354B-B913-C9095B5E0085}" type="slidenum">
              <a:rPr lang="en-GB" smtClean="0"/>
              <a:t>17</a:t>
            </a:fld>
            <a:endParaRPr lang="en-GB"/>
          </a:p>
        </p:txBody>
      </p:sp>
    </p:spTree>
    <p:extLst>
      <p:ext uri="{BB962C8B-B14F-4D97-AF65-F5344CB8AC3E}">
        <p14:creationId xmlns:p14="http://schemas.microsoft.com/office/powerpoint/2010/main" val="25393666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Further learning links:</a:t>
            </a: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Welcome to Your Vote: </a:t>
            </a:r>
            <a:r>
              <a:rPr lang="en-GB" sz="1200" kern="1200" dirty="0">
                <a:solidFill>
                  <a:schemeClr val="tx1"/>
                </a:solidFill>
                <a:effectLst/>
                <a:latin typeface="+mn-lt"/>
                <a:ea typeface="+mn-ea"/>
                <a:cs typeface="+mn-cs"/>
              </a:rPr>
              <a:t>Resources for educators and young people from the Electoral Commission.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https://</a:t>
            </a:r>
            <a:r>
              <a:rPr lang="en-GB" sz="1200" kern="1200" dirty="0" err="1">
                <a:solidFill>
                  <a:schemeClr val="tx1"/>
                </a:solidFill>
                <a:effectLst/>
                <a:latin typeface="+mn-lt"/>
                <a:ea typeface="+mn-ea"/>
                <a:cs typeface="+mn-cs"/>
              </a:rPr>
              <a:t>www.electoralcommission.org.uk</a:t>
            </a:r>
            <a:r>
              <a:rPr lang="en-GB" sz="1200" kern="1200" dirty="0">
                <a:solidFill>
                  <a:schemeClr val="tx1"/>
                </a:solidFill>
                <a:effectLst/>
                <a:latin typeface="+mn-lt"/>
                <a:ea typeface="+mn-ea"/>
                <a:cs typeface="+mn-cs"/>
              </a:rPr>
              <a:t>/resources/welcome-your-vote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Democracy Classroom</a:t>
            </a:r>
            <a:r>
              <a:rPr lang="en-GB" sz="1200" kern="1200" dirty="0">
                <a:solidFill>
                  <a:schemeClr val="tx1"/>
                </a:solidFill>
                <a:effectLst/>
                <a:latin typeface="+mn-lt"/>
                <a:ea typeface="+mn-ea"/>
                <a:cs typeface="+mn-cs"/>
              </a:rPr>
              <a:t>: a collaboration between non-partisan democracy, education and youth organisations to support young people to engage in elections.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https://</a:t>
            </a:r>
            <a:r>
              <a:rPr lang="en-GB" sz="1200" kern="1200" dirty="0" err="1">
                <a:solidFill>
                  <a:schemeClr val="tx1"/>
                </a:solidFill>
                <a:effectLst/>
                <a:latin typeface="+mn-lt"/>
                <a:ea typeface="+mn-ea"/>
                <a:cs typeface="+mn-cs"/>
              </a:rPr>
              <a:t>democracyclassroom.com</a:t>
            </a:r>
            <a:r>
              <a:rPr lang="en-GB" sz="1200" kern="1200" dirty="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About the Electoral Commission</a:t>
            </a:r>
            <a:r>
              <a:rPr lang="en-GB" sz="1200" kern="1200" dirty="0">
                <a:solidFill>
                  <a:schemeClr val="tx1"/>
                </a:solidFill>
                <a:effectLst/>
                <a:latin typeface="+mn-lt"/>
                <a:ea typeface="+mn-ea"/>
                <a:cs typeface="+mn-cs"/>
              </a:rPr>
              <a:t>: The Electoral Commission is the independent body which oversees elections and regulates political finance in the UK. They work to promote public confidence in the democratic process and ensure its integrity. Find out more about their role as a regulator and their work on elections and referendums. Learn about how they make decisions and how their budget is set.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https://</a:t>
            </a:r>
            <a:r>
              <a:rPr lang="en-GB" sz="1200" kern="1200" dirty="0" err="1">
                <a:solidFill>
                  <a:schemeClr val="tx1"/>
                </a:solidFill>
                <a:effectLst/>
                <a:latin typeface="+mn-lt"/>
                <a:ea typeface="+mn-ea"/>
                <a:cs typeface="+mn-cs"/>
              </a:rPr>
              <a:t>www.electoralcommission.org.uk</a:t>
            </a: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3F4DD596-7BA5-354B-B913-C9095B5E0085}" type="slidenum">
              <a:rPr lang="en-GB" smtClean="0"/>
              <a:t>18</a:t>
            </a:fld>
            <a:endParaRPr lang="en-GB"/>
          </a:p>
        </p:txBody>
      </p:sp>
    </p:spTree>
    <p:extLst>
      <p:ext uri="{BB962C8B-B14F-4D97-AF65-F5344CB8AC3E}">
        <p14:creationId xmlns:p14="http://schemas.microsoft.com/office/powerpoint/2010/main" val="7445700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Teacher guidance</a:t>
            </a:r>
            <a:r>
              <a:rPr lang="en-GB" dirty="0"/>
              <a:t>: Explain that today, we are looking to be creative and come up with some interesting ideas. We aren't just looking for problems; we are looking for the best solutions, including ones from across the world and championing them together for our own community. We are showing how citizens can act together to solve problems and contribute to society. Then we’ll be pitching an idea to solve a local problem in under 60-seconds!</a:t>
            </a:r>
          </a:p>
          <a:p>
            <a:endParaRPr lang="en-GB" dirty="0"/>
          </a:p>
        </p:txBody>
      </p:sp>
      <p:sp>
        <p:nvSpPr>
          <p:cNvPr id="4" name="Slide Number Placeholder 3"/>
          <p:cNvSpPr>
            <a:spLocks noGrp="1"/>
          </p:cNvSpPr>
          <p:nvPr>
            <p:ph type="sldNum" sz="quarter" idx="5"/>
          </p:nvPr>
        </p:nvSpPr>
        <p:spPr/>
        <p:txBody>
          <a:bodyPr/>
          <a:lstStyle/>
          <a:p>
            <a:fld id="{3F4DD596-7BA5-354B-B913-C9095B5E0085}" type="slidenum">
              <a:rPr lang="en-GB" smtClean="0"/>
              <a:t>2</a:t>
            </a:fld>
            <a:endParaRPr lang="en-GB"/>
          </a:p>
        </p:txBody>
      </p:sp>
    </p:spTree>
    <p:extLst>
      <p:ext uri="{BB962C8B-B14F-4D97-AF65-F5344CB8AC3E}">
        <p14:creationId xmlns:p14="http://schemas.microsoft.com/office/powerpoint/2010/main" val="3283458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Teacher notes</a:t>
            </a:r>
            <a:r>
              <a:rPr lang="en-GB" dirty="0"/>
              <a:t>: Run through these objectives. Define “oracy" simply: it’s the skill of speaking clearly, using evidence, and being persuasive. Emphasise that in a democracy, your voice is your most powerful tool, but you have to know how to use it effectively!</a:t>
            </a:r>
          </a:p>
        </p:txBody>
      </p:sp>
      <p:sp>
        <p:nvSpPr>
          <p:cNvPr id="4" name="Slide Number Placeholder 3"/>
          <p:cNvSpPr>
            <a:spLocks noGrp="1"/>
          </p:cNvSpPr>
          <p:nvPr>
            <p:ph type="sldNum" sz="quarter" idx="5"/>
          </p:nvPr>
        </p:nvSpPr>
        <p:spPr/>
        <p:txBody>
          <a:bodyPr/>
          <a:lstStyle/>
          <a:p>
            <a:fld id="{3F4DD596-7BA5-354B-B913-C9095B5E0085}" type="slidenum">
              <a:rPr lang="en-GB" smtClean="0"/>
              <a:t>3</a:t>
            </a:fld>
            <a:endParaRPr lang="en-GB"/>
          </a:p>
        </p:txBody>
      </p:sp>
    </p:spTree>
    <p:extLst>
      <p:ext uri="{BB962C8B-B14F-4D97-AF65-F5344CB8AC3E}">
        <p14:creationId xmlns:p14="http://schemas.microsoft.com/office/powerpoint/2010/main" val="29791986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Teacher notes</a:t>
            </a:r>
            <a:r>
              <a:rPr lang="en-GB" dirty="0"/>
              <a:t>: Remind them of the “issue power map." Ask: "If the streetlights on your road were broken, who would you call?" (Answer: the local council). We are focusing on the local council today because they are the level of government most likely to act on specific local ideas.</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Extension opportunity</a:t>
            </a:r>
            <a:r>
              <a:rPr lang="en-GB" dirty="0"/>
              <a:t>: Mention the devolved parliaments in the UK: the </a:t>
            </a:r>
            <a:r>
              <a:rPr lang="en-GB" b="1" dirty="0"/>
              <a:t>Scottish Parliament</a:t>
            </a:r>
            <a:r>
              <a:rPr lang="en-GB" dirty="0"/>
              <a:t>, </a:t>
            </a:r>
            <a:r>
              <a:rPr lang="en-GB" b="1" dirty="0"/>
              <a:t>Senedd Cymru (Welsh Parliament)</a:t>
            </a:r>
            <a:r>
              <a:rPr lang="en-GB" dirty="0"/>
              <a:t>, and </a:t>
            </a:r>
            <a:r>
              <a:rPr lang="en-GB" b="1" dirty="0"/>
              <a:t>Northern Ireland Assembly. </a:t>
            </a:r>
            <a:r>
              <a:rPr lang="en-GB" b="0" dirty="0"/>
              <a:t>These </a:t>
            </a:r>
            <a:r>
              <a:rPr lang="en-GB" dirty="0"/>
              <a:t>are legislative bodies with powers transferred from the UK Parliament at Westminster. Established in the late 1990s, they make decisions on devolved matters like health, education, and justice, while the UK Parliament in Westminster retains reserved powers such as foreign policy and defence. Unlike Scotland, Wales, and Northern Ireland, </a:t>
            </a:r>
            <a:r>
              <a:rPr lang="en-GB" b="1" dirty="0"/>
              <a:t>England</a:t>
            </a:r>
            <a:r>
              <a:rPr lang="en-GB" dirty="0"/>
              <a:t> has no separate parliament; English affairs are decided by the UK Parliament at Westminster. (Please note, this lesson has been designed for students in England).</a:t>
            </a:r>
          </a:p>
          <a:p>
            <a:r>
              <a:rPr lang="en-GB" dirty="0"/>
              <a:t>So, the </a:t>
            </a:r>
            <a:r>
              <a:rPr lang="en-GB" b="1" dirty="0"/>
              <a:t>National Parliament </a:t>
            </a:r>
            <a:r>
              <a:rPr lang="en-GB" dirty="0"/>
              <a:t>for each country is as follows:-</a:t>
            </a:r>
          </a:p>
          <a:p>
            <a:r>
              <a:rPr lang="en-GB" b="1" dirty="0"/>
              <a:t>England</a:t>
            </a:r>
            <a:r>
              <a:rPr lang="en-GB" dirty="0"/>
              <a:t>: Westminster</a:t>
            </a:r>
          </a:p>
          <a:p>
            <a:r>
              <a:rPr lang="en-GB" b="1" dirty="0"/>
              <a:t>Scotland: </a:t>
            </a:r>
            <a:r>
              <a:rPr lang="en-GB" dirty="0"/>
              <a:t>Scottish Parliament</a:t>
            </a:r>
          </a:p>
          <a:p>
            <a:r>
              <a:rPr lang="en-GB" b="1" dirty="0"/>
              <a:t>Wales</a:t>
            </a:r>
            <a:r>
              <a:rPr lang="en-GB" dirty="0"/>
              <a:t>: Senedd Cymru (Welsh Parliament), </a:t>
            </a:r>
          </a:p>
          <a:p>
            <a:r>
              <a:rPr lang="en-GB" b="1" dirty="0"/>
              <a:t>Northern Ireland</a:t>
            </a:r>
            <a:r>
              <a:rPr lang="en-GB" dirty="0"/>
              <a:t>: Northern Ireland Assembly</a:t>
            </a:r>
          </a:p>
          <a:p>
            <a:endParaRPr lang="en-GB" dirty="0"/>
          </a:p>
        </p:txBody>
      </p:sp>
      <p:sp>
        <p:nvSpPr>
          <p:cNvPr id="4" name="Slide Number Placeholder 3"/>
          <p:cNvSpPr>
            <a:spLocks noGrp="1"/>
          </p:cNvSpPr>
          <p:nvPr>
            <p:ph type="sldNum" sz="quarter" idx="5"/>
          </p:nvPr>
        </p:nvSpPr>
        <p:spPr/>
        <p:txBody>
          <a:bodyPr/>
          <a:lstStyle/>
          <a:p>
            <a:fld id="{3F4DD596-7BA5-354B-B913-C9095B5E0085}" type="slidenum">
              <a:rPr lang="en-GB" smtClean="0"/>
              <a:t>4</a:t>
            </a:fld>
            <a:endParaRPr lang="en-GB"/>
          </a:p>
        </p:txBody>
      </p:sp>
    </p:spTree>
    <p:extLst>
      <p:ext uri="{BB962C8B-B14F-4D97-AF65-F5344CB8AC3E}">
        <p14:creationId xmlns:p14="http://schemas.microsoft.com/office/powerpoint/2010/main" val="17117309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Teacher notes</a:t>
            </a:r>
            <a:r>
              <a:rPr lang="en-GB" sz="1200" kern="1200" dirty="0">
                <a:solidFill>
                  <a:schemeClr val="tx1"/>
                </a:solidFill>
                <a:effectLst/>
                <a:latin typeface="+mn-lt"/>
                <a:ea typeface="+mn-ea"/>
                <a:cs typeface="+mn-cs"/>
              </a:rPr>
              <a:t>: Define “community." It's where you live, learn and hang out. Ask: "What’s the one thing you walk past every day that makes you think 'that could be so much better'?"</a:t>
            </a:r>
          </a:p>
        </p:txBody>
      </p:sp>
      <p:sp>
        <p:nvSpPr>
          <p:cNvPr id="4" name="Slide Number Placeholder 3"/>
          <p:cNvSpPr>
            <a:spLocks noGrp="1"/>
          </p:cNvSpPr>
          <p:nvPr>
            <p:ph type="sldNum" sz="quarter" idx="5"/>
          </p:nvPr>
        </p:nvSpPr>
        <p:spPr/>
        <p:txBody>
          <a:bodyPr/>
          <a:lstStyle/>
          <a:p>
            <a:fld id="{3F4DD596-7BA5-354B-B913-C9095B5E0085}" type="slidenum">
              <a:rPr lang="en-GB" smtClean="0"/>
              <a:t>5</a:t>
            </a:fld>
            <a:endParaRPr lang="en-GB"/>
          </a:p>
        </p:txBody>
      </p:sp>
    </p:spTree>
    <p:extLst>
      <p:ext uri="{BB962C8B-B14F-4D97-AF65-F5344CB8AC3E}">
        <p14:creationId xmlns:p14="http://schemas.microsoft.com/office/powerpoint/2010/main" val="24111235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Teacher notes</a:t>
            </a:r>
            <a:r>
              <a:rPr lang="en-GB" sz="1200" kern="1200" dirty="0">
                <a:solidFill>
                  <a:schemeClr val="tx1"/>
                </a:solidFill>
                <a:effectLst/>
                <a:latin typeface="+mn-lt"/>
                <a:ea typeface="+mn-ea"/>
                <a:cs typeface="+mn-cs"/>
              </a:rPr>
              <a:t>: Mention that young people have the opportunity to champion great ideas. Sometimes problems are not that obvious and it’s only when you see a great idea elsewhere, you realise something in your community can be done so much better. As examples, here are novel community ideas from across the world. All are innovative solutions to local issues. Ask: “Which of these ideas would you like to see introduced here?“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1" kern="1200" dirty="0">
                <a:solidFill>
                  <a:schemeClr val="tx1"/>
                </a:solidFill>
                <a:effectLst/>
                <a:latin typeface="+mn-lt"/>
                <a:ea typeface="+mn-ea"/>
                <a:cs typeface="+mn-cs"/>
              </a:rPr>
              <a:t>Extension opportunity</a:t>
            </a:r>
            <a:r>
              <a:rPr lang="en-GB" sz="1200" kern="1200" dirty="0">
                <a:solidFill>
                  <a:schemeClr val="tx1"/>
                </a:solidFill>
                <a:effectLst/>
                <a:latin typeface="+mn-lt"/>
                <a:ea typeface="+mn-ea"/>
                <a:cs typeface="+mn-cs"/>
              </a:rPr>
              <a:t>: research other interesting ideas from across the world.</a:t>
            </a:r>
          </a:p>
          <a:p>
            <a:endParaRPr lang="en-GB" dirty="0"/>
          </a:p>
        </p:txBody>
      </p:sp>
      <p:sp>
        <p:nvSpPr>
          <p:cNvPr id="4" name="Slide Number Placeholder 3"/>
          <p:cNvSpPr>
            <a:spLocks noGrp="1"/>
          </p:cNvSpPr>
          <p:nvPr>
            <p:ph type="sldNum" sz="quarter" idx="5"/>
          </p:nvPr>
        </p:nvSpPr>
        <p:spPr/>
        <p:txBody>
          <a:bodyPr/>
          <a:lstStyle/>
          <a:p>
            <a:fld id="{3F4DD596-7BA5-354B-B913-C9095B5E0085}" type="slidenum">
              <a:rPr lang="en-GB" smtClean="0"/>
              <a:t>6</a:t>
            </a:fld>
            <a:endParaRPr lang="en-GB"/>
          </a:p>
        </p:txBody>
      </p:sp>
    </p:spTree>
    <p:extLst>
      <p:ext uri="{BB962C8B-B14F-4D97-AF65-F5344CB8AC3E}">
        <p14:creationId xmlns:p14="http://schemas.microsoft.com/office/powerpoint/2010/main" val="9021736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Teacher notes</a:t>
            </a:r>
            <a:r>
              <a:rPr lang="en-GB" sz="1200" kern="1200" dirty="0">
                <a:solidFill>
                  <a:schemeClr val="tx1"/>
                </a:solidFill>
                <a:effectLst/>
                <a:latin typeface="+mn-lt"/>
                <a:ea typeface="+mn-ea"/>
                <a:cs typeface="+mn-cs"/>
              </a:rPr>
              <a:t>: These are additional novel community ideas from the UK and across the world. Would these work in our community? Which of these ideas would you like to see introduced here? </a:t>
            </a:r>
            <a:endParaRPr lang="en-GB" dirty="0"/>
          </a:p>
        </p:txBody>
      </p:sp>
      <p:sp>
        <p:nvSpPr>
          <p:cNvPr id="4" name="Slide Number Placeholder 3"/>
          <p:cNvSpPr>
            <a:spLocks noGrp="1"/>
          </p:cNvSpPr>
          <p:nvPr>
            <p:ph type="sldNum" sz="quarter" idx="5"/>
          </p:nvPr>
        </p:nvSpPr>
        <p:spPr/>
        <p:txBody>
          <a:bodyPr/>
          <a:lstStyle/>
          <a:p>
            <a:fld id="{3F4DD596-7BA5-354B-B913-C9095B5E0085}" type="slidenum">
              <a:rPr lang="en-GB" smtClean="0"/>
              <a:t>7</a:t>
            </a:fld>
            <a:endParaRPr lang="en-GB"/>
          </a:p>
        </p:txBody>
      </p:sp>
    </p:spTree>
    <p:extLst>
      <p:ext uri="{BB962C8B-B14F-4D97-AF65-F5344CB8AC3E}">
        <p14:creationId xmlns:p14="http://schemas.microsoft.com/office/powerpoint/2010/main" val="13668435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Teacher notes</a:t>
            </a:r>
            <a:r>
              <a:rPr lang="en-GB" sz="1200" kern="1200" dirty="0">
                <a:solidFill>
                  <a:schemeClr val="tx1"/>
                </a:solidFill>
                <a:effectLst/>
                <a:latin typeface="+mn-lt"/>
                <a:ea typeface="+mn-ea"/>
                <a:cs typeface="+mn-cs"/>
              </a:rPr>
              <a:t>: These are additional innovative community ideas from across the world. Would these work in our community? Which of these ideas would you like to see introduced here? </a:t>
            </a:r>
            <a:endParaRPr lang="en-GB" dirty="0"/>
          </a:p>
          <a:p>
            <a:endParaRPr lang="en-GB" dirty="0"/>
          </a:p>
        </p:txBody>
      </p:sp>
      <p:sp>
        <p:nvSpPr>
          <p:cNvPr id="4" name="Slide Number Placeholder 3"/>
          <p:cNvSpPr>
            <a:spLocks noGrp="1"/>
          </p:cNvSpPr>
          <p:nvPr>
            <p:ph type="sldNum" sz="quarter" idx="5"/>
          </p:nvPr>
        </p:nvSpPr>
        <p:spPr/>
        <p:txBody>
          <a:bodyPr/>
          <a:lstStyle/>
          <a:p>
            <a:fld id="{3F4DD596-7BA5-354B-B913-C9095B5E0085}" type="slidenum">
              <a:rPr lang="en-GB" smtClean="0"/>
              <a:t>8</a:t>
            </a:fld>
            <a:endParaRPr lang="en-GB"/>
          </a:p>
        </p:txBody>
      </p:sp>
    </p:spTree>
    <p:extLst>
      <p:ext uri="{BB962C8B-B14F-4D97-AF65-F5344CB8AC3E}">
        <p14:creationId xmlns:p14="http://schemas.microsoft.com/office/powerpoint/2010/main" val="30049570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Teacher notes</a:t>
            </a:r>
            <a:r>
              <a:rPr lang="en-GB" sz="1200" kern="1200" dirty="0">
                <a:solidFill>
                  <a:schemeClr val="tx1"/>
                </a:solidFill>
                <a:effectLst/>
                <a:latin typeface="+mn-lt"/>
                <a:ea typeface="+mn-ea"/>
                <a:cs typeface="+mn-cs"/>
              </a:rPr>
              <a:t>: </a:t>
            </a:r>
            <a:r>
              <a:rPr lang="en-GB" sz="1200" b="1" kern="1200" dirty="0">
                <a:solidFill>
                  <a:schemeClr val="tx1"/>
                </a:solidFill>
                <a:effectLst/>
                <a:latin typeface="+mn-lt"/>
                <a:ea typeface="+mn-ea"/>
                <a:cs typeface="+mn-cs"/>
              </a:rPr>
              <a:t>Local issue brainstorm</a:t>
            </a:r>
            <a:r>
              <a:rPr lang="en-GB" sz="1200" kern="1200" dirty="0">
                <a:solidFill>
                  <a:schemeClr val="tx1"/>
                </a:solidFill>
                <a:effectLst/>
                <a:latin typeface="+mn-lt"/>
                <a:ea typeface="+mn-ea"/>
                <a:cs typeface="+mn-cs"/>
              </a:rPr>
              <a:t>: to manage time within a single lesson, start with a 5-minute whole-class brainstorm to list 3-4 "Class Local Issues" on the board.</a:t>
            </a:r>
            <a:r>
              <a:rPr lang="en-GB" sz="1200" b="0" kern="1200" dirty="0">
                <a:solidFill>
                  <a:schemeClr val="tx1"/>
                </a:solidFill>
                <a:effectLst/>
                <a:latin typeface="+mn-lt"/>
                <a:ea typeface="+mn-ea"/>
                <a:cs typeface="+mn-cs"/>
              </a:rPr>
              <a:t> </a:t>
            </a:r>
            <a:r>
              <a:rPr lang="en-GB" sz="1200" b="1" kern="1200" dirty="0">
                <a:solidFill>
                  <a:schemeClr val="tx1"/>
                </a:solidFill>
                <a:effectLst/>
                <a:latin typeface="+mn-lt"/>
                <a:ea typeface="+mn-ea"/>
                <a:cs typeface="+mn-cs"/>
              </a:rPr>
              <a:t>Task Instructions</a:t>
            </a:r>
            <a:r>
              <a:rPr lang="en-GB" sz="1200" kern="1200" dirty="0">
                <a:solidFill>
                  <a:schemeClr val="tx1"/>
                </a:solidFill>
                <a:effectLst/>
                <a:latin typeface="+mn-lt"/>
                <a:ea typeface="+mn-ea"/>
                <a:cs typeface="+mn-cs"/>
              </a:rPr>
              <a:t>: Give students 5 minutes to work in pairs to pick one local issue and an idea to solve the problem. </a:t>
            </a:r>
            <a:r>
              <a:rPr lang="en-GB" sz="1200" b="1" kern="1200" dirty="0">
                <a:solidFill>
                  <a:schemeClr val="tx1"/>
                </a:solidFill>
                <a:effectLst/>
                <a:latin typeface="+mn-lt"/>
                <a:ea typeface="+mn-ea"/>
                <a:cs typeface="+mn-cs"/>
              </a:rPr>
              <a:t>Example</a:t>
            </a:r>
            <a:r>
              <a:rPr lang="en-GB" sz="1200" kern="1200" dirty="0">
                <a:solidFill>
                  <a:schemeClr val="tx1"/>
                </a:solidFill>
                <a:effectLst/>
                <a:latin typeface="+mn-lt"/>
                <a:ea typeface="+mn-ea"/>
                <a:cs typeface="+mn-cs"/>
              </a:rPr>
              <a:t>. You can use the following three slides to show an example problem, the solution and the impact.</a:t>
            </a:r>
          </a:p>
          <a:p>
            <a:endParaRPr lang="en-GB" dirty="0"/>
          </a:p>
        </p:txBody>
      </p:sp>
      <p:sp>
        <p:nvSpPr>
          <p:cNvPr id="4" name="Slide Number Placeholder 3"/>
          <p:cNvSpPr>
            <a:spLocks noGrp="1"/>
          </p:cNvSpPr>
          <p:nvPr>
            <p:ph type="sldNum" sz="quarter" idx="5"/>
          </p:nvPr>
        </p:nvSpPr>
        <p:spPr/>
        <p:txBody>
          <a:bodyPr/>
          <a:lstStyle/>
          <a:p>
            <a:fld id="{3F4DD596-7BA5-354B-B913-C9095B5E0085}" type="slidenum">
              <a:rPr lang="en-GB" smtClean="0"/>
              <a:t>9</a:t>
            </a:fld>
            <a:endParaRPr lang="en-GB"/>
          </a:p>
        </p:txBody>
      </p:sp>
    </p:spTree>
    <p:extLst>
      <p:ext uri="{BB962C8B-B14F-4D97-AF65-F5344CB8AC3E}">
        <p14:creationId xmlns:p14="http://schemas.microsoft.com/office/powerpoint/2010/main" val="32479112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D57FE89-DC50-27A0-C146-1566BCD4CC58}"/>
              </a:ext>
            </a:extLst>
          </p:cNvPr>
          <p:cNvSpPr/>
          <p:nvPr userDrawn="1"/>
        </p:nvSpPr>
        <p:spPr>
          <a:xfrm>
            <a:off x="0" y="0"/>
            <a:ext cx="12192000" cy="6858000"/>
          </a:xfrm>
          <a:prstGeom prst="rect">
            <a:avLst/>
          </a:prstGeom>
          <a:solidFill>
            <a:srgbClr val="CBE4EF">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7742401A-E089-3E88-A1F9-BFDB8498F709}"/>
              </a:ext>
            </a:extLst>
          </p:cNvPr>
          <p:cNvSpPr/>
          <p:nvPr userDrawn="1"/>
        </p:nvSpPr>
        <p:spPr>
          <a:xfrm>
            <a:off x="0" y="0"/>
            <a:ext cx="12192000" cy="15334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27EE69E4-2AD5-8DA4-F62D-50A84C7AF2E2}"/>
              </a:ext>
            </a:extLst>
          </p:cNvPr>
          <p:cNvSpPr>
            <a:spLocks noGrp="1"/>
          </p:cNvSpPr>
          <p:nvPr>
            <p:ph type="ctrTitle"/>
          </p:nvPr>
        </p:nvSpPr>
        <p:spPr>
          <a:xfrm>
            <a:off x="764338" y="408940"/>
            <a:ext cx="10664952" cy="784830"/>
          </a:xfrm>
        </p:spPr>
        <p:txBody>
          <a:bodyPr wrap="square" anchor="b">
            <a:spAutoFit/>
          </a:bodyPr>
          <a:lstStyle>
            <a:lvl1pPr algn="l">
              <a:defRPr sz="5000" b="1" i="0">
                <a:solidFill>
                  <a:schemeClr val="bg1"/>
                </a:solidFill>
                <a:latin typeface="Arial" panose="020B0604020202020204" pitchFamily="34" charset="0"/>
                <a:cs typeface="Arial" panose="020B0604020202020204" pitchFamily="34" charset="0"/>
              </a:defRPr>
            </a:lvl1pPr>
          </a:lstStyle>
          <a:p>
            <a:r>
              <a:rPr lang="en-GB" dirty="0"/>
              <a:t>Click to edit Master title style</a:t>
            </a:r>
          </a:p>
        </p:txBody>
      </p:sp>
      <p:sp>
        <p:nvSpPr>
          <p:cNvPr id="3" name="Subtitle 2">
            <a:extLst>
              <a:ext uri="{FF2B5EF4-FFF2-40B4-BE49-F238E27FC236}">
                <a16:creationId xmlns:a16="http://schemas.microsoft.com/office/drawing/2014/main" id="{E36EC41D-6F7B-0A6B-D230-B4585F6AFD90}"/>
              </a:ext>
            </a:extLst>
          </p:cNvPr>
          <p:cNvSpPr>
            <a:spLocks noGrp="1"/>
          </p:cNvSpPr>
          <p:nvPr>
            <p:ph type="subTitle" idx="1"/>
          </p:nvPr>
        </p:nvSpPr>
        <p:spPr>
          <a:xfrm>
            <a:off x="764338" y="2051601"/>
            <a:ext cx="9144000" cy="424732"/>
          </a:xfrm>
        </p:spPr>
        <p:txBody>
          <a:bodyPr>
            <a:spAutoFit/>
          </a:bodyPr>
          <a:lstStyle>
            <a:lvl1pPr marL="0" indent="0" algn="l">
              <a:buNone/>
              <a:defRPr sz="2400" b="0" i="0">
                <a:solidFill>
                  <a:srgbClr val="003057"/>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p>
        </p:txBody>
      </p:sp>
    </p:spTree>
    <p:extLst>
      <p:ext uri="{BB962C8B-B14F-4D97-AF65-F5344CB8AC3E}">
        <p14:creationId xmlns:p14="http://schemas.microsoft.com/office/powerpoint/2010/main" val="10711252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AE5A021-F0DF-C415-DA75-451067A00317}"/>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3" name="Footer Placeholder 2">
            <a:extLst>
              <a:ext uri="{FF2B5EF4-FFF2-40B4-BE49-F238E27FC236}">
                <a16:creationId xmlns:a16="http://schemas.microsoft.com/office/drawing/2014/main" id="{F6187B7E-C6E4-F2FE-5BE9-26CB067426AC}"/>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6DDF8490-AC31-9295-EF2D-D0673DB5D0A0}"/>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37662263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6DC4EE-1BC8-038F-C4C2-58ADD402EDA5}"/>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D576B9CB-A476-5926-4AD7-5E80BF7BA1C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1D17EBAD-7B0E-45AD-D025-AB2DEC5A56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941691DB-1B94-7D1E-DC90-B19987C2858F}"/>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6" name="Footer Placeholder 5">
            <a:extLst>
              <a:ext uri="{FF2B5EF4-FFF2-40B4-BE49-F238E27FC236}">
                <a16:creationId xmlns:a16="http://schemas.microsoft.com/office/drawing/2014/main" id="{F0B5AF6E-6FB9-01BA-98B4-A942E20B9DC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D828391-2F85-0D9D-3D3D-B560E4D58475}"/>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35850333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E9C48-C6F7-63C5-36BB-98E5317BB119}"/>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FCA26851-A39A-419F-C8AB-0654BDF4C74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D92F2AB7-6AFD-897C-ABD9-9D8B70AF27A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ED3CE638-4DE4-0FE8-C235-7952FF3D85CC}"/>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6" name="Footer Placeholder 5">
            <a:extLst>
              <a:ext uri="{FF2B5EF4-FFF2-40B4-BE49-F238E27FC236}">
                <a16:creationId xmlns:a16="http://schemas.microsoft.com/office/drawing/2014/main" id="{D10E79A1-24EA-0984-F031-A1F907C3DD5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FB3FDCF-1EC0-1A9D-25AF-266E0CF89B81}"/>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37869153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3E310C-7F5E-3D99-105E-DF87C06B57A2}"/>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54BB0EB7-D78C-F7D1-F9DA-1B70FF8D3104}"/>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58B2B552-5BB2-4092-BFB1-D4021D57BD48}"/>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5" name="Footer Placeholder 4">
            <a:extLst>
              <a:ext uri="{FF2B5EF4-FFF2-40B4-BE49-F238E27FC236}">
                <a16:creationId xmlns:a16="http://schemas.microsoft.com/office/drawing/2014/main" id="{9AF69922-F990-10F4-2C20-108A7B6239B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15B0498-B491-343A-42C3-F487DE030F4B}"/>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13949864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9B2339F-93B2-D032-6AFE-518F5837F1D2}"/>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7A09697E-83A2-6697-87E5-FE7B0641C6CA}"/>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E5AD781C-868A-23D5-6F08-A02FC9EADC0F}"/>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5" name="Footer Placeholder 4">
            <a:extLst>
              <a:ext uri="{FF2B5EF4-FFF2-40B4-BE49-F238E27FC236}">
                <a16:creationId xmlns:a16="http://schemas.microsoft.com/office/drawing/2014/main" id="{B5CBF1C1-5B84-F2A3-687C-8E374B73E68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01B88F0-FDB0-83AF-0D76-7283DF1E7488}"/>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18747605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742401A-E089-3E88-A1F9-BFDB8498F709}"/>
              </a:ext>
            </a:extLst>
          </p:cNvPr>
          <p:cNvSpPr/>
          <p:nvPr userDrawn="1"/>
        </p:nvSpPr>
        <p:spPr>
          <a:xfrm>
            <a:off x="0" y="0"/>
            <a:ext cx="12192000" cy="15334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27EE69E4-2AD5-8DA4-F62D-50A84C7AF2E2}"/>
              </a:ext>
            </a:extLst>
          </p:cNvPr>
          <p:cNvSpPr>
            <a:spLocks noGrp="1"/>
          </p:cNvSpPr>
          <p:nvPr>
            <p:ph type="ctrTitle"/>
          </p:nvPr>
        </p:nvSpPr>
        <p:spPr>
          <a:xfrm>
            <a:off x="764338" y="408940"/>
            <a:ext cx="10664952" cy="784830"/>
          </a:xfrm>
        </p:spPr>
        <p:txBody>
          <a:bodyPr wrap="square" anchor="b">
            <a:spAutoFit/>
          </a:bodyPr>
          <a:lstStyle>
            <a:lvl1pPr algn="l">
              <a:defRPr sz="5000" b="1" i="0">
                <a:solidFill>
                  <a:schemeClr val="bg1"/>
                </a:solidFill>
                <a:latin typeface="Arial" panose="020B0604020202020204" pitchFamily="34" charset="0"/>
                <a:cs typeface="Arial" panose="020B0604020202020204" pitchFamily="34" charset="0"/>
              </a:defRPr>
            </a:lvl1pPr>
          </a:lstStyle>
          <a:p>
            <a:r>
              <a:rPr lang="en-GB" dirty="0"/>
              <a:t>Click to edit Master title style</a:t>
            </a:r>
          </a:p>
        </p:txBody>
      </p:sp>
    </p:spTree>
    <p:extLst>
      <p:ext uri="{BB962C8B-B14F-4D97-AF65-F5344CB8AC3E}">
        <p14:creationId xmlns:p14="http://schemas.microsoft.com/office/powerpoint/2010/main" val="42838323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742401A-E089-3E88-A1F9-BFDB8498F709}"/>
              </a:ext>
            </a:extLst>
          </p:cNvPr>
          <p:cNvSpPr/>
          <p:nvPr userDrawn="1"/>
        </p:nvSpPr>
        <p:spPr>
          <a:xfrm>
            <a:off x="0" y="0"/>
            <a:ext cx="12192000" cy="685800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2544254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D57FE89-DC50-27A0-C146-1566BCD4CC58}"/>
              </a:ext>
            </a:extLst>
          </p:cNvPr>
          <p:cNvSpPr/>
          <p:nvPr userDrawn="1"/>
        </p:nvSpPr>
        <p:spPr>
          <a:xfrm>
            <a:off x="0" y="0"/>
            <a:ext cx="12192000" cy="6858000"/>
          </a:xfrm>
          <a:prstGeom prst="rect">
            <a:avLst/>
          </a:prstGeom>
          <a:solidFill>
            <a:srgbClr val="CBE4EF">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2">
            <a:extLst>
              <a:ext uri="{FF2B5EF4-FFF2-40B4-BE49-F238E27FC236}">
                <a16:creationId xmlns:a16="http://schemas.microsoft.com/office/drawing/2014/main" id="{E36EC41D-6F7B-0A6B-D230-B4585F6AFD90}"/>
              </a:ext>
            </a:extLst>
          </p:cNvPr>
          <p:cNvSpPr>
            <a:spLocks noGrp="1"/>
          </p:cNvSpPr>
          <p:nvPr>
            <p:ph type="subTitle" idx="1"/>
          </p:nvPr>
        </p:nvSpPr>
        <p:spPr>
          <a:xfrm>
            <a:off x="764338" y="672506"/>
            <a:ext cx="9144000" cy="424732"/>
          </a:xfrm>
        </p:spPr>
        <p:txBody>
          <a:bodyPr>
            <a:spAutoFit/>
          </a:bodyPr>
          <a:lstStyle>
            <a:lvl1pPr marL="0" indent="0" algn="l">
              <a:buNone/>
              <a:defRPr sz="2400" b="0" i="0">
                <a:solidFill>
                  <a:srgbClr val="003057"/>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p>
        </p:txBody>
      </p:sp>
    </p:spTree>
    <p:extLst>
      <p:ext uri="{BB962C8B-B14F-4D97-AF65-F5344CB8AC3E}">
        <p14:creationId xmlns:p14="http://schemas.microsoft.com/office/powerpoint/2010/main" val="7853816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0B9EC1-3FE4-7D8A-C6AD-C2F78F30D533}"/>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5B2FAF0C-8DB2-CD9C-A7F4-577683AF6B00}"/>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2BA66891-D4EF-A5EF-262E-7B2DC2EF9CC8}"/>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5" name="Footer Placeholder 4">
            <a:extLst>
              <a:ext uri="{FF2B5EF4-FFF2-40B4-BE49-F238E27FC236}">
                <a16:creationId xmlns:a16="http://schemas.microsoft.com/office/drawing/2014/main" id="{C3711475-1ABD-1874-E2A6-F9F3CEACCA4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075E46C-F534-2EAC-2EFA-084DA9DF07ED}"/>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34537892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1A0C70-35AB-CF4C-48C0-AB1A87AFD365}"/>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C24C6F82-1DA8-1D9B-E8E0-89AD54C5AC85}"/>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91669A7D-038C-904C-754F-44CBB1E25193}"/>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5" name="Footer Placeholder 4">
            <a:extLst>
              <a:ext uri="{FF2B5EF4-FFF2-40B4-BE49-F238E27FC236}">
                <a16:creationId xmlns:a16="http://schemas.microsoft.com/office/drawing/2014/main" id="{9A3AFA94-0B17-5468-E28F-78A59BCC325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3398E01-B08E-2C59-C339-7969D870F4EE}"/>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9502111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28A2B6-C5FD-AA0E-816A-01DCEC8DB8F4}"/>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17C2FD37-A444-7224-4121-4C26C057A452}"/>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5881732C-9295-7EA5-8F3D-4C28FB6DACE6}"/>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65664146-960B-E79B-27CD-A9188387A7E7}"/>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6" name="Footer Placeholder 5">
            <a:extLst>
              <a:ext uri="{FF2B5EF4-FFF2-40B4-BE49-F238E27FC236}">
                <a16:creationId xmlns:a16="http://schemas.microsoft.com/office/drawing/2014/main" id="{89B3347C-1764-430C-E984-4AE13FCBFD9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89729C6-6523-7B8D-89EF-6D5E39F5EB41}"/>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4331692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7DC953-7B20-5CEB-4771-1DC38DC5E3ED}"/>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62BA5F05-0543-123F-4069-00E61B4B669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505CFC39-2FB8-FA38-BC13-5BC1E2EFDB31}"/>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925ABF1D-CCB4-B60D-ADC9-6AAB1EABE29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7033900-2085-2BAC-48E4-54DED304F322}"/>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473DD4A8-BD26-371F-B1E1-CAF8D1E932C0}"/>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8" name="Footer Placeholder 7">
            <a:extLst>
              <a:ext uri="{FF2B5EF4-FFF2-40B4-BE49-F238E27FC236}">
                <a16:creationId xmlns:a16="http://schemas.microsoft.com/office/drawing/2014/main" id="{AE958FAE-0F14-6DA4-33DB-FCB8D130DC0F}"/>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1216B18E-43FC-0440-27D4-93AED4206F27}"/>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34924130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A0A521-C722-079C-9FF5-0740B9C267E1}"/>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2C3F6915-665A-4924-FC09-813EBC3F3FC6}"/>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4" name="Footer Placeholder 3">
            <a:extLst>
              <a:ext uri="{FF2B5EF4-FFF2-40B4-BE49-F238E27FC236}">
                <a16:creationId xmlns:a16="http://schemas.microsoft.com/office/drawing/2014/main" id="{C9811DE9-AE47-DE37-E571-A0496A3ACDA2}"/>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67E43A4D-A11E-A03B-6324-8863BC7458D4}"/>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6763957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DCF2F5B-9164-9205-66FF-773F6D22B1D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48E4AF10-C503-85D4-48D5-FF1AB4F7CDA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E1675EFC-37A3-F98C-2D45-9FEDE2FC306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F5BFCCF-C08B-9441-B442-084FCAC52F0A}" type="datetimeFigureOut">
              <a:rPr lang="en-GB" smtClean="0"/>
              <a:t>18/02/2026</a:t>
            </a:fld>
            <a:endParaRPr lang="en-GB"/>
          </a:p>
        </p:txBody>
      </p:sp>
      <p:sp>
        <p:nvSpPr>
          <p:cNvPr id="5" name="Footer Placeholder 4">
            <a:extLst>
              <a:ext uri="{FF2B5EF4-FFF2-40B4-BE49-F238E27FC236}">
                <a16:creationId xmlns:a16="http://schemas.microsoft.com/office/drawing/2014/main" id="{8A40E92B-4B3B-A60F-51B2-B2DBA6227AB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6076BE8D-7A8F-C30D-7C4C-11203E12FF2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9C4C0CF-3650-2148-929F-4575F91F4245}" type="slidenum">
              <a:rPr lang="en-GB" smtClean="0"/>
              <a:t>‹#›</a:t>
            </a:fld>
            <a:endParaRPr lang="en-GB"/>
          </a:p>
        </p:txBody>
      </p:sp>
    </p:spTree>
    <p:extLst>
      <p:ext uri="{BB962C8B-B14F-4D97-AF65-F5344CB8AC3E}">
        <p14:creationId xmlns:p14="http://schemas.microsoft.com/office/powerpoint/2010/main" val="557139193"/>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62" r:id="rId3"/>
    <p:sldLayoutId id="2147483660"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0.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29.png"/><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7.png"/><Relationship Id="rId4" Type="http://schemas.openxmlformats.org/officeDocument/2006/relationships/image" Target="../media/image36.png"/></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8.xml"/><Relationship Id="rId1" Type="http://schemas.openxmlformats.org/officeDocument/2006/relationships/slideLayout" Target="../slideLayouts/slideLayout3.xml"/><Relationship Id="rId6" Type="http://schemas.openxmlformats.org/officeDocument/2006/relationships/hyperlink" Target="https://democracyclassroom.com/" TargetMode="External"/><Relationship Id="rId5" Type="http://schemas.openxmlformats.org/officeDocument/2006/relationships/hyperlink" Target="https://www.electoralcommission.org.uk/resources/welcome-your-vote" TargetMode="External"/><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jpeg"/><Relationship Id="rId7"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20.jpeg"/></Relationships>
</file>

<file path=ppt/slides/_rels/slide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22.jpe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23.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irl speaker">
            <a:extLst>
              <a:ext uri="{FF2B5EF4-FFF2-40B4-BE49-F238E27FC236}">
                <a16:creationId xmlns:a16="http://schemas.microsoft.com/office/drawing/2014/main" id="{1D83D140-E1E4-5E1B-BD8F-88A149CA85CC}"/>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3501311" y="0"/>
            <a:ext cx="8702564" cy="6858000"/>
          </a:xfrm>
          <a:prstGeom prst="rect">
            <a:avLst/>
          </a:prstGeom>
        </p:spPr>
      </p:pic>
      <p:sp>
        <p:nvSpPr>
          <p:cNvPr id="3" name="Rectangle 2">
            <a:extLst>
              <a:ext uri="{FF2B5EF4-FFF2-40B4-BE49-F238E27FC236}">
                <a16:creationId xmlns:a16="http://schemas.microsoft.com/office/drawing/2014/main" id="{B58FC76A-680F-5D0F-1EBD-D8743DE53FE5}"/>
              </a:ext>
              <a:ext uri="{C183D7F6-B498-43B3-948B-1728B52AA6E4}">
                <adec:decorative xmlns:adec="http://schemas.microsoft.com/office/drawing/2017/decorative" val="1"/>
              </a:ext>
            </a:extLst>
          </p:cNvPr>
          <p:cNvSpPr/>
          <p:nvPr/>
        </p:nvSpPr>
        <p:spPr>
          <a:xfrm>
            <a:off x="1" y="0"/>
            <a:ext cx="6978868" cy="685800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Title 1">
            <a:extLst>
              <a:ext uri="{FF2B5EF4-FFF2-40B4-BE49-F238E27FC236}">
                <a16:creationId xmlns:a16="http://schemas.microsoft.com/office/drawing/2014/main" id="{98DAC023-7411-31E8-F2BC-9AD34D2303F6}"/>
              </a:ext>
            </a:extLst>
          </p:cNvPr>
          <p:cNvSpPr txBox="1">
            <a:spLocks noGrp="1"/>
          </p:cNvSpPr>
          <p:nvPr>
            <p:ph type="title" idx="4294967295"/>
          </p:nvPr>
        </p:nvSpPr>
        <p:spPr>
          <a:xfrm>
            <a:off x="723900" y="669233"/>
            <a:ext cx="6094911" cy="297773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ts val="7500"/>
              </a:lnSpc>
              <a:spcBef>
                <a:spcPct val="0"/>
              </a:spcBef>
              <a:spcAft>
                <a:spcPts val="0"/>
              </a:spcAft>
              <a:buClrTx/>
              <a:buSzTx/>
              <a:buFontTx/>
              <a:buNone/>
              <a:tabLst/>
              <a:defRPr/>
            </a:pPr>
            <a:r>
              <a:rPr kumimoji="0" lang="en-GB" sz="6500" b="1" i="0" u="none" strike="noStrike" kern="1200" cap="none" spc="0" normalizeH="0" baseline="0" noProof="0" dirty="0">
                <a:ln>
                  <a:noFill/>
                </a:ln>
                <a:solidFill>
                  <a:schemeClr val="bg1"/>
                </a:solidFill>
                <a:effectLst/>
                <a:uLnTx/>
                <a:uFillTx/>
                <a:latin typeface="Arial" panose="020B0604020202020204" pitchFamily="34" charset="0"/>
                <a:ea typeface="+mj-ea"/>
                <a:cs typeface="Arial" panose="020B0604020202020204" pitchFamily="34" charset="0"/>
              </a:rPr>
              <a:t>Is it important to vote and why?</a:t>
            </a:r>
          </a:p>
        </p:txBody>
      </p:sp>
      <p:sp>
        <p:nvSpPr>
          <p:cNvPr id="5" name="Subtitle 2">
            <a:extLst>
              <a:ext uri="{FF2B5EF4-FFF2-40B4-BE49-F238E27FC236}">
                <a16:creationId xmlns:a16="http://schemas.microsoft.com/office/drawing/2014/main" id="{35A640FA-A1FE-EF2E-0980-3A24C0B10512}"/>
              </a:ext>
            </a:extLst>
          </p:cNvPr>
          <p:cNvSpPr txBox="1">
            <a:spLocks/>
          </p:cNvSpPr>
          <p:nvPr/>
        </p:nvSpPr>
        <p:spPr>
          <a:xfrm>
            <a:off x="723900" y="4054689"/>
            <a:ext cx="6094911" cy="2395593"/>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GB" sz="3500" dirty="0">
                <a:solidFill>
                  <a:schemeClr val="bg1"/>
                </a:solidFill>
                <a:latin typeface="Arial" panose="020B0604020202020204" pitchFamily="34" charset="0"/>
                <a:cs typeface="Arial" panose="020B0604020202020204" pitchFamily="34" charset="0"/>
              </a:rPr>
              <a:t>Lesson 2:</a:t>
            </a:r>
            <a:br>
              <a:rPr lang="en-GB" sz="3500" dirty="0">
                <a:solidFill>
                  <a:schemeClr val="bg1"/>
                </a:solidFill>
                <a:latin typeface="Arial" panose="020B0604020202020204" pitchFamily="34" charset="0"/>
                <a:cs typeface="Arial" panose="020B0604020202020204" pitchFamily="34" charset="0"/>
              </a:rPr>
            </a:br>
            <a:r>
              <a:rPr lang="en-GB" sz="3500" b="1" dirty="0">
                <a:solidFill>
                  <a:schemeClr val="bg1"/>
                </a:solidFill>
                <a:latin typeface="Arial" panose="020B0604020202020204" pitchFamily="34" charset="0"/>
                <a:cs typeface="Arial" panose="020B0604020202020204" pitchFamily="34" charset="0"/>
              </a:rPr>
              <a:t>Investigating local issues and developing speaking and listening skills</a:t>
            </a:r>
          </a:p>
        </p:txBody>
      </p:sp>
      <p:grpSp>
        <p:nvGrpSpPr>
          <p:cNvPr id="2" name="Group 1">
            <a:extLst>
              <a:ext uri="{FF2B5EF4-FFF2-40B4-BE49-F238E27FC236}">
                <a16:creationId xmlns:a16="http://schemas.microsoft.com/office/drawing/2014/main" id="{FC71560B-D183-3255-9968-FBEBFD06EAB7}"/>
              </a:ext>
              <a:ext uri="{C183D7F6-B498-43B3-948B-1728B52AA6E4}">
                <adec:decorative xmlns:adec="http://schemas.microsoft.com/office/drawing/2017/decorative" val="1"/>
              </a:ext>
            </a:extLst>
          </p:cNvPr>
          <p:cNvGrpSpPr/>
          <p:nvPr/>
        </p:nvGrpSpPr>
        <p:grpSpPr>
          <a:xfrm>
            <a:off x="9723863" y="254910"/>
            <a:ext cx="2207764" cy="1278618"/>
            <a:chOff x="9450103" y="132247"/>
            <a:chExt cx="2615339" cy="1514664"/>
          </a:xfrm>
        </p:grpSpPr>
        <p:sp>
          <p:nvSpPr>
            <p:cNvPr id="4" name="Rectangle 3">
              <a:extLst>
                <a:ext uri="{FF2B5EF4-FFF2-40B4-BE49-F238E27FC236}">
                  <a16:creationId xmlns:a16="http://schemas.microsoft.com/office/drawing/2014/main" id="{47CB1313-BDDC-C1E4-2079-DC45C3965E7E}"/>
                </a:ext>
              </a:extLst>
            </p:cNvPr>
            <p:cNvSpPr/>
            <p:nvPr/>
          </p:nvSpPr>
          <p:spPr>
            <a:xfrm>
              <a:off x="9450103" y="132247"/>
              <a:ext cx="2615339" cy="151466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close-up of a logo&#10;&#10;AI-generated content may be incorrect.">
              <a:extLst>
                <a:ext uri="{FF2B5EF4-FFF2-40B4-BE49-F238E27FC236}">
                  <a16:creationId xmlns:a16="http://schemas.microsoft.com/office/drawing/2014/main" id="{980BF09D-850D-8057-DF53-36C2C632DE6F}"/>
                </a:ext>
              </a:extLst>
            </p:cNvPr>
            <p:cNvPicPr>
              <a:picLocks noChangeAspect="1"/>
            </p:cNvPicPr>
            <p:nvPr/>
          </p:nvPicPr>
          <p:blipFill>
            <a:blip r:embed="rId4" cstate="screen">
              <a:alphaModFix/>
              <a:extLst>
                <a:ext uri="{28A0092B-C50C-407E-A947-70E740481C1C}">
                  <a14:useLocalDpi xmlns:a14="http://schemas.microsoft.com/office/drawing/2010/main"/>
                </a:ext>
              </a:extLst>
            </a:blip>
            <a:stretch>
              <a:fillRect/>
            </a:stretch>
          </p:blipFill>
          <p:spPr>
            <a:xfrm>
              <a:off x="9676631" y="361262"/>
              <a:ext cx="2164087" cy="1078220"/>
            </a:xfrm>
            <a:prstGeom prst="rect">
              <a:avLst/>
            </a:prstGeom>
          </p:spPr>
        </p:pic>
      </p:grpSp>
    </p:spTree>
    <p:extLst>
      <p:ext uri="{BB962C8B-B14F-4D97-AF65-F5344CB8AC3E}">
        <p14:creationId xmlns:p14="http://schemas.microsoft.com/office/powerpoint/2010/main" val="18002508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Food waste">
            <a:extLst>
              <a:ext uri="{FF2B5EF4-FFF2-40B4-BE49-F238E27FC236}">
                <a16:creationId xmlns:a16="http://schemas.microsoft.com/office/drawing/2014/main" id="{C5DF51F6-D527-03EC-DEAD-9340198F6898}"/>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6390640" y="1532390"/>
            <a:ext cx="5801360" cy="5325610"/>
          </a:xfrm>
          <a:prstGeom prst="rect">
            <a:avLst/>
          </a:prstGeom>
        </p:spPr>
      </p:pic>
      <p:sp>
        <p:nvSpPr>
          <p:cNvPr id="2" name="Title 1">
            <a:extLst>
              <a:ext uri="{FF2B5EF4-FFF2-40B4-BE49-F238E27FC236}">
                <a16:creationId xmlns:a16="http://schemas.microsoft.com/office/drawing/2014/main" id="{B987FCE9-7358-E2C6-36CF-818705B27C67}"/>
              </a:ext>
            </a:extLst>
          </p:cNvPr>
          <p:cNvSpPr>
            <a:spLocks noGrp="1"/>
          </p:cNvSpPr>
          <p:nvPr>
            <p:ph type="ctrTitle"/>
          </p:nvPr>
        </p:nvSpPr>
        <p:spPr/>
        <p:txBody>
          <a:bodyPr/>
          <a:lstStyle/>
          <a:p>
            <a:r>
              <a:rPr lang="en-GB" dirty="0"/>
              <a:t>Issue: Food poverty and stigma</a:t>
            </a:r>
          </a:p>
        </p:txBody>
      </p:sp>
      <p:sp>
        <p:nvSpPr>
          <p:cNvPr id="6" name="Subtitle 2">
            <a:extLst>
              <a:ext uri="{FF2B5EF4-FFF2-40B4-BE49-F238E27FC236}">
                <a16:creationId xmlns:a16="http://schemas.microsoft.com/office/drawing/2014/main" id="{859EF89E-C5BE-BC44-0EF4-36AE1CBD24F0}"/>
              </a:ext>
            </a:extLst>
          </p:cNvPr>
          <p:cNvSpPr txBox="1">
            <a:spLocks/>
          </p:cNvSpPr>
          <p:nvPr/>
        </p:nvSpPr>
        <p:spPr>
          <a:xfrm>
            <a:off x="709160" y="2347367"/>
            <a:ext cx="5221378" cy="3544560"/>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3000" b="1" dirty="0"/>
              <a:t>The problem:</a:t>
            </a:r>
          </a:p>
          <a:p>
            <a:r>
              <a:rPr lang="en-GB" sz="3000" dirty="0"/>
              <a:t>Many local families are struggling with food costs, but some feel embarrassed or "stigmatised" using traditional food banks. Meanwhile, supermarkets are throwing away perfectly good food.</a:t>
            </a:r>
          </a:p>
        </p:txBody>
      </p:sp>
    </p:spTree>
    <p:extLst>
      <p:ext uri="{BB962C8B-B14F-4D97-AF65-F5344CB8AC3E}">
        <p14:creationId xmlns:p14="http://schemas.microsoft.com/office/powerpoint/2010/main" val="1270486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mmunity Fridge">
            <a:extLst>
              <a:ext uri="{FF2B5EF4-FFF2-40B4-BE49-F238E27FC236}">
                <a16:creationId xmlns:a16="http://schemas.microsoft.com/office/drawing/2014/main" id="{4BC139B7-14D2-8D82-0BAD-DC258CBE6083}"/>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6390640" y="1532390"/>
            <a:ext cx="5801361" cy="5325610"/>
          </a:xfrm>
          <a:prstGeom prst="rect">
            <a:avLst/>
          </a:prstGeom>
        </p:spPr>
      </p:pic>
      <p:sp>
        <p:nvSpPr>
          <p:cNvPr id="2" name="Title 1">
            <a:extLst>
              <a:ext uri="{FF2B5EF4-FFF2-40B4-BE49-F238E27FC236}">
                <a16:creationId xmlns:a16="http://schemas.microsoft.com/office/drawing/2014/main" id="{B987FCE9-7358-E2C6-36CF-818705B27C67}"/>
              </a:ext>
            </a:extLst>
          </p:cNvPr>
          <p:cNvSpPr>
            <a:spLocks noGrp="1"/>
          </p:cNvSpPr>
          <p:nvPr>
            <p:ph type="ctrTitle"/>
          </p:nvPr>
        </p:nvSpPr>
        <p:spPr/>
        <p:txBody>
          <a:bodyPr/>
          <a:lstStyle/>
          <a:p>
            <a:r>
              <a:rPr lang="en-GB" dirty="0"/>
              <a:t>Issue: Food poverty and stigma </a:t>
            </a:r>
            <a:r>
              <a:rPr lang="en-GB" dirty="0">
                <a:solidFill>
                  <a:srgbClr val="003057"/>
                </a:solidFill>
              </a:rPr>
              <a:t>1</a:t>
            </a:r>
          </a:p>
        </p:txBody>
      </p:sp>
      <p:sp>
        <p:nvSpPr>
          <p:cNvPr id="6" name="Subtitle 2">
            <a:extLst>
              <a:ext uri="{FF2B5EF4-FFF2-40B4-BE49-F238E27FC236}">
                <a16:creationId xmlns:a16="http://schemas.microsoft.com/office/drawing/2014/main" id="{859EF89E-C5BE-BC44-0EF4-36AE1CBD24F0}"/>
              </a:ext>
            </a:extLst>
          </p:cNvPr>
          <p:cNvSpPr txBox="1">
            <a:spLocks/>
          </p:cNvSpPr>
          <p:nvPr/>
        </p:nvSpPr>
        <p:spPr>
          <a:xfrm>
            <a:off x="709160" y="2628645"/>
            <a:ext cx="4759823" cy="3385542"/>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3000" b="1" dirty="0"/>
              <a:t>The solution:</a:t>
            </a:r>
          </a:p>
          <a:p>
            <a:r>
              <a:rPr lang="en-GB" sz="3000" dirty="0"/>
              <a:t>The community fridge. </a:t>
            </a:r>
          </a:p>
          <a:p>
            <a:r>
              <a:rPr lang="en-GB" sz="3000" dirty="0"/>
              <a:t>A public fridge where anyone can leave surplus food and anyone can take it, for free. </a:t>
            </a:r>
          </a:p>
          <a:p>
            <a:r>
              <a:rPr lang="en-GB" sz="3000" dirty="0"/>
              <a:t>(Spain and the UK)</a:t>
            </a:r>
          </a:p>
        </p:txBody>
      </p:sp>
    </p:spTree>
    <p:extLst>
      <p:ext uri="{BB962C8B-B14F-4D97-AF65-F5344CB8AC3E}">
        <p14:creationId xmlns:p14="http://schemas.microsoft.com/office/powerpoint/2010/main" val="11706446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Local supermarket">
            <a:extLst>
              <a:ext uri="{FF2B5EF4-FFF2-40B4-BE49-F238E27FC236}">
                <a16:creationId xmlns:a16="http://schemas.microsoft.com/office/drawing/2014/main" id="{D9E73BEA-364E-C54D-01B3-19EA898B6F46}"/>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6390640" y="1532390"/>
            <a:ext cx="5801360" cy="5325610"/>
          </a:xfrm>
          <a:prstGeom prst="rect">
            <a:avLst/>
          </a:prstGeom>
        </p:spPr>
      </p:pic>
      <p:sp>
        <p:nvSpPr>
          <p:cNvPr id="2" name="Title 1">
            <a:extLst>
              <a:ext uri="{FF2B5EF4-FFF2-40B4-BE49-F238E27FC236}">
                <a16:creationId xmlns:a16="http://schemas.microsoft.com/office/drawing/2014/main" id="{B987FCE9-7358-E2C6-36CF-818705B27C67}"/>
              </a:ext>
            </a:extLst>
          </p:cNvPr>
          <p:cNvSpPr>
            <a:spLocks noGrp="1"/>
          </p:cNvSpPr>
          <p:nvPr>
            <p:ph type="ctrTitle"/>
          </p:nvPr>
        </p:nvSpPr>
        <p:spPr/>
        <p:txBody>
          <a:bodyPr/>
          <a:lstStyle/>
          <a:p>
            <a:r>
              <a:rPr lang="en-GB" dirty="0"/>
              <a:t>Issue: Food poverty and stigma </a:t>
            </a:r>
            <a:r>
              <a:rPr lang="en-GB" dirty="0">
                <a:solidFill>
                  <a:srgbClr val="003057"/>
                </a:solidFill>
              </a:rPr>
              <a:t>2</a:t>
            </a:r>
          </a:p>
        </p:txBody>
      </p:sp>
      <p:sp>
        <p:nvSpPr>
          <p:cNvPr id="6" name="Subtitle 2">
            <a:extLst>
              <a:ext uri="{FF2B5EF4-FFF2-40B4-BE49-F238E27FC236}">
                <a16:creationId xmlns:a16="http://schemas.microsoft.com/office/drawing/2014/main" id="{859EF89E-C5BE-BC44-0EF4-36AE1CBD24F0}"/>
              </a:ext>
            </a:extLst>
          </p:cNvPr>
          <p:cNvSpPr txBox="1">
            <a:spLocks/>
          </p:cNvSpPr>
          <p:nvPr/>
        </p:nvSpPr>
        <p:spPr>
          <a:xfrm>
            <a:off x="709161" y="2895266"/>
            <a:ext cx="5092200" cy="2426305"/>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3000" b="1" dirty="0"/>
              <a:t>People impacted =</a:t>
            </a:r>
          </a:p>
          <a:p>
            <a:r>
              <a:rPr lang="en-GB" sz="3000" b="1" dirty="0"/>
              <a:t>“stakeholders”:</a:t>
            </a:r>
          </a:p>
          <a:p>
            <a:r>
              <a:rPr lang="en-GB" sz="3000" dirty="0"/>
              <a:t>Families, local supermarkets (donors), and community volunteers.</a:t>
            </a:r>
          </a:p>
        </p:txBody>
      </p:sp>
    </p:spTree>
    <p:extLst>
      <p:ext uri="{BB962C8B-B14F-4D97-AF65-F5344CB8AC3E}">
        <p14:creationId xmlns:p14="http://schemas.microsoft.com/office/powerpoint/2010/main" val="3433045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409BA38C-9502-435F-92EF-DDD21E73ECD1}"/>
              </a:ext>
              <a:ext uri="{C183D7F6-B498-43B3-948B-1728B52AA6E4}">
                <adec:decorative xmlns:adec="http://schemas.microsoft.com/office/drawing/2017/decorative" val="1"/>
              </a:ext>
            </a:extLst>
          </p:cNvPr>
          <p:cNvGrpSpPr/>
          <p:nvPr/>
        </p:nvGrpSpPr>
        <p:grpSpPr>
          <a:xfrm>
            <a:off x="4442720" y="2045536"/>
            <a:ext cx="3201319" cy="2079030"/>
            <a:chOff x="4442720" y="2045536"/>
            <a:chExt cx="3201319" cy="2079030"/>
          </a:xfrm>
        </p:grpSpPr>
        <p:sp>
          <p:nvSpPr>
            <p:cNvPr id="26" name="Rectangle 25">
              <a:extLst>
                <a:ext uri="{FF2B5EF4-FFF2-40B4-BE49-F238E27FC236}">
                  <a16:creationId xmlns:a16="http://schemas.microsoft.com/office/drawing/2014/main" id="{D182F3C4-DD7B-29A6-36A0-42E8679698F7}"/>
                </a:ext>
              </a:extLst>
            </p:cNvPr>
            <p:cNvSpPr/>
            <p:nvPr/>
          </p:nvSpPr>
          <p:spPr>
            <a:xfrm>
              <a:off x="4442720" y="2045536"/>
              <a:ext cx="3201319" cy="2079030"/>
            </a:xfrm>
            <a:prstGeom prst="rect">
              <a:avLst/>
            </a:prstGeom>
            <a:solidFill>
              <a:srgbClr val="96BE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People Icon" descr="A group of people in a circle&#10;&#10;AI-generated content may be incorrect.">
              <a:extLst>
                <a:ext uri="{FF2B5EF4-FFF2-40B4-BE49-F238E27FC236}">
                  <a16:creationId xmlns:a16="http://schemas.microsoft.com/office/drawing/2014/main" id="{2CBDE9B3-1444-C1D5-0F60-073DED8524A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29363" y="2273520"/>
              <a:ext cx="1628031" cy="1628031"/>
            </a:xfrm>
            <a:prstGeom prst="rect">
              <a:avLst/>
            </a:prstGeom>
          </p:spPr>
        </p:pic>
      </p:grpSp>
      <p:sp>
        <p:nvSpPr>
          <p:cNvPr id="2" name="Title 1">
            <a:extLst>
              <a:ext uri="{FF2B5EF4-FFF2-40B4-BE49-F238E27FC236}">
                <a16:creationId xmlns:a16="http://schemas.microsoft.com/office/drawing/2014/main" id="{B987FCE9-7358-E2C6-36CF-818705B27C67}"/>
              </a:ext>
            </a:extLst>
          </p:cNvPr>
          <p:cNvSpPr>
            <a:spLocks noGrp="1"/>
          </p:cNvSpPr>
          <p:nvPr>
            <p:ph type="ctrTitle"/>
          </p:nvPr>
        </p:nvSpPr>
        <p:spPr>
          <a:xfrm>
            <a:off x="414786" y="309277"/>
            <a:ext cx="11531029" cy="874754"/>
          </a:xfrm>
        </p:spPr>
        <p:txBody>
          <a:bodyPr/>
          <a:lstStyle/>
          <a:p>
            <a:r>
              <a:rPr lang="en-GB" sz="4800" dirty="0"/>
              <a:t>Stakeholders - seeing it from their side</a:t>
            </a:r>
          </a:p>
        </p:txBody>
      </p:sp>
      <p:sp>
        <p:nvSpPr>
          <p:cNvPr id="14" name="Subtitle 2">
            <a:extLst>
              <a:ext uri="{FF2B5EF4-FFF2-40B4-BE49-F238E27FC236}">
                <a16:creationId xmlns:a16="http://schemas.microsoft.com/office/drawing/2014/main" id="{CE7972F5-F180-0125-FA1A-42AAA332314A}"/>
              </a:ext>
            </a:extLst>
          </p:cNvPr>
          <p:cNvSpPr txBox="1">
            <a:spLocks/>
          </p:cNvSpPr>
          <p:nvPr/>
        </p:nvSpPr>
        <p:spPr>
          <a:xfrm>
            <a:off x="660971" y="4300312"/>
            <a:ext cx="3304686" cy="2557688"/>
          </a:xfrm>
          <a:prstGeom prst="rect">
            <a:avLst/>
          </a:prstGeom>
        </p:spPr>
        <p:txBody>
          <a:bodyPr vert="horz" wrap="square"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t>The councillor</a:t>
            </a:r>
            <a:r>
              <a:rPr lang="en-GB" dirty="0"/>
              <a:t>:</a:t>
            </a:r>
          </a:p>
          <a:p>
            <a:pPr>
              <a:spcBef>
                <a:spcPts val="700"/>
              </a:spcBef>
            </a:pPr>
            <a:r>
              <a:rPr lang="en-GB" dirty="0"/>
              <a:t>"How much will this cost, and is it a priority?"</a:t>
            </a:r>
            <a:endParaRPr lang="en-GB" dirty="0">
              <a:solidFill>
                <a:srgbClr val="002060"/>
              </a:solidFill>
            </a:endParaRPr>
          </a:p>
        </p:txBody>
      </p:sp>
      <p:sp>
        <p:nvSpPr>
          <p:cNvPr id="16" name="Subtitle 2">
            <a:extLst>
              <a:ext uri="{FF2B5EF4-FFF2-40B4-BE49-F238E27FC236}">
                <a16:creationId xmlns:a16="http://schemas.microsoft.com/office/drawing/2014/main" id="{35F6C69F-330E-F7FA-AA0C-7B2A9BDCE542}"/>
              </a:ext>
            </a:extLst>
          </p:cNvPr>
          <p:cNvSpPr txBox="1">
            <a:spLocks/>
          </p:cNvSpPr>
          <p:nvPr/>
        </p:nvSpPr>
        <p:spPr>
          <a:xfrm>
            <a:off x="4345222" y="4300312"/>
            <a:ext cx="3209561" cy="1217769"/>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lang="en-GB" b="1" dirty="0"/>
              <a:t>The shopkeeper</a:t>
            </a:r>
            <a:r>
              <a:rPr lang="en-GB" dirty="0"/>
              <a:t>:</a:t>
            </a:r>
          </a:p>
          <a:p>
            <a:pPr lvl="0">
              <a:spcBef>
                <a:spcPts val="700"/>
              </a:spcBef>
            </a:pPr>
            <a:r>
              <a:rPr lang="en-GB" dirty="0"/>
              <a:t>"Will this bring more people to my shop?"</a:t>
            </a:r>
            <a:endParaRPr lang="en-GB" dirty="0">
              <a:solidFill>
                <a:srgbClr val="002060"/>
              </a:solidFill>
            </a:endParaRPr>
          </a:p>
        </p:txBody>
      </p:sp>
      <p:sp>
        <p:nvSpPr>
          <p:cNvPr id="17" name="Subtitle 2">
            <a:extLst>
              <a:ext uri="{FF2B5EF4-FFF2-40B4-BE49-F238E27FC236}">
                <a16:creationId xmlns:a16="http://schemas.microsoft.com/office/drawing/2014/main" id="{8FFF729C-2368-7C64-903B-B4889BEE87B0}"/>
              </a:ext>
            </a:extLst>
          </p:cNvPr>
          <p:cNvSpPr txBox="1">
            <a:spLocks/>
          </p:cNvSpPr>
          <p:nvPr/>
        </p:nvSpPr>
        <p:spPr>
          <a:xfrm>
            <a:off x="8021235" y="4300312"/>
            <a:ext cx="3408055" cy="1217769"/>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lang="en-GB" b="1" dirty="0"/>
              <a:t>The parent</a:t>
            </a:r>
            <a:r>
              <a:rPr lang="en-GB" dirty="0"/>
              <a:t>:</a:t>
            </a:r>
          </a:p>
          <a:p>
            <a:pPr lvl="0">
              <a:spcBef>
                <a:spcPts val="700"/>
              </a:spcBef>
            </a:pPr>
            <a:r>
              <a:rPr lang="en-GB" dirty="0"/>
              <a:t>"Will my child be safe and home on time?"</a:t>
            </a:r>
          </a:p>
        </p:txBody>
      </p:sp>
      <p:grpSp>
        <p:nvGrpSpPr>
          <p:cNvPr id="3" name="Group 2">
            <a:extLst>
              <a:ext uri="{FF2B5EF4-FFF2-40B4-BE49-F238E27FC236}">
                <a16:creationId xmlns:a16="http://schemas.microsoft.com/office/drawing/2014/main" id="{CE13EAF5-C1F3-7F32-DE94-73821968B05C}"/>
              </a:ext>
              <a:ext uri="{C183D7F6-B498-43B3-948B-1728B52AA6E4}">
                <adec:decorative xmlns:adec="http://schemas.microsoft.com/office/drawing/2017/decorative" val="1"/>
              </a:ext>
            </a:extLst>
          </p:cNvPr>
          <p:cNvGrpSpPr/>
          <p:nvPr/>
        </p:nvGrpSpPr>
        <p:grpSpPr>
          <a:xfrm>
            <a:off x="764338" y="2045536"/>
            <a:ext cx="3201319" cy="2079030"/>
            <a:chOff x="764338" y="2045536"/>
            <a:chExt cx="3201319" cy="2079030"/>
          </a:xfrm>
        </p:grpSpPr>
        <p:sp>
          <p:nvSpPr>
            <p:cNvPr id="25" name="Rectangle 24">
              <a:extLst>
                <a:ext uri="{FF2B5EF4-FFF2-40B4-BE49-F238E27FC236}">
                  <a16:creationId xmlns:a16="http://schemas.microsoft.com/office/drawing/2014/main" id="{DBA4C9D6-7AE3-13E6-F239-40C5B038DD7B}"/>
                </a:ext>
              </a:extLst>
            </p:cNvPr>
            <p:cNvSpPr/>
            <p:nvPr/>
          </p:nvSpPr>
          <p:spPr>
            <a:xfrm>
              <a:off x="764338" y="2045536"/>
              <a:ext cx="3201319" cy="2079030"/>
            </a:xfrm>
            <a:prstGeom prst="rect">
              <a:avLst/>
            </a:prstGeom>
            <a:solidFill>
              <a:srgbClr val="0099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Money Icon" descr="A white line on a black background&#10;&#10;AI-generated content may be incorrect.">
              <a:extLst>
                <a:ext uri="{FF2B5EF4-FFF2-40B4-BE49-F238E27FC236}">
                  <a16:creationId xmlns:a16="http://schemas.microsoft.com/office/drawing/2014/main" id="{895B3F64-41F6-D3BC-7312-700039798F4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35741" y="2260457"/>
              <a:ext cx="1641094" cy="1641094"/>
            </a:xfrm>
            <a:prstGeom prst="rect">
              <a:avLst/>
            </a:prstGeom>
          </p:spPr>
        </p:pic>
      </p:grpSp>
      <p:grpSp>
        <p:nvGrpSpPr>
          <p:cNvPr id="5" name="Group 4">
            <a:extLst>
              <a:ext uri="{FF2B5EF4-FFF2-40B4-BE49-F238E27FC236}">
                <a16:creationId xmlns:a16="http://schemas.microsoft.com/office/drawing/2014/main" id="{632D7BC1-BA5F-D6C6-6FE0-A0015CC53CA7}"/>
              </a:ext>
              <a:ext uri="{C183D7F6-B498-43B3-948B-1728B52AA6E4}">
                <adec:decorative xmlns:adec="http://schemas.microsoft.com/office/drawing/2017/decorative" val="1"/>
              </a:ext>
            </a:extLst>
          </p:cNvPr>
          <p:cNvGrpSpPr/>
          <p:nvPr/>
        </p:nvGrpSpPr>
        <p:grpSpPr>
          <a:xfrm>
            <a:off x="8128030" y="2045536"/>
            <a:ext cx="3201319" cy="2079030"/>
            <a:chOff x="8128030" y="2045536"/>
            <a:chExt cx="3201319" cy="2079030"/>
          </a:xfrm>
        </p:grpSpPr>
        <p:sp>
          <p:nvSpPr>
            <p:cNvPr id="27" name="Rectangle 26">
              <a:extLst>
                <a:ext uri="{FF2B5EF4-FFF2-40B4-BE49-F238E27FC236}">
                  <a16:creationId xmlns:a16="http://schemas.microsoft.com/office/drawing/2014/main" id="{423BB044-82BC-ADC9-9920-439C3479DED1}"/>
                </a:ext>
              </a:extLst>
            </p:cNvPr>
            <p:cNvSpPr/>
            <p:nvPr/>
          </p:nvSpPr>
          <p:spPr>
            <a:xfrm>
              <a:off x="8128030" y="2045536"/>
              <a:ext cx="3201319" cy="2079030"/>
            </a:xfrm>
            <a:prstGeom prst="rect">
              <a:avLst/>
            </a:prstGeom>
            <a:solidFill>
              <a:srgbClr val="EC660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Family home Icon" descr="A white line drawing of a house with a person in a circle&#10;&#10;AI-generated content may be incorrect.">
              <a:extLst>
                <a:ext uri="{FF2B5EF4-FFF2-40B4-BE49-F238E27FC236}">
                  <a16:creationId xmlns:a16="http://schemas.microsoft.com/office/drawing/2014/main" id="{34AD9FCD-44F5-759E-E2A7-478B5284DB5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712925" y="2142655"/>
              <a:ext cx="2033451" cy="1863997"/>
            </a:xfrm>
            <a:prstGeom prst="rect">
              <a:avLst/>
            </a:prstGeom>
          </p:spPr>
        </p:pic>
      </p:grpSp>
    </p:spTree>
    <p:extLst>
      <p:ext uri="{BB962C8B-B14F-4D97-AF65-F5344CB8AC3E}">
        <p14:creationId xmlns:p14="http://schemas.microsoft.com/office/powerpoint/2010/main" val="3169563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9E4886-0697-046E-F676-B9A2D96649E6}"/>
              </a:ext>
            </a:extLst>
          </p:cNvPr>
          <p:cNvSpPr>
            <a:spLocks noGrp="1"/>
          </p:cNvSpPr>
          <p:nvPr>
            <p:ph type="ctrTitle"/>
          </p:nvPr>
        </p:nvSpPr>
        <p:spPr/>
        <p:txBody>
          <a:bodyPr/>
          <a:lstStyle/>
          <a:p>
            <a:r>
              <a:rPr lang="en-GB" dirty="0"/>
              <a:t>The 60-second pitch</a:t>
            </a:r>
          </a:p>
        </p:txBody>
      </p:sp>
      <p:pic>
        <p:nvPicPr>
          <p:cNvPr id="3" name="60-Second Pitch">
            <a:extLst>
              <a:ext uri="{FF2B5EF4-FFF2-40B4-BE49-F238E27FC236}">
                <a16:creationId xmlns:a16="http://schemas.microsoft.com/office/drawing/2014/main" id="{C439BE86-1E9D-08EB-887E-C067A843B406}"/>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862150" y="1663337"/>
            <a:ext cx="8267372" cy="4458788"/>
          </a:xfrm>
          <a:prstGeom prst="rect">
            <a:avLst/>
          </a:prstGeom>
        </p:spPr>
      </p:pic>
      <p:sp>
        <p:nvSpPr>
          <p:cNvPr id="4" name="Subtitle 2">
            <a:extLst>
              <a:ext uri="{FF2B5EF4-FFF2-40B4-BE49-F238E27FC236}">
                <a16:creationId xmlns:a16="http://schemas.microsoft.com/office/drawing/2014/main" id="{76D3F245-D1B0-DD1A-DB25-149561B44E77}"/>
              </a:ext>
            </a:extLst>
          </p:cNvPr>
          <p:cNvSpPr txBox="1">
            <a:spLocks/>
          </p:cNvSpPr>
          <p:nvPr/>
        </p:nvSpPr>
        <p:spPr>
          <a:xfrm>
            <a:off x="709161" y="6061165"/>
            <a:ext cx="5092200" cy="507831"/>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3000" b="1" dirty="0"/>
              <a:t>Why only 60 seconds?</a:t>
            </a:r>
            <a:endParaRPr lang="en-GB" sz="3000" dirty="0"/>
          </a:p>
        </p:txBody>
      </p:sp>
      <p:sp>
        <p:nvSpPr>
          <p:cNvPr id="5" name="Subtitle 2">
            <a:extLst>
              <a:ext uri="{FF2B5EF4-FFF2-40B4-BE49-F238E27FC236}">
                <a16:creationId xmlns:a16="http://schemas.microsoft.com/office/drawing/2014/main" id="{0D530BDD-5906-E41E-4A16-7143BB0AD88B}"/>
              </a:ext>
            </a:extLst>
          </p:cNvPr>
          <p:cNvSpPr txBox="1">
            <a:spLocks/>
          </p:cNvSpPr>
          <p:nvPr/>
        </p:nvSpPr>
        <p:spPr>
          <a:xfrm>
            <a:off x="5029280" y="6061165"/>
            <a:ext cx="6754084" cy="507831"/>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3000" dirty="0"/>
              <a:t>A concise pitch is more effective. </a:t>
            </a:r>
          </a:p>
        </p:txBody>
      </p:sp>
    </p:spTree>
    <p:extLst>
      <p:ext uri="{BB962C8B-B14F-4D97-AF65-F5344CB8AC3E}">
        <p14:creationId xmlns:p14="http://schemas.microsoft.com/office/powerpoint/2010/main" val="1419648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a:extLst>
              <a:ext uri="{FF2B5EF4-FFF2-40B4-BE49-F238E27FC236}">
                <a16:creationId xmlns:a16="http://schemas.microsoft.com/office/drawing/2014/main" id="{8314A66C-6838-C5A0-68D9-1815B4386963}"/>
              </a:ext>
              <a:ext uri="{C183D7F6-B498-43B3-948B-1728B52AA6E4}">
                <adec:decorative xmlns:adec="http://schemas.microsoft.com/office/drawing/2017/decorative" val="1"/>
              </a:ext>
            </a:extLst>
          </p:cNvPr>
          <p:cNvSpPr/>
          <p:nvPr/>
        </p:nvSpPr>
        <p:spPr>
          <a:xfrm>
            <a:off x="515939" y="5349041"/>
            <a:ext cx="986671" cy="990852"/>
          </a:xfrm>
          <a:prstGeom prst="rect">
            <a:avLst/>
          </a:prstGeom>
          <a:solidFill>
            <a:srgbClr val="EC660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ectangle 29">
            <a:extLst>
              <a:ext uri="{FF2B5EF4-FFF2-40B4-BE49-F238E27FC236}">
                <a16:creationId xmlns:a16="http://schemas.microsoft.com/office/drawing/2014/main" id="{333C3261-14FB-7263-EB1A-586A313A920B}"/>
              </a:ext>
              <a:ext uri="{C183D7F6-B498-43B3-948B-1728B52AA6E4}">
                <adec:decorative xmlns:adec="http://schemas.microsoft.com/office/drawing/2017/decorative" val="1"/>
              </a:ext>
            </a:extLst>
          </p:cNvPr>
          <p:cNvSpPr/>
          <p:nvPr/>
        </p:nvSpPr>
        <p:spPr>
          <a:xfrm>
            <a:off x="515937" y="4250899"/>
            <a:ext cx="986673" cy="990852"/>
          </a:xfrm>
          <a:prstGeom prst="rect">
            <a:avLst/>
          </a:prstGeom>
          <a:solidFill>
            <a:srgbClr val="7051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28">
            <a:extLst>
              <a:ext uri="{FF2B5EF4-FFF2-40B4-BE49-F238E27FC236}">
                <a16:creationId xmlns:a16="http://schemas.microsoft.com/office/drawing/2014/main" id="{0F8457B7-2EB8-053B-958C-63C192C0615C}"/>
              </a:ext>
              <a:ext uri="{C183D7F6-B498-43B3-948B-1728B52AA6E4}">
                <adec:decorative xmlns:adec="http://schemas.microsoft.com/office/drawing/2017/decorative" val="1"/>
              </a:ext>
            </a:extLst>
          </p:cNvPr>
          <p:cNvSpPr/>
          <p:nvPr/>
        </p:nvSpPr>
        <p:spPr>
          <a:xfrm>
            <a:off x="515937" y="3152754"/>
            <a:ext cx="986673" cy="990852"/>
          </a:xfrm>
          <a:prstGeom prst="rect">
            <a:avLst/>
          </a:prstGeom>
          <a:solidFill>
            <a:srgbClr val="96BE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299E4886-0697-046E-F676-B9A2D96649E6}"/>
              </a:ext>
            </a:extLst>
          </p:cNvPr>
          <p:cNvSpPr>
            <a:spLocks noGrp="1"/>
          </p:cNvSpPr>
          <p:nvPr>
            <p:ph type="ctrTitle"/>
          </p:nvPr>
        </p:nvSpPr>
        <p:spPr/>
        <p:txBody>
          <a:bodyPr/>
          <a:lstStyle/>
          <a:p>
            <a:r>
              <a:rPr lang="en-GB" dirty="0"/>
              <a:t>The 60-second pitch structure</a:t>
            </a:r>
          </a:p>
        </p:txBody>
      </p:sp>
      <p:sp>
        <p:nvSpPr>
          <p:cNvPr id="9" name="Rectangle 8">
            <a:extLst>
              <a:ext uri="{FF2B5EF4-FFF2-40B4-BE49-F238E27FC236}">
                <a16:creationId xmlns:a16="http://schemas.microsoft.com/office/drawing/2014/main" id="{034EAEEA-90E9-E1FF-800F-8D70911040AB}"/>
              </a:ext>
              <a:ext uri="{C183D7F6-B498-43B3-948B-1728B52AA6E4}">
                <adec:decorative xmlns:adec="http://schemas.microsoft.com/office/drawing/2017/decorative" val="1"/>
              </a:ext>
            </a:extLst>
          </p:cNvPr>
          <p:cNvSpPr/>
          <p:nvPr/>
        </p:nvSpPr>
        <p:spPr>
          <a:xfrm>
            <a:off x="1555749" y="2054611"/>
            <a:ext cx="2028587" cy="990852"/>
          </a:xfrm>
          <a:prstGeom prst="rect">
            <a:avLst/>
          </a:prstGeom>
          <a:solidFill>
            <a:srgbClr val="0099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Subtitle 2">
            <a:extLst>
              <a:ext uri="{FF2B5EF4-FFF2-40B4-BE49-F238E27FC236}">
                <a16:creationId xmlns:a16="http://schemas.microsoft.com/office/drawing/2014/main" id="{10CE564E-F131-381F-983B-E48188941FA5}"/>
              </a:ext>
            </a:extLst>
          </p:cNvPr>
          <p:cNvSpPr txBox="1">
            <a:spLocks/>
          </p:cNvSpPr>
          <p:nvPr/>
        </p:nvSpPr>
        <p:spPr>
          <a:xfrm>
            <a:off x="1693696" y="2054610"/>
            <a:ext cx="1814308" cy="990852"/>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solidFill>
                  <a:schemeClr val="bg1"/>
                </a:solidFill>
              </a:rPr>
              <a:t>Hook</a:t>
            </a:r>
            <a:r>
              <a:rPr lang="en-GB" dirty="0">
                <a:solidFill>
                  <a:schemeClr val="bg1"/>
                </a:solidFill>
              </a:rPr>
              <a:t>:</a:t>
            </a:r>
          </a:p>
        </p:txBody>
      </p:sp>
      <p:sp>
        <p:nvSpPr>
          <p:cNvPr id="12" name="Rectangle 11">
            <a:extLst>
              <a:ext uri="{FF2B5EF4-FFF2-40B4-BE49-F238E27FC236}">
                <a16:creationId xmlns:a16="http://schemas.microsoft.com/office/drawing/2014/main" id="{D3CFB592-52FE-F3C9-1FAE-B6DA960972A9}"/>
              </a:ext>
              <a:ext uri="{C183D7F6-B498-43B3-948B-1728B52AA6E4}">
                <adec:decorative xmlns:adec="http://schemas.microsoft.com/office/drawing/2017/decorative" val="1"/>
              </a:ext>
            </a:extLst>
          </p:cNvPr>
          <p:cNvSpPr/>
          <p:nvPr/>
        </p:nvSpPr>
        <p:spPr>
          <a:xfrm>
            <a:off x="3633114" y="2054609"/>
            <a:ext cx="8049997" cy="990852"/>
          </a:xfrm>
          <a:prstGeom prst="rect">
            <a:avLst/>
          </a:prstGeom>
          <a:solidFill>
            <a:srgbClr val="0099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Subtitle 2">
            <a:extLst>
              <a:ext uri="{FF2B5EF4-FFF2-40B4-BE49-F238E27FC236}">
                <a16:creationId xmlns:a16="http://schemas.microsoft.com/office/drawing/2014/main" id="{08EB6F9D-50BD-7AF6-862A-834895205F52}"/>
              </a:ext>
            </a:extLst>
          </p:cNvPr>
          <p:cNvSpPr txBox="1">
            <a:spLocks/>
          </p:cNvSpPr>
          <p:nvPr/>
        </p:nvSpPr>
        <p:spPr>
          <a:xfrm>
            <a:off x="3771544" y="2054610"/>
            <a:ext cx="7911567" cy="990852"/>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a:solidFill>
                  <a:schemeClr val="bg1"/>
                </a:solidFill>
              </a:rPr>
              <a:t>Grab their attention immediately (for example, “did you know 1 in 4 local families are struggling?”)</a:t>
            </a:r>
          </a:p>
        </p:txBody>
      </p:sp>
      <p:sp>
        <p:nvSpPr>
          <p:cNvPr id="17" name="Rectangle 16">
            <a:extLst>
              <a:ext uri="{FF2B5EF4-FFF2-40B4-BE49-F238E27FC236}">
                <a16:creationId xmlns:a16="http://schemas.microsoft.com/office/drawing/2014/main" id="{673EFBF3-0FA3-4A19-1D5F-C5D77CED71AC}"/>
              </a:ext>
              <a:ext uri="{C183D7F6-B498-43B3-948B-1728B52AA6E4}">
                <adec:decorative xmlns:adec="http://schemas.microsoft.com/office/drawing/2017/decorative" val="1"/>
              </a:ext>
            </a:extLst>
          </p:cNvPr>
          <p:cNvSpPr/>
          <p:nvPr/>
        </p:nvSpPr>
        <p:spPr>
          <a:xfrm>
            <a:off x="1555749" y="3152754"/>
            <a:ext cx="2028588" cy="990852"/>
          </a:xfrm>
          <a:prstGeom prst="rect">
            <a:avLst/>
          </a:prstGeom>
          <a:solidFill>
            <a:srgbClr val="96BE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Subtitle 2">
            <a:extLst>
              <a:ext uri="{FF2B5EF4-FFF2-40B4-BE49-F238E27FC236}">
                <a16:creationId xmlns:a16="http://schemas.microsoft.com/office/drawing/2014/main" id="{F0A6F453-8788-64C7-4C5B-F0B0E02E8A7C}"/>
              </a:ext>
            </a:extLst>
          </p:cNvPr>
          <p:cNvSpPr txBox="1">
            <a:spLocks/>
          </p:cNvSpPr>
          <p:nvPr/>
        </p:nvSpPr>
        <p:spPr>
          <a:xfrm>
            <a:off x="1693696" y="3152755"/>
            <a:ext cx="1890640" cy="990852"/>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solidFill>
                  <a:schemeClr val="bg1"/>
                </a:solidFill>
              </a:rPr>
              <a:t>Problem</a:t>
            </a:r>
            <a:r>
              <a:rPr lang="en-GB" dirty="0">
                <a:solidFill>
                  <a:schemeClr val="bg1"/>
                </a:solidFill>
              </a:rPr>
              <a:t>:</a:t>
            </a:r>
          </a:p>
        </p:txBody>
      </p:sp>
      <p:sp>
        <p:nvSpPr>
          <p:cNvPr id="19" name="Rectangle 18">
            <a:extLst>
              <a:ext uri="{FF2B5EF4-FFF2-40B4-BE49-F238E27FC236}">
                <a16:creationId xmlns:a16="http://schemas.microsoft.com/office/drawing/2014/main" id="{5177B145-21BF-0964-9346-974A1C9733EC}"/>
              </a:ext>
              <a:ext uri="{C183D7F6-B498-43B3-948B-1728B52AA6E4}">
                <adec:decorative xmlns:adec="http://schemas.microsoft.com/office/drawing/2017/decorative" val="1"/>
              </a:ext>
            </a:extLst>
          </p:cNvPr>
          <p:cNvSpPr/>
          <p:nvPr/>
        </p:nvSpPr>
        <p:spPr>
          <a:xfrm>
            <a:off x="3633114" y="3152754"/>
            <a:ext cx="8049997" cy="990852"/>
          </a:xfrm>
          <a:prstGeom prst="rect">
            <a:avLst/>
          </a:prstGeom>
          <a:solidFill>
            <a:srgbClr val="96BE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Subtitle 2">
            <a:extLst>
              <a:ext uri="{FF2B5EF4-FFF2-40B4-BE49-F238E27FC236}">
                <a16:creationId xmlns:a16="http://schemas.microsoft.com/office/drawing/2014/main" id="{FB93DAEE-7B0E-867F-EA19-FA6C342CCB39}"/>
              </a:ext>
            </a:extLst>
          </p:cNvPr>
          <p:cNvSpPr txBox="1">
            <a:spLocks/>
          </p:cNvSpPr>
          <p:nvPr/>
        </p:nvSpPr>
        <p:spPr>
          <a:xfrm>
            <a:off x="3771544" y="3152755"/>
            <a:ext cx="7911567" cy="990852"/>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a:solidFill>
                  <a:schemeClr val="bg1"/>
                </a:solidFill>
              </a:rPr>
              <a:t>State the issue clearly with evidence.</a:t>
            </a:r>
          </a:p>
        </p:txBody>
      </p:sp>
      <p:sp>
        <p:nvSpPr>
          <p:cNvPr id="21" name="Rectangle 20">
            <a:extLst>
              <a:ext uri="{FF2B5EF4-FFF2-40B4-BE49-F238E27FC236}">
                <a16:creationId xmlns:a16="http://schemas.microsoft.com/office/drawing/2014/main" id="{942FD714-A3D3-2BFC-1814-17043F28A330}"/>
              </a:ext>
              <a:ext uri="{C183D7F6-B498-43B3-948B-1728B52AA6E4}">
                <adec:decorative xmlns:adec="http://schemas.microsoft.com/office/drawing/2017/decorative" val="1"/>
              </a:ext>
            </a:extLst>
          </p:cNvPr>
          <p:cNvSpPr/>
          <p:nvPr/>
        </p:nvSpPr>
        <p:spPr>
          <a:xfrm>
            <a:off x="1555749" y="4250899"/>
            <a:ext cx="2028588" cy="990852"/>
          </a:xfrm>
          <a:prstGeom prst="rect">
            <a:avLst/>
          </a:prstGeom>
          <a:solidFill>
            <a:srgbClr val="7051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Subtitle 2">
            <a:extLst>
              <a:ext uri="{FF2B5EF4-FFF2-40B4-BE49-F238E27FC236}">
                <a16:creationId xmlns:a16="http://schemas.microsoft.com/office/drawing/2014/main" id="{5761FE6A-1AB5-B84E-B53E-11EF0FC64516}"/>
              </a:ext>
            </a:extLst>
          </p:cNvPr>
          <p:cNvSpPr txBox="1">
            <a:spLocks/>
          </p:cNvSpPr>
          <p:nvPr/>
        </p:nvSpPr>
        <p:spPr>
          <a:xfrm>
            <a:off x="1693696" y="4250900"/>
            <a:ext cx="1890640" cy="990852"/>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solidFill>
                  <a:schemeClr val="bg1"/>
                </a:solidFill>
              </a:rPr>
              <a:t>Solution:</a:t>
            </a:r>
            <a:endParaRPr lang="en-GB" dirty="0">
              <a:solidFill>
                <a:schemeClr val="bg1"/>
              </a:solidFill>
            </a:endParaRPr>
          </a:p>
        </p:txBody>
      </p:sp>
      <p:sp>
        <p:nvSpPr>
          <p:cNvPr id="23" name="Rectangle 22">
            <a:extLst>
              <a:ext uri="{FF2B5EF4-FFF2-40B4-BE49-F238E27FC236}">
                <a16:creationId xmlns:a16="http://schemas.microsoft.com/office/drawing/2014/main" id="{BBE55F3D-928A-403F-9942-39A4CDC73BFC}"/>
              </a:ext>
              <a:ext uri="{C183D7F6-B498-43B3-948B-1728B52AA6E4}">
                <adec:decorative xmlns:adec="http://schemas.microsoft.com/office/drawing/2017/decorative" val="1"/>
              </a:ext>
            </a:extLst>
          </p:cNvPr>
          <p:cNvSpPr/>
          <p:nvPr/>
        </p:nvSpPr>
        <p:spPr>
          <a:xfrm>
            <a:off x="3633114" y="4250899"/>
            <a:ext cx="8049997" cy="990852"/>
          </a:xfrm>
          <a:prstGeom prst="rect">
            <a:avLst/>
          </a:prstGeom>
          <a:solidFill>
            <a:srgbClr val="7051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Subtitle 2">
            <a:extLst>
              <a:ext uri="{FF2B5EF4-FFF2-40B4-BE49-F238E27FC236}">
                <a16:creationId xmlns:a16="http://schemas.microsoft.com/office/drawing/2014/main" id="{68B0B421-C573-6CD9-57C4-34D203DF3F88}"/>
              </a:ext>
            </a:extLst>
          </p:cNvPr>
          <p:cNvSpPr txBox="1">
            <a:spLocks/>
          </p:cNvSpPr>
          <p:nvPr/>
        </p:nvSpPr>
        <p:spPr>
          <a:xfrm>
            <a:off x="3771544" y="4250900"/>
            <a:ext cx="7911567" cy="990852"/>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a:solidFill>
                  <a:schemeClr val="bg1"/>
                </a:solidFill>
              </a:rPr>
              <a:t>What is your one big idea to fix it?</a:t>
            </a:r>
          </a:p>
        </p:txBody>
      </p:sp>
      <p:sp>
        <p:nvSpPr>
          <p:cNvPr id="25" name="Rectangle 24">
            <a:extLst>
              <a:ext uri="{FF2B5EF4-FFF2-40B4-BE49-F238E27FC236}">
                <a16:creationId xmlns:a16="http://schemas.microsoft.com/office/drawing/2014/main" id="{88909F72-9ECA-B79D-2DE4-B23919E5CE8D}"/>
              </a:ext>
              <a:ext uri="{C183D7F6-B498-43B3-948B-1728B52AA6E4}">
                <adec:decorative xmlns:adec="http://schemas.microsoft.com/office/drawing/2017/decorative" val="1"/>
              </a:ext>
            </a:extLst>
          </p:cNvPr>
          <p:cNvSpPr/>
          <p:nvPr/>
        </p:nvSpPr>
        <p:spPr>
          <a:xfrm>
            <a:off x="1555749" y="5349043"/>
            <a:ext cx="2028588" cy="990852"/>
          </a:xfrm>
          <a:prstGeom prst="rect">
            <a:avLst/>
          </a:prstGeom>
          <a:solidFill>
            <a:srgbClr val="EC660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Subtitle 2">
            <a:extLst>
              <a:ext uri="{FF2B5EF4-FFF2-40B4-BE49-F238E27FC236}">
                <a16:creationId xmlns:a16="http://schemas.microsoft.com/office/drawing/2014/main" id="{0A2C8CEC-709A-76EE-57F8-307243EE15E2}"/>
              </a:ext>
            </a:extLst>
          </p:cNvPr>
          <p:cNvSpPr txBox="1">
            <a:spLocks/>
          </p:cNvSpPr>
          <p:nvPr/>
        </p:nvSpPr>
        <p:spPr>
          <a:xfrm>
            <a:off x="1693696" y="5349044"/>
            <a:ext cx="1890640" cy="990852"/>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solidFill>
                  <a:schemeClr val="bg1"/>
                </a:solidFill>
              </a:rPr>
              <a:t>Call</a:t>
            </a:r>
            <a:br>
              <a:rPr lang="en-GB" b="1" dirty="0">
                <a:solidFill>
                  <a:schemeClr val="bg1"/>
                </a:solidFill>
              </a:rPr>
            </a:br>
            <a:r>
              <a:rPr lang="en-GB" b="1" dirty="0">
                <a:solidFill>
                  <a:schemeClr val="bg1"/>
                </a:solidFill>
              </a:rPr>
              <a:t>to action:</a:t>
            </a:r>
            <a:endParaRPr lang="en-GB" dirty="0">
              <a:solidFill>
                <a:schemeClr val="bg1"/>
              </a:solidFill>
            </a:endParaRPr>
          </a:p>
        </p:txBody>
      </p:sp>
      <p:sp>
        <p:nvSpPr>
          <p:cNvPr id="27" name="Rectangle 26">
            <a:extLst>
              <a:ext uri="{FF2B5EF4-FFF2-40B4-BE49-F238E27FC236}">
                <a16:creationId xmlns:a16="http://schemas.microsoft.com/office/drawing/2014/main" id="{963C08FA-7700-754F-976D-8D8168261222}"/>
              </a:ext>
              <a:ext uri="{C183D7F6-B498-43B3-948B-1728B52AA6E4}">
                <adec:decorative xmlns:adec="http://schemas.microsoft.com/office/drawing/2017/decorative" val="1"/>
              </a:ext>
            </a:extLst>
          </p:cNvPr>
          <p:cNvSpPr/>
          <p:nvPr/>
        </p:nvSpPr>
        <p:spPr>
          <a:xfrm>
            <a:off x="3633114" y="5349043"/>
            <a:ext cx="8049997" cy="990852"/>
          </a:xfrm>
          <a:prstGeom prst="rect">
            <a:avLst/>
          </a:prstGeom>
          <a:solidFill>
            <a:srgbClr val="EC660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8" name="Subtitle 2">
            <a:extLst>
              <a:ext uri="{FF2B5EF4-FFF2-40B4-BE49-F238E27FC236}">
                <a16:creationId xmlns:a16="http://schemas.microsoft.com/office/drawing/2014/main" id="{C97D2389-9824-E8CE-96A3-1A057ED0DBDB}"/>
              </a:ext>
            </a:extLst>
          </p:cNvPr>
          <p:cNvSpPr txBox="1">
            <a:spLocks/>
          </p:cNvSpPr>
          <p:nvPr/>
        </p:nvSpPr>
        <p:spPr>
          <a:xfrm>
            <a:off x="3771544" y="5349044"/>
            <a:ext cx="7911567" cy="990852"/>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a:solidFill>
                  <a:schemeClr val="bg1"/>
                </a:solidFill>
              </a:rPr>
              <a:t>What should the council do now?</a:t>
            </a:r>
          </a:p>
        </p:txBody>
      </p:sp>
      <p:sp>
        <p:nvSpPr>
          <p:cNvPr id="7" name="Rectangle 6">
            <a:extLst>
              <a:ext uri="{FF2B5EF4-FFF2-40B4-BE49-F238E27FC236}">
                <a16:creationId xmlns:a16="http://schemas.microsoft.com/office/drawing/2014/main" id="{7FDB58CF-09D0-FE83-BD46-91B3B1980C68}"/>
              </a:ext>
              <a:ext uri="{C183D7F6-B498-43B3-948B-1728B52AA6E4}">
                <adec:decorative xmlns:adec="http://schemas.microsoft.com/office/drawing/2017/decorative" val="1"/>
              </a:ext>
            </a:extLst>
          </p:cNvPr>
          <p:cNvSpPr/>
          <p:nvPr/>
        </p:nvSpPr>
        <p:spPr>
          <a:xfrm>
            <a:off x="508889" y="2050849"/>
            <a:ext cx="994612" cy="994612"/>
          </a:xfrm>
          <a:prstGeom prst="rect">
            <a:avLst/>
          </a:prstGeom>
          <a:solidFill>
            <a:srgbClr val="0099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Hook">
            <a:extLst>
              <a:ext uri="{FF2B5EF4-FFF2-40B4-BE49-F238E27FC236}">
                <a16:creationId xmlns:a16="http://schemas.microsoft.com/office/drawing/2014/main" id="{8F743779-CD28-1C24-DFA8-51B01BFD13E4}"/>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b="-4396"/>
          <a:stretch>
            <a:fillRect/>
          </a:stretch>
        </p:blipFill>
        <p:spPr>
          <a:xfrm>
            <a:off x="654050" y="2098675"/>
            <a:ext cx="682626" cy="898525"/>
          </a:xfrm>
          <a:prstGeom prst="rect">
            <a:avLst/>
          </a:prstGeom>
        </p:spPr>
      </p:pic>
      <p:pic>
        <p:nvPicPr>
          <p:cNvPr id="14" name="The Problem">
            <a:extLst>
              <a:ext uri="{FF2B5EF4-FFF2-40B4-BE49-F238E27FC236}">
                <a16:creationId xmlns:a16="http://schemas.microsoft.com/office/drawing/2014/main" id="{902B319A-845E-1D88-0521-B02155156EFC}"/>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l="-4533" b="-7128"/>
          <a:stretch>
            <a:fillRect/>
          </a:stretch>
        </p:blipFill>
        <p:spPr>
          <a:xfrm>
            <a:off x="508889" y="3208853"/>
            <a:ext cx="986673" cy="898525"/>
          </a:xfrm>
          <a:prstGeom prst="rect">
            <a:avLst/>
          </a:prstGeom>
        </p:spPr>
      </p:pic>
      <p:pic>
        <p:nvPicPr>
          <p:cNvPr id="16" name="Lightbulb">
            <a:extLst>
              <a:ext uri="{FF2B5EF4-FFF2-40B4-BE49-F238E27FC236}">
                <a16:creationId xmlns:a16="http://schemas.microsoft.com/office/drawing/2014/main" id="{A6087A0C-65F8-8A45-4B52-13F52919ACB5}"/>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t="-904"/>
          <a:stretch>
            <a:fillRect/>
          </a:stretch>
        </p:blipFill>
        <p:spPr>
          <a:xfrm>
            <a:off x="508889" y="4297062"/>
            <a:ext cx="947906" cy="898525"/>
          </a:xfrm>
          <a:prstGeom prst="rect">
            <a:avLst/>
          </a:prstGeom>
        </p:spPr>
      </p:pic>
      <p:pic>
        <p:nvPicPr>
          <p:cNvPr id="31" name="Call to Action">
            <a:extLst>
              <a:ext uri="{FF2B5EF4-FFF2-40B4-BE49-F238E27FC236}">
                <a16:creationId xmlns:a16="http://schemas.microsoft.com/office/drawing/2014/main" id="{DBBCEEA2-C12D-ACB2-6AAF-0952B021FF22}"/>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594184" y="5431435"/>
            <a:ext cx="830178" cy="898525"/>
          </a:xfrm>
          <a:prstGeom prst="rect">
            <a:avLst/>
          </a:prstGeom>
        </p:spPr>
      </p:pic>
    </p:spTree>
    <p:extLst>
      <p:ext uri="{BB962C8B-B14F-4D97-AF65-F5344CB8AC3E}">
        <p14:creationId xmlns:p14="http://schemas.microsoft.com/office/powerpoint/2010/main" val="3542512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0" grpId="0" animBg="1"/>
      <p:bldP spid="29" grpId="0" animBg="1"/>
      <p:bldP spid="17" grpId="0" animBg="1"/>
      <p:bldP spid="18" grpId="0"/>
      <p:bldP spid="19" grpId="0" animBg="1"/>
      <p:bldP spid="20" grpId="0"/>
      <p:bldP spid="21" grpId="0" animBg="1"/>
      <p:bldP spid="22" grpId="0"/>
      <p:bldP spid="23" grpId="0" animBg="1"/>
      <p:bldP spid="24" grpId="0"/>
      <p:bldP spid="25" grpId="0" animBg="1"/>
      <p:bldP spid="26" grpId="0"/>
      <p:bldP spid="27" grpId="0" animBg="1"/>
      <p:bldP spid="2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9E4886-0697-046E-F676-B9A2D96649E6}"/>
              </a:ext>
            </a:extLst>
          </p:cNvPr>
          <p:cNvSpPr>
            <a:spLocks noGrp="1"/>
          </p:cNvSpPr>
          <p:nvPr>
            <p:ph type="ctrTitle"/>
          </p:nvPr>
        </p:nvSpPr>
        <p:spPr/>
        <p:txBody>
          <a:bodyPr/>
          <a:lstStyle/>
          <a:p>
            <a:r>
              <a:rPr lang="en-GB" dirty="0"/>
              <a:t>The 60-second pitch: The mission</a:t>
            </a:r>
          </a:p>
        </p:txBody>
      </p:sp>
      <p:sp>
        <p:nvSpPr>
          <p:cNvPr id="9" name="Rectangle 8">
            <a:extLst>
              <a:ext uri="{FF2B5EF4-FFF2-40B4-BE49-F238E27FC236}">
                <a16:creationId xmlns:a16="http://schemas.microsoft.com/office/drawing/2014/main" id="{034EAEEA-90E9-E1FF-800F-8D70911040AB}"/>
              </a:ext>
              <a:ext uri="{C183D7F6-B498-43B3-948B-1728B52AA6E4}">
                <adec:decorative xmlns:adec="http://schemas.microsoft.com/office/drawing/2017/decorative" val="1"/>
              </a:ext>
            </a:extLst>
          </p:cNvPr>
          <p:cNvSpPr/>
          <p:nvPr/>
        </p:nvSpPr>
        <p:spPr>
          <a:xfrm>
            <a:off x="1555749" y="2054609"/>
            <a:ext cx="2391187" cy="990852"/>
          </a:xfrm>
          <a:prstGeom prst="rect">
            <a:avLst/>
          </a:prstGeom>
          <a:solidFill>
            <a:srgbClr val="96BE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Subtitle 2">
            <a:extLst>
              <a:ext uri="{FF2B5EF4-FFF2-40B4-BE49-F238E27FC236}">
                <a16:creationId xmlns:a16="http://schemas.microsoft.com/office/drawing/2014/main" id="{10CE564E-F131-381F-983B-E48188941FA5}"/>
              </a:ext>
            </a:extLst>
          </p:cNvPr>
          <p:cNvSpPr txBox="1">
            <a:spLocks/>
          </p:cNvSpPr>
          <p:nvPr/>
        </p:nvSpPr>
        <p:spPr>
          <a:xfrm>
            <a:off x="1694179" y="2054610"/>
            <a:ext cx="2252758" cy="990852"/>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solidFill>
                  <a:schemeClr val="bg1"/>
                </a:solidFill>
              </a:rPr>
              <a:t>Choose an</a:t>
            </a:r>
            <a:br>
              <a:rPr lang="en-GB" b="1" dirty="0">
                <a:solidFill>
                  <a:schemeClr val="bg1"/>
                </a:solidFill>
              </a:rPr>
            </a:br>
            <a:r>
              <a:rPr lang="en-GB" b="1" dirty="0">
                <a:solidFill>
                  <a:schemeClr val="bg1"/>
                </a:solidFill>
              </a:rPr>
              <a:t>issue</a:t>
            </a:r>
            <a:r>
              <a:rPr lang="en-GB" dirty="0">
                <a:solidFill>
                  <a:schemeClr val="bg1"/>
                </a:solidFill>
              </a:rPr>
              <a:t>:</a:t>
            </a:r>
          </a:p>
        </p:txBody>
      </p:sp>
      <p:sp>
        <p:nvSpPr>
          <p:cNvPr id="12" name="Rectangle 11">
            <a:extLst>
              <a:ext uri="{FF2B5EF4-FFF2-40B4-BE49-F238E27FC236}">
                <a16:creationId xmlns:a16="http://schemas.microsoft.com/office/drawing/2014/main" id="{D3CFB592-52FE-F3C9-1FAE-B6DA960972A9}"/>
              </a:ext>
              <a:ext uri="{C183D7F6-B498-43B3-948B-1728B52AA6E4}">
                <adec:decorative xmlns:adec="http://schemas.microsoft.com/office/drawing/2017/decorative" val="1"/>
              </a:ext>
            </a:extLst>
          </p:cNvPr>
          <p:cNvSpPr/>
          <p:nvPr/>
        </p:nvSpPr>
        <p:spPr>
          <a:xfrm>
            <a:off x="4002374" y="2054609"/>
            <a:ext cx="7680737" cy="990852"/>
          </a:xfrm>
          <a:prstGeom prst="rect">
            <a:avLst/>
          </a:prstGeom>
          <a:solidFill>
            <a:srgbClr val="96BE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Subtitle 2">
            <a:extLst>
              <a:ext uri="{FF2B5EF4-FFF2-40B4-BE49-F238E27FC236}">
                <a16:creationId xmlns:a16="http://schemas.microsoft.com/office/drawing/2014/main" id="{08EB6F9D-50BD-7AF6-862A-834895205F52}"/>
              </a:ext>
            </a:extLst>
          </p:cNvPr>
          <p:cNvSpPr txBox="1">
            <a:spLocks/>
          </p:cNvSpPr>
          <p:nvPr/>
        </p:nvSpPr>
        <p:spPr>
          <a:xfrm>
            <a:off x="4137613" y="2054610"/>
            <a:ext cx="7911567" cy="990852"/>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a:solidFill>
                  <a:schemeClr val="bg1"/>
                </a:solidFill>
              </a:rPr>
              <a:t>Use your local issue brainstorm ideas.</a:t>
            </a:r>
          </a:p>
        </p:txBody>
      </p:sp>
      <p:sp>
        <p:nvSpPr>
          <p:cNvPr id="17" name="Rectangle 16">
            <a:extLst>
              <a:ext uri="{FF2B5EF4-FFF2-40B4-BE49-F238E27FC236}">
                <a16:creationId xmlns:a16="http://schemas.microsoft.com/office/drawing/2014/main" id="{673EFBF3-0FA3-4A19-1D5F-C5D77CED71AC}"/>
              </a:ext>
              <a:ext uri="{C183D7F6-B498-43B3-948B-1728B52AA6E4}">
                <adec:decorative xmlns:adec="http://schemas.microsoft.com/office/drawing/2017/decorative" val="1"/>
              </a:ext>
            </a:extLst>
          </p:cNvPr>
          <p:cNvSpPr/>
          <p:nvPr/>
        </p:nvSpPr>
        <p:spPr>
          <a:xfrm>
            <a:off x="1555749" y="3152754"/>
            <a:ext cx="2391187" cy="990852"/>
          </a:xfrm>
          <a:prstGeom prst="rect">
            <a:avLst/>
          </a:prstGeom>
          <a:solidFill>
            <a:srgbClr val="7051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Subtitle 2">
            <a:extLst>
              <a:ext uri="{FF2B5EF4-FFF2-40B4-BE49-F238E27FC236}">
                <a16:creationId xmlns:a16="http://schemas.microsoft.com/office/drawing/2014/main" id="{F0A6F453-8788-64C7-4C5B-F0B0E02E8A7C}"/>
              </a:ext>
            </a:extLst>
          </p:cNvPr>
          <p:cNvSpPr txBox="1">
            <a:spLocks/>
          </p:cNvSpPr>
          <p:nvPr/>
        </p:nvSpPr>
        <p:spPr>
          <a:xfrm>
            <a:off x="1694179" y="3152755"/>
            <a:ext cx="2252757" cy="990852"/>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solidFill>
                  <a:schemeClr val="bg1"/>
                </a:solidFill>
              </a:rPr>
              <a:t>Identify stakeholders</a:t>
            </a:r>
            <a:r>
              <a:rPr lang="en-GB" dirty="0">
                <a:solidFill>
                  <a:schemeClr val="bg1"/>
                </a:solidFill>
              </a:rPr>
              <a:t>:</a:t>
            </a:r>
          </a:p>
        </p:txBody>
      </p:sp>
      <p:sp>
        <p:nvSpPr>
          <p:cNvPr id="19" name="Rectangle 18">
            <a:extLst>
              <a:ext uri="{FF2B5EF4-FFF2-40B4-BE49-F238E27FC236}">
                <a16:creationId xmlns:a16="http://schemas.microsoft.com/office/drawing/2014/main" id="{5177B145-21BF-0964-9346-974A1C9733EC}"/>
              </a:ext>
              <a:ext uri="{C183D7F6-B498-43B3-948B-1728B52AA6E4}">
                <adec:decorative xmlns:adec="http://schemas.microsoft.com/office/drawing/2017/decorative" val="1"/>
              </a:ext>
            </a:extLst>
          </p:cNvPr>
          <p:cNvSpPr/>
          <p:nvPr/>
        </p:nvSpPr>
        <p:spPr>
          <a:xfrm>
            <a:off x="4002374" y="3152754"/>
            <a:ext cx="7680737" cy="990852"/>
          </a:xfrm>
          <a:prstGeom prst="rect">
            <a:avLst/>
          </a:prstGeom>
          <a:solidFill>
            <a:srgbClr val="7051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Subtitle 2">
            <a:extLst>
              <a:ext uri="{FF2B5EF4-FFF2-40B4-BE49-F238E27FC236}">
                <a16:creationId xmlns:a16="http://schemas.microsoft.com/office/drawing/2014/main" id="{FB93DAEE-7B0E-867F-EA19-FA6C342CCB39}"/>
              </a:ext>
            </a:extLst>
          </p:cNvPr>
          <p:cNvSpPr txBox="1">
            <a:spLocks/>
          </p:cNvSpPr>
          <p:nvPr/>
        </p:nvSpPr>
        <p:spPr>
          <a:xfrm>
            <a:off x="4137613" y="3152755"/>
            <a:ext cx="7911567" cy="990852"/>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a:solidFill>
                  <a:schemeClr val="bg1"/>
                </a:solidFill>
              </a:rPr>
              <a:t>Who else cares about this?</a:t>
            </a:r>
          </a:p>
        </p:txBody>
      </p:sp>
      <p:sp>
        <p:nvSpPr>
          <p:cNvPr id="21" name="Rectangle 20">
            <a:extLst>
              <a:ext uri="{FF2B5EF4-FFF2-40B4-BE49-F238E27FC236}">
                <a16:creationId xmlns:a16="http://schemas.microsoft.com/office/drawing/2014/main" id="{942FD714-A3D3-2BFC-1814-17043F28A330}"/>
              </a:ext>
              <a:ext uri="{C183D7F6-B498-43B3-948B-1728B52AA6E4}">
                <adec:decorative xmlns:adec="http://schemas.microsoft.com/office/drawing/2017/decorative" val="1"/>
              </a:ext>
            </a:extLst>
          </p:cNvPr>
          <p:cNvSpPr/>
          <p:nvPr/>
        </p:nvSpPr>
        <p:spPr>
          <a:xfrm>
            <a:off x="1555749" y="4250899"/>
            <a:ext cx="2391187" cy="990852"/>
          </a:xfrm>
          <a:prstGeom prst="rect">
            <a:avLst/>
          </a:prstGeom>
          <a:solidFill>
            <a:srgbClr val="0099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Subtitle 2">
            <a:extLst>
              <a:ext uri="{FF2B5EF4-FFF2-40B4-BE49-F238E27FC236}">
                <a16:creationId xmlns:a16="http://schemas.microsoft.com/office/drawing/2014/main" id="{5761FE6A-1AB5-B84E-B53E-11EF0FC64516}"/>
              </a:ext>
            </a:extLst>
          </p:cNvPr>
          <p:cNvSpPr txBox="1">
            <a:spLocks/>
          </p:cNvSpPr>
          <p:nvPr/>
        </p:nvSpPr>
        <p:spPr>
          <a:xfrm>
            <a:off x="1694179" y="4250900"/>
            <a:ext cx="2252757" cy="990852"/>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solidFill>
                  <a:schemeClr val="bg1"/>
                </a:solidFill>
              </a:rPr>
              <a:t>Script it</a:t>
            </a:r>
            <a:r>
              <a:rPr lang="en-GB" dirty="0">
                <a:solidFill>
                  <a:schemeClr val="bg1"/>
                </a:solidFill>
              </a:rPr>
              <a:t>:</a:t>
            </a:r>
          </a:p>
        </p:txBody>
      </p:sp>
      <p:sp>
        <p:nvSpPr>
          <p:cNvPr id="23" name="Rectangle 22">
            <a:extLst>
              <a:ext uri="{FF2B5EF4-FFF2-40B4-BE49-F238E27FC236}">
                <a16:creationId xmlns:a16="http://schemas.microsoft.com/office/drawing/2014/main" id="{BBE55F3D-928A-403F-9942-39A4CDC73BFC}"/>
              </a:ext>
              <a:ext uri="{C183D7F6-B498-43B3-948B-1728B52AA6E4}">
                <adec:decorative xmlns:adec="http://schemas.microsoft.com/office/drawing/2017/decorative" val="1"/>
              </a:ext>
            </a:extLst>
          </p:cNvPr>
          <p:cNvSpPr/>
          <p:nvPr/>
        </p:nvSpPr>
        <p:spPr>
          <a:xfrm>
            <a:off x="4002374" y="4250899"/>
            <a:ext cx="7680737" cy="990852"/>
          </a:xfrm>
          <a:prstGeom prst="rect">
            <a:avLst/>
          </a:prstGeom>
          <a:solidFill>
            <a:srgbClr val="0099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Subtitle 2">
            <a:extLst>
              <a:ext uri="{FF2B5EF4-FFF2-40B4-BE49-F238E27FC236}">
                <a16:creationId xmlns:a16="http://schemas.microsoft.com/office/drawing/2014/main" id="{68B0B421-C573-6CD9-57C4-34D203DF3F88}"/>
              </a:ext>
            </a:extLst>
          </p:cNvPr>
          <p:cNvSpPr txBox="1">
            <a:spLocks/>
          </p:cNvSpPr>
          <p:nvPr/>
        </p:nvSpPr>
        <p:spPr>
          <a:xfrm>
            <a:off x="4137613" y="4250900"/>
            <a:ext cx="7911567" cy="990852"/>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a:solidFill>
                  <a:schemeClr val="bg1"/>
                </a:solidFill>
              </a:rPr>
              <a:t>Hook </a:t>
            </a:r>
            <a:r>
              <a:rPr lang="en-GB" b="1" dirty="0">
                <a:solidFill>
                  <a:schemeClr val="bg1"/>
                </a:solidFill>
              </a:rPr>
              <a:t>→</a:t>
            </a:r>
            <a:r>
              <a:rPr lang="en-GB" dirty="0">
                <a:solidFill>
                  <a:schemeClr val="bg1"/>
                </a:solidFill>
              </a:rPr>
              <a:t> Problem </a:t>
            </a:r>
            <a:r>
              <a:rPr lang="en-GB" b="1" dirty="0">
                <a:solidFill>
                  <a:schemeClr val="bg1"/>
                </a:solidFill>
              </a:rPr>
              <a:t>→</a:t>
            </a:r>
            <a:r>
              <a:rPr lang="en-GB" dirty="0">
                <a:solidFill>
                  <a:schemeClr val="bg1"/>
                </a:solidFill>
              </a:rPr>
              <a:t> Solution </a:t>
            </a:r>
            <a:r>
              <a:rPr lang="en-GB" b="1" dirty="0">
                <a:solidFill>
                  <a:schemeClr val="bg1"/>
                </a:solidFill>
              </a:rPr>
              <a:t>→</a:t>
            </a:r>
            <a:r>
              <a:rPr lang="en-GB" dirty="0">
                <a:solidFill>
                  <a:schemeClr val="bg1"/>
                </a:solidFill>
              </a:rPr>
              <a:t> Call to action.</a:t>
            </a:r>
          </a:p>
        </p:txBody>
      </p:sp>
      <p:sp>
        <p:nvSpPr>
          <p:cNvPr id="25" name="Rectangle 24">
            <a:extLst>
              <a:ext uri="{FF2B5EF4-FFF2-40B4-BE49-F238E27FC236}">
                <a16:creationId xmlns:a16="http://schemas.microsoft.com/office/drawing/2014/main" id="{88909F72-9ECA-B79D-2DE4-B23919E5CE8D}"/>
              </a:ext>
              <a:ext uri="{C183D7F6-B498-43B3-948B-1728B52AA6E4}">
                <adec:decorative xmlns:adec="http://schemas.microsoft.com/office/drawing/2017/decorative" val="1"/>
              </a:ext>
            </a:extLst>
          </p:cNvPr>
          <p:cNvSpPr/>
          <p:nvPr/>
        </p:nvSpPr>
        <p:spPr>
          <a:xfrm>
            <a:off x="1555749" y="5349043"/>
            <a:ext cx="2391187" cy="990852"/>
          </a:xfrm>
          <a:prstGeom prst="rect">
            <a:avLst/>
          </a:prstGeom>
          <a:solidFill>
            <a:srgbClr val="E6007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Subtitle 2">
            <a:extLst>
              <a:ext uri="{FF2B5EF4-FFF2-40B4-BE49-F238E27FC236}">
                <a16:creationId xmlns:a16="http://schemas.microsoft.com/office/drawing/2014/main" id="{0A2C8CEC-709A-76EE-57F8-307243EE15E2}"/>
              </a:ext>
            </a:extLst>
          </p:cNvPr>
          <p:cNvSpPr txBox="1">
            <a:spLocks/>
          </p:cNvSpPr>
          <p:nvPr/>
        </p:nvSpPr>
        <p:spPr>
          <a:xfrm>
            <a:off x="1694179" y="5349044"/>
            <a:ext cx="2252757" cy="990852"/>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solidFill>
                  <a:schemeClr val="bg1"/>
                </a:solidFill>
              </a:rPr>
              <a:t>Practice</a:t>
            </a:r>
            <a:r>
              <a:rPr lang="en-GB" dirty="0">
                <a:solidFill>
                  <a:schemeClr val="bg1"/>
                </a:solidFill>
              </a:rPr>
              <a:t>:</a:t>
            </a:r>
          </a:p>
        </p:txBody>
      </p:sp>
      <p:sp>
        <p:nvSpPr>
          <p:cNvPr id="27" name="Rectangle 26">
            <a:extLst>
              <a:ext uri="{FF2B5EF4-FFF2-40B4-BE49-F238E27FC236}">
                <a16:creationId xmlns:a16="http://schemas.microsoft.com/office/drawing/2014/main" id="{963C08FA-7700-754F-976D-8D8168261222}"/>
              </a:ext>
              <a:ext uri="{C183D7F6-B498-43B3-948B-1728B52AA6E4}">
                <adec:decorative xmlns:adec="http://schemas.microsoft.com/office/drawing/2017/decorative" val="1"/>
              </a:ext>
            </a:extLst>
          </p:cNvPr>
          <p:cNvSpPr/>
          <p:nvPr/>
        </p:nvSpPr>
        <p:spPr>
          <a:xfrm>
            <a:off x="4002374" y="5349043"/>
            <a:ext cx="7680737" cy="990852"/>
          </a:xfrm>
          <a:prstGeom prst="rect">
            <a:avLst/>
          </a:prstGeom>
          <a:solidFill>
            <a:srgbClr val="E6007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8" name="Subtitle 2">
            <a:extLst>
              <a:ext uri="{FF2B5EF4-FFF2-40B4-BE49-F238E27FC236}">
                <a16:creationId xmlns:a16="http://schemas.microsoft.com/office/drawing/2014/main" id="{C97D2389-9824-E8CE-96A3-1A057ED0DBDB}"/>
              </a:ext>
            </a:extLst>
          </p:cNvPr>
          <p:cNvSpPr txBox="1">
            <a:spLocks/>
          </p:cNvSpPr>
          <p:nvPr/>
        </p:nvSpPr>
        <p:spPr>
          <a:xfrm>
            <a:off x="4137613" y="5349044"/>
            <a:ext cx="7911567" cy="990852"/>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a:solidFill>
                  <a:schemeClr val="bg1"/>
                </a:solidFill>
              </a:rPr>
              <a:t>Time yourself! Can you do it in exactly 60 seconds?</a:t>
            </a:r>
          </a:p>
        </p:txBody>
      </p:sp>
      <p:sp>
        <p:nvSpPr>
          <p:cNvPr id="8" name="Rectangle 7">
            <a:extLst>
              <a:ext uri="{FF2B5EF4-FFF2-40B4-BE49-F238E27FC236}">
                <a16:creationId xmlns:a16="http://schemas.microsoft.com/office/drawing/2014/main" id="{D1B8BF69-E637-DEA4-48B7-4DA0F53E6315}"/>
              </a:ext>
              <a:ext uri="{C183D7F6-B498-43B3-948B-1728B52AA6E4}">
                <adec:decorative xmlns:adec="http://schemas.microsoft.com/office/drawing/2017/decorative" val="1"/>
              </a:ext>
            </a:extLst>
          </p:cNvPr>
          <p:cNvSpPr/>
          <p:nvPr/>
        </p:nvSpPr>
        <p:spPr>
          <a:xfrm>
            <a:off x="523642" y="2054609"/>
            <a:ext cx="979860" cy="990852"/>
          </a:xfrm>
          <a:prstGeom prst="rect">
            <a:avLst/>
          </a:prstGeom>
          <a:solidFill>
            <a:srgbClr val="96BE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43404F41-D56D-94DD-F6D6-C0044077A076}"/>
              </a:ext>
              <a:ext uri="{C183D7F6-B498-43B3-948B-1728B52AA6E4}">
                <adec:decorative xmlns:adec="http://schemas.microsoft.com/office/drawing/2017/decorative" val="1"/>
              </a:ext>
            </a:extLst>
          </p:cNvPr>
          <p:cNvSpPr/>
          <p:nvPr/>
        </p:nvSpPr>
        <p:spPr>
          <a:xfrm>
            <a:off x="518686" y="3152754"/>
            <a:ext cx="979861" cy="990852"/>
          </a:xfrm>
          <a:prstGeom prst="rect">
            <a:avLst/>
          </a:prstGeom>
          <a:solidFill>
            <a:srgbClr val="7051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E1C9064D-F730-F788-AA21-17668B37570F}"/>
              </a:ext>
              <a:ext uri="{C183D7F6-B498-43B3-948B-1728B52AA6E4}">
                <adec:decorative xmlns:adec="http://schemas.microsoft.com/office/drawing/2017/decorative" val="1"/>
              </a:ext>
            </a:extLst>
          </p:cNvPr>
          <p:cNvSpPr/>
          <p:nvPr/>
        </p:nvSpPr>
        <p:spPr>
          <a:xfrm>
            <a:off x="518686" y="4250899"/>
            <a:ext cx="979861" cy="990852"/>
          </a:xfrm>
          <a:prstGeom prst="rect">
            <a:avLst/>
          </a:prstGeom>
          <a:solidFill>
            <a:srgbClr val="0099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B47C64B6-BB4D-2208-1C47-DB1D7278835C}"/>
              </a:ext>
              <a:ext uri="{C183D7F6-B498-43B3-948B-1728B52AA6E4}">
                <adec:decorative xmlns:adec="http://schemas.microsoft.com/office/drawing/2017/decorative" val="1"/>
              </a:ext>
            </a:extLst>
          </p:cNvPr>
          <p:cNvSpPr/>
          <p:nvPr/>
        </p:nvSpPr>
        <p:spPr>
          <a:xfrm>
            <a:off x="518686" y="5349043"/>
            <a:ext cx="979861" cy="990852"/>
          </a:xfrm>
          <a:prstGeom prst="rect">
            <a:avLst/>
          </a:prstGeom>
          <a:solidFill>
            <a:srgbClr val="E6007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Stakeholders">
            <a:extLst>
              <a:ext uri="{FF2B5EF4-FFF2-40B4-BE49-F238E27FC236}">
                <a16:creationId xmlns:a16="http://schemas.microsoft.com/office/drawing/2014/main" id="{BACFFF1E-7E02-D6CF-2ECD-9FF5EDA479E5}"/>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595563" y="3213693"/>
            <a:ext cx="836195" cy="898525"/>
          </a:xfrm>
          <a:prstGeom prst="rect">
            <a:avLst/>
          </a:prstGeom>
        </p:spPr>
      </p:pic>
      <p:pic>
        <p:nvPicPr>
          <p:cNvPr id="29" name="Script it">
            <a:extLst>
              <a:ext uri="{FF2B5EF4-FFF2-40B4-BE49-F238E27FC236}">
                <a16:creationId xmlns:a16="http://schemas.microsoft.com/office/drawing/2014/main" id="{73F7D452-BA27-07F9-2477-92AA06548FE6}"/>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542750" y="4290518"/>
            <a:ext cx="913072" cy="898525"/>
          </a:xfrm>
          <a:prstGeom prst="rect">
            <a:avLst/>
          </a:prstGeom>
        </p:spPr>
      </p:pic>
      <p:pic>
        <p:nvPicPr>
          <p:cNvPr id="30" name="Time yourself">
            <a:extLst>
              <a:ext uri="{FF2B5EF4-FFF2-40B4-BE49-F238E27FC236}">
                <a16:creationId xmlns:a16="http://schemas.microsoft.com/office/drawing/2014/main" id="{5B51C6F9-EC07-ED05-A78A-C253892FC37A}"/>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r="-2877"/>
          <a:stretch>
            <a:fillRect/>
          </a:stretch>
        </p:blipFill>
        <p:spPr>
          <a:xfrm>
            <a:off x="595563" y="5385392"/>
            <a:ext cx="860259" cy="948487"/>
          </a:xfrm>
          <a:prstGeom prst="rect">
            <a:avLst/>
          </a:prstGeom>
        </p:spPr>
      </p:pic>
      <p:pic>
        <p:nvPicPr>
          <p:cNvPr id="31" name="Local issues">
            <a:extLst>
              <a:ext uri="{FF2B5EF4-FFF2-40B4-BE49-F238E27FC236}">
                <a16:creationId xmlns:a16="http://schemas.microsoft.com/office/drawing/2014/main" id="{22AD61EA-B26D-2F62-0A9B-4862839626ED}"/>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l="-4533" b="-7128"/>
          <a:stretch>
            <a:fillRect/>
          </a:stretch>
        </p:blipFill>
        <p:spPr>
          <a:xfrm>
            <a:off x="514905" y="2100772"/>
            <a:ext cx="986673" cy="898525"/>
          </a:xfrm>
          <a:prstGeom prst="rect">
            <a:avLst/>
          </a:prstGeom>
        </p:spPr>
      </p:pic>
    </p:spTree>
    <p:extLst>
      <p:ext uri="{BB962C8B-B14F-4D97-AF65-F5344CB8AC3E}">
        <p14:creationId xmlns:p14="http://schemas.microsoft.com/office/powerpoint/2010/main" val="736379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P spid="19" grpId="0" animBg="1"/>
      <p:bldP spid="21" grpId="0" animBg="1"/>
      <p:bldP spid="22" grpId="0"/>
      <p:bldP spid="23" grpId="0" animBg="1"/>
      <p:bldP spid="25" grpId="0" animBg="1"/>
      <p:bldP spid="26" grpId="0"/>
      <p:bldP spid="27" grpId="0" animBg="1"/>
      <p:bldP spid="11" grpId="0" animBg="1"/>
      <p:bldP spid="14" grpId="0" animBg="1"/>
      <p:bldP spid="1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The Electoral Commission logo">
            <a:extLst>
              <a:ext uri="{FF2B5EF4-FFF2-40B4-BE49-F238E27FC236}">
                <a16:creationId xmlns:a16="http://schemas.microsoft.com/office/drawing/2014/main" id="{CF0E211D-F6D7-AAE0-39AE-C3F258DA10D6}"/>
              </a:ext>
              <a:ext uri="{C183D7F6-B498-43B3-948B-1728B52AA6E4}">
                <adec:decorative xmlns:adec="http://schemas.microsoft.com/office/drawing/2017/decorative" val="1"/>
              </a:ext>
            </a:extLst>
          </p:cNvPr>
          <p:cNvGrpSpPr/>
          <p:nvPr/>
        </p:nvGrpSpPr>
        <p:grpSpPr>
          <a:xfrm>
            <a:off x="9723863" y="254910"/>
            <a:ext cx="2207764" cy="1278618"/>
            <a:chOff x="9450103" y="132247"/>
            <a:chExt cx="2615339" cy="1514664"/>
          </a:xfrm>
        </p:grpSpPr>
        <p:sp>
          <p:nvSpPr>
            <p:cNvPr id="3" name="White box">
              <a:extLst>
                <a:ext uri="{FF2B5EF4-FFF2-40B4-BE49-F238E27FC236}">
                  <a16:creationId xmlns:a16="http://schemas.microsoft.com/office/drawing/2014/main" id="{BD155AAA-9F92-654A-C431-8FFE8FCEDE78}"/>
                </a:ext>
              </a:extLst>
            </p:cNvPr>
            <p:cNvSpPr/>
            <p:nvPr/>
          </p:nvSpPr>
          <p:spPr>
            <a:xfrm>
              <a:off x="9450103" y="132247"/>
              <a:ext cx="2615339" cy="151466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Logo" descr="A close-up of a logo&#10;&#10;AI-generated content may be incorrect.">
              <a:extLst>
                <a:ext uri="{FF2B5EF4-FFF2-40B4-BE49-F238E27FC236}">
                  <a16:creationId xmlns:a16="http://schemas.microsoft.com/office/drawing/2014/main" id="{E6FACD00-5C34-BE69-A0FE-F9DA7DE3D0AD}"/>
                </a:ext>
              </a:extLst>
            </p:cNvPr>
            <p:cNvPicPr>
              <a:picLocks noChangeAspect="1"/>
            </p:cNvPicPr>
            <p:nvPr/>
          </p:nvPicPr>
          <p:blipFill>
            <a:blip r:embed="rId3" cstate="screen">
              <a:alphaModFix/>
              <a:extLst>
                <a:ext uri="{28A0092B-C50C-407E-A947-70E740481C1C}">
                  <a14:useLocalDpi xmlns:a14="http://schemas.microsoft.com/office/drawing/2010/main"/>
                </a:ext>
              </a:extLst>
            </a:blip>
            <a:stretch>
              <a:fillRect/>
            </a:stretch>
          </p:blipFill>
          <p:spPr>
            <a:xfrm>
              <a:off x="9676631" y="361262"/>
              <a:ext cx="2164087" cy="1078220"/>
            </a:xfrm>
            <a:prstGeom prst="rect">
              <a:avLst/>
            </a:prstGeom>
          </p:spPr>
        </p:pic>
      </p:grpSp>
      <p:sp>
        <p:nvSpPr>
          <p:cNvPr id="5" name="Title 4">
            <a:extLst>
              <a:ext uri="{FF2B5EF4-FFF2-40B4-BE49-F238E27FC236}">
                <a16:creationId xmlns:a16="http://schemas.microsoft.com/office/drawing/2014/main" id="{00F51271-6218-73D3-B0A2-49928892BC26}"/>
              </a:ext>
              <a:ext uri="{C183D7F6-B498-43B3-948B-1728B52AA6E4}">
                <adec:decorative xmlns:adec="http://schemas.microsoft.com/office/drawing/2017/decorative" val="0"/>
              </a:ext>
            </a:extLst>
          </p:cNvPr>
          <p:cNvSpPr txBox="1">
            <a:spLocks noGrp="1"/>
          </p:cNvSpPr>
          <p:nvPr>
            <p:ph type="title" idx="4294967295"/>
          </p:nvPr>
        </p:nvSpPr>
        <p:spPr>
          <a:xfrm>
            <a:off x="815451" y="1848020"/>
            <a:ext cx="10061096" cy="2510701"/>
          </a:xfrm>
          <a:prstGeom prst="rect">
            <a:avLst/>
          </a:prstGeom>
          <a:noFill/>
          <a:ln>
            <a:noFill/>
            <a:prstDash/>
          </a:ln>
          <a:effectLst/>
        </p:spPr>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1300"/>
              </a:spcBef>
              <a:spcAft>
                <a:spcPts val="0"/>
              </a:spcAft>
              <a:buClrTx/>
              <a:buSzTx/>
              <a:buFontTx/>
              <a:buNone/>
              <a:tabLst/>
              <a:defRPr/>
            </a:pPr>
            <a:r>
              <a:rPr kumimoji="0" lang="en-GB" sz="45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Identifying a problem is the first step.</a:t>
            </a:r>
          </a:p>
          <a:p>
            <a:pPr marL="0" marR="0" lvl="0" indent="0" algn="l" defTabSz="914400" rtl="0" eaLnBrk="1" fontAlgn="auto" latinLnBrk="0" hangingPunct="1">
              <a:lnSpc>
                <a:spcPct val="100000"/>
              </a:lnSpc>
              <a:spcBef>
                <a:spcPts val="1300"/>
              </a:spcBef>
              <a:spcAft>
                <a:spcPts val="0"/>
              </a:spcAft>
              <a:buClrTx/>
              <a:buSzTx/>
              <a:buFontTx/>
              <a:buNone/>
              <a:tabLst/>
              <a:defRPr/>
            </a:pPr>
            <a:r>
              <a:rPr kumimoji="0" lang="en-GB" sz="45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Finding a solution is smart.</a:t>
            </a:r>
          </a:p>
          <a:p>
            <a:pPr marL="0" marR="0" lvl="0" indent="0" algn="l" defTabSz="914400" rtl="0" eaLnBrk="1" fontAlgn="auto" latinLnBrk="0" hangingPunct="1">
              <a:lnSpc>
                <a:spcPct val="100000"/>
              </a:lnSpc>
              <a:spcBef>
                <a:spcPts val="1300"/>
              </a:spcBef>
              <a:spcAft>
                <a:spcPts val="0"/>
              </a:spcAft>
              <a:buClrTx/>
              <a:buSzTx/>
              <a:buFontTx/>
              <a:buNone/>
              <a:tabLst/>
              <a:defRPr/>
            </a:pPr>
            <a:r>
              <a:rPr kumimoji="0" lang="en-GB" sz="45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Speaking up is the next step.</a:t>
            </a:r>
            <a:endParaRPr kumimoji="0" lang="en-GB" sz="4500" b="1" i="0" u="none" strike="noStrike" kern="1200" cap="none" spc="0" normalizeH="0" baseline="0" noProof="0" dirty="0">
              <a:ln>
                <a:noFill/>
              </a:ln>
              <a:solidFill>
                <a:schemeClr val="tx1"/>
              </a:solidFill>
              <a:effectLst/>
              <a:uLnTx/>
              <a:uFillTx/>
              <a:latin typeface="+mn-lt"/>
              <a:ea typeface="+mn-ea"/>
              <a:cs typeface="+mn-cs"/>
            </a:endParaRPr>
          </a:p>
        </p:txBody>
      </p:sp>
      <p:sp>
        <p:nvSpPr>
          <p:cNvPr id="6" name="TextBox 5">
            <a:extLst>
              <a:ext uri="{FF2B5EF4-FFF2-40B4-BE49-F238E27FC236}">
                <a16:creationId xmlns:a16="http://schemas.microsoft.com/office/drawing/2014/main" id="{C5D90B41-6E94-CB19-FF89-D5E1658E4E56}"/>
              </a:ext>
              <a:ext uri="{C183D7F6-B498-43B3-948B-1728B52AA6E4}">
                <adec:decorative xmlns:adec="http://schemas.microsoft.com/office/drawing/2017/decorative" val="0"/>
              </a:ext>
            </a:extLst>
          </p:cNvPr>
          <p:cNvSpPr txBox="1"/>
          <p:nvPr/>
        </p:nvSpPr>
        <p:spPr>
          <a:xfrm>
            <a:off x="815451" y="4767649"/>
            <a:ext cx="11376548" cy="2132106"/>
          </a:xfrm>
          <a:prstGeom prst="rect">
            <a:avLst/>
          </a:prstGeom>
          <a:noFill/>
        </p:spPr>
        <p:txBody>
          <a:bodyPr wrap="none" rtlCol="0">
            <a:noAutofit/>
          </a:bodyPr>
          <a:lstStyle/>
          <a:p>
            <a:r>
              <a:rPr lang="en-GB" sz="3200" dirty="0">
                <a:solidFill>
                  <a:schemeClr val="bg1"/>
                </a:solidFill>
                <a:latin typeface="Arial" panose="020B0604020202020204" pitchFamily="34" charset="0"/>
                <a:cs typeface="Arial" panose="020B0604020202020204" pitchFamily="34" charset="0"/>
              </a:rPr>
              <a:t>Voting is how we ensure the best great ideas</a:t>
            </a:r>
            <a:br>
              <a:rPr lang="en-GB" sz="3200" dirty="0">
                <a:solidFill>
                  <a:schemeClr val="bg1"/>
                </a:solidFill>
                <a:latin typeface="Arial" panose="020B0604020202020204" pitchFamily="34" charset="0"/>
                <a:cs typeface="Arial" panose="020B0604020202020204" pitchFamily="34" charset="0"/>
              </a:rPr>
            </a:br>
            <a:r>
              <a:rPr lang="en-GB" sz="3200" dirty="0">
                <a:solidFill>
                  <a:schemeClr val="bg1"/>
                </a:solidFill>
                <a:latin typeface="Arial" panose="020B0604020202020204" pitchFamily="34" charset="0"/>
                <a:cs typeface="Arial" panose="020B0604020202020204" pitchFamily="34" charset="0"/>
              </a:rPr>
              <a:t>actually happen.</a:t>
            </a:r>
          </a:p>
        </p:txBody>
      </p:sp>
    </p:spTree>
    <p:extLst>
      <p:ext uri="{BB962C8B-B14F-4D97-AF65-F5344CB8AC3E}">
        <p14:creationId xmlns:p14="http://schemas.microsoft.com/office/powerpoint/2010/main" val="41608929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Man putting vote in ballot box">
            <a:extLst>
              <a:ext uri="{FF2B5EF4-FFF2-40B4-BE49-F238E27FC236}">
                <a16:creationId xmlns:a16="http://schemas.microsoft.com/office/drawing/2014/main" id="{0340A586-D3FF-2875-C224-893260DCE707}"/>
              </a:ext>
              <a:ext uri="{C183D7F6-B498-43B3-948B-1728B52AA6E4}">
                <adec:decorative xmlns:adec="http://schemas.microsoft.com/office/drawing/2017/decorative" val="1"/>
              </a:ext>
            </a:extLst>
          </p:cNvPr>
          <p:cNvPicPr>
            <a:picLocks noChangeAspect="1"/>
          </p:cNvPicPr>
          <p:nvPr/>
        </p:nvPicPr>
        <p:blipFill>
          <a:blip r:embed="rId3" cstate="screen">
            <a:alphaModFix/>
            <a:extLst>
              <a:ext uri="{28A0092B-C50C-407E-A947-70E740481C1C}">
                <a14:useLocalDpi xmlns:a14="http://schemas.microsoft.com/office/drawing/2010/main"/>
              </a:ext>
            </a:extLst>
          </a:blip>
          <a:srcRect/>
          <a:stretch>
            <a:fillRect/>
          </a:stretch>
        </p:blipFill>
        <p:spPr>
          <a:xfrm>
            <a:off x="7228113" y="0"/>
            <a:ext cx="4963885" cy="6858000"/>
          </a:xfrm>
          <a:prstGeom prst="rect">
            <a:avLst/>
          </a:prstGeom>
        </p:spPr>
      </p:pic>
      <p:grpSp>
        <p:nvGrpSpPr>
          <p:cNvPr id="4" name="The Electoral Commission logo">
            <a:extLst>
              <a:ext uri="{FF2B5EF4-FFF2-40B4-BE49-F238E27FC236}">
                <a16:creationId xmlns:a16="http://schemas.microsoft.com/office/drawing/2014/main" id="{B4766DA8-100F-8CDE-F6F3-45A89DD990A4}"/>
              </a:ext>
              <a:ext uri="{C183D7F6-B498-43B3-948B-1728B52AA6E4}">
                <adec:decorative xmlns:adec="http://schemas.microsoft.com/office/drawing/2017/decorative" val="1"/>
              </a:ext>
            </a:extLst>
          </p:cNvPr>
          <p:cNvGrpSpPr/>
          <p:nvPr/>
        </p:nvGrpSpPr>
        <p:grpSpPr>
          <a:xfrm>
            <a:off x="9723863" y="254910"/>
            <a:ext cx="2207764" cy="1278618"/>
            <a:chOff x="9450103" y="132247"/>
            <a:chExt cx="2615339" cy="1514664"/>
          </a:xfrm>
        </p:grpSpPr>
        <p:sp>
          <p:nvSpPr>
            <p:cNvPr id="5" name="White box">
              <a:extLst>
                <a:ext uri="{FF2B5EF4-FFF2-40B4-BE49-F238E27FC236}">
                  <a16:creationId xmlns:a16="http://schemas.microsoft.com/office/drawing/2014/main" id="{2A2DDF95-E942-413B-FBAE-AAB3A00A2FA3}"/>
                </a:ext>
              </a:extLst>
            </p:cNvPr>
            <p:cNvSpPr/>
            <p:nvPr/>
          </p:nvSpPr>
          <p:spPr>
            <a:xfrm>
              <a:off x="9450103" y="132247"/>
              <a:ext cx="2615339" cy="151466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Logo" descr="A close-up of a logo&#10;&#10;AI-generated content may be incorrect.">
              <a:extLst>
                <a:ext uri="{FF2B5EF4-FFF2-40B4-BE49-F238E27FC236}">
                  <a16:creationId xmlns:a16="http://schemas.microsoft.com/office/drawing/2014/main" id="{BD87376D-7E38-A854-039D-08C8B93C564C}"/>
                </a:ext>
              </a:extLst>
            </p:cNvPr>
            <p:cNvPicPr>
              <a:picLocks noChangeAspect="1"/>
            </p:cNvPicPr>
            <p:nvPr/>
          </p:nvPicPr>
          <p:blipFill>
            <a:blip r:embed="rId4" cstate="screen">
              <a:alphaModFix/>
              <a:extLst>
                <a:ext uri="{28A0092B-C50C-407E-A947-70E740481C1C}">
                  <a14:useLocalDpi xmlns:a14="http://schemas.microsoft.com/office/drawing/2010/main"/>
                </a:ext>
              </a:extLst>
            </a:blip>
            <a:stretch>
              <a:fillRect/>
            </a:stretch>
          </p:blipFill>
          <p:spPr>
            <a:xfrm>
              <a:off x="9676631" y="361262"/>
              <a:ext cx="2164087" cy="1078220"/>
            </a:xfrm>
            <a:prstGeom prst="rect">
              <a:avLst/>
            </a:prstGeom>
          </p:spPr>
        </p:pic>
      </p:grpSp>
      <p:sp>
        <p:nvSpPr>
          <p:cNvPr id="7" name="Title 10">
            <a:extLst>
              <a:ext uri="{FF2B5EF4-FFF2-40B4-BE49-F238E27FC236}">
                <a16:creationId xmlns:a16="http://schemas.microsoft.com/office/drawing/2014/main" id="{7E5B5DAE-84CF-2547-BA39-1790A0EE0208}"/>
              </a:ext>
              <a:ext uri="{C183D7F6-B498-43B3-948B-1728B52AA6E4}">
                <adec:decorative xmlns:adec="http://schemas.microsoft.com/office/drawing/2017/decorative" val="0"/>
              </a:ext>
            </a:extLst>
          </p:cNvPr>
          <p:cNvSpPr txBox="1">
            <a:spLocks noGrp="1"/>
          </p:cNvSpPr>
          <p:nvPr>
            <p:ph type="title" idx="4294967295"/>
          </p:nvPr>
        </p:nvSpPr>
        <p:spPr>
          <a:xfrm>
            <a:off x="886690" y="1692920"/>
            <a:ext cx="5782558" cy="315471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55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Further learning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3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dirty="0">
                <a:ln>
                  <a:noFill/>
                </a:ln>
                <a:solidFill>
                  <a:srgbClr val="E8E8E8"/>
                </a:solidFill>
                <a:effectLst/>
                <a:uLnTx/>
                <a:uFillTx/>
                <a:latin typeface="Arial" panose="020B0604020202020204" pitchFamily="34" charset="0"/>
                <a:ea typeface="+mn-ea"/>
                <a:cs typeface="Arial" panose="020B0604020202020204" pitchFamily="34" charset="0"/>
                <a:hlinkClick r:id="rId5">
                  <a:extLst>
                    <a:ext uri="{A12FA001-AC4F-418D-AE19-62706E023703}">
                      <ahyp:hlinkClr xmlns:ahyp="http://schemas.microsoft.com/office/drawing/2018/hyperlinkcolor" val="tx"/>
                    </a:ext>
                  </a:extLst>
                </a:hlinkClick>
              </a:rPr>
              <a:t>Welcome to Your Vote</a:t>
            </a:r>
            <a:endParaRPr kumimoji="0" lang="en-GB" sz="3600" b="0" i="0" u="none" strike="noStrike" kern="1200" cap="none" spc="0" normalizeH="0" baseline="0" noProof="0" dirty="0">
              <a:ln>
                <a:noFill/>
              </a:ln>
              <a:solidFill>
                <a:srgbClr val="E8E8E8"/>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3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dirty="0">
                <a:ln>
                  <a:noFill/>
                </a:ln>
                <a:solidFill>
                  <a:srgbClr val="E8E8E8"/>
                </a:solidFill>
                <a:effectLst/>
                <a:uLnTx/>
                <a:uFillTx/>
                <a:latin typeface="Arial" panose="020B0604020202020204" pitchFamily="34" charset="0"/>
                <a:ea typeface="+mn-ea"/>
                <a:cs typeface="Arial" panose="020B0604020202020204" pitchFamily="34" charset="0"/>
                <a:hlinkClick r:id="rId6">
                  <a:extLst>
                    <a:ext uri="{A12FA001-AC4F-418D-AE19-62706E023703}">
                      <ahyp:hlinkClr xmlns:ahyp="http://schemas.microsoft.com/office/drawing/2018/hyperlinkcolor" val="tx"/>
                    </a:ext>
                  </a:extLst>
                </a:hlinkClick>
              </a:rPr>
              <a:t>Democracy Classroom</a:t>
            </a:r>
            <a:endParaRPr kumimoji="0" lang="en-GB" sz="3600" b="0" i="0" u="none" strike="noStrike" kern="1200" cap="none" spc="0" normalizeH="0" baseline="0" noProof="0" dirty="0">
              <a:ln>
                <a:noFill/>
              </a:ln>
              <a:solidFill>
                <a:srgbClr val="E8E8E8"/>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198865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teens giving a 60-Second Pitch">
            <a:extLst>
              <a:ext uri="{FF2B5EF4-FFF2-40B4-BE49-F238E27FC236}">
                <a16:creationId xmlns:a16="http://schemas.microsoft.com/office/drawing/2014/main" id="{F3651433-5FF1-8AE6-79ED-E2760E0BA24D}"/>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535764" y="1615806"/>
            <a:ext cx="9323671" cy="5242194"/>
          </a:xfrm>
          <a:prstGeom prst="rect">
            <a:avLst/>
          </a:prstGeom>
        </p:spPr>
      </p:pic>
      <p:sp>
        <p:nvSpPr>
          <p:cNvPr id="4" name="Title 1">
            <a:extLst>
              <a:ext uri="{FF2B5EF4-FFF2-40B4-BE49-F238E27FC236}">
                <a16:creationId xmlns:a16="http://schemas.microsoft.com/office/drawing/2014/main" id="{5E745036-B7A4-72D7-B537-3CBA8F1B16EC}"/>
              </a:ext>
            </a:extLst>
          </p:cNvPr>
          <p:cNvSpPr>
            <a:spLocks noGrp="1"/>
          </p:cNvSpPr>
          <p:nvPr>
            <p:ph type="ctrTitle"/>
          </p:nvPr>
        </p:nvSpPr>
        <p:spPr>
          <a:xfrm>
            <a:off x="764338" y="354523"/>
            <a:ext cx="11427662" cy="830997"/>
          </a:xfrm>
        </p:spPr>
        <p:txBody>
          <a:bodyPr anchor="ctr" anchorCtr="0"/>
          <a:lstStyle/>
          <a:p>
            <a:pPr>
              <a:lnSpc>
                <a:spcPct val="100000"/>
              </a:lnSpc>
            </a:pPr>
            <a:r>
              <a:rPr lang="en-GB" sz="4800" dirty="0"/>
              <a:t>Pitching creative solutions</a:t>
            </a:r>
          </a:p>
        </p:txBody>
      </p:sp>
      <p:sp>
        <p:nvSpPr>
          <p:cNvPr id="5" name="Subtitle 2">
            <a:extLst>
              <a:ext uri="{FF2B5EF4-FFF2-40B4-BE49-F238E27FC236}">
                <a16:creationId xmlns:a16="http://schemas.microsoft.com/office/drawing/2014/main" id="{70200CAD-ACD3-8C1F-835A-639BF831E342}"/>
              </a:ext>
            </a:extLst>
          </p:cNvPr>
          <p:cNvSpPr txBox="1">
            <a:spLocks/>
          </p:cNvSpPr>
          <p:nvPr/>
        </p:nvSpPr>
        <p:spPr>
          <a:xfrm>
            <a:off x="764338" y="1822492"/>
            <a:ext cx="5006148" cy="43858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3000" b="1" dirty="0">
                <a:solidFill>
                  <a:srgbClr val="002060"/>
                </a:solidFill>
                <a:latin typeface="Arial" panose="020B0604020202020204" pitchFamily="34" charset="0"/>
                <a:cs typeface="Arial" panose="020B0604020202020204" pitchFamily="34" charset="0"/>
              </a:rPr>
              <a:t>The 60-second pitch</a:t>
            </a:r>
          </a:p>
        </p:txBody>
      </p:sp>
    </p:spTree>
    <p:extLst>
      <p:ext uri="{BB962C8B-B14F-4D97-AF65-F5344CB8AC3E}">
        <p14:creationId xmlns:p14="http://schemas.microsoft.com/office/powerpoint/2010/main" val="5482057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87FCE9-7358-E2C6-36CF-818705B27C67}"/>
              </a:ext>
            </a:extLst>
          </p:cNvPr>
          <p:cNvSpPr>
            <a:spLocks noGrp="1"/>
          </p:cNvSpPr>
          <p:nvPr>
            <p:ph type="ctrTitle"/>
          </p:nvPr>
        </p:nvSpPr>
        <p:spPr/>
        <p:txBody>
          <a:bodyPr/>
          <a:lstStyle/>
          <a:p>
            <a:r>
              <a:rPr lang="en-GB" dirty="0"/>
              <a:t>What are we learning today?</a:t>
            </a:r>
          </a:p>
        </p:txBody>
      </p:sp>
      <p:sp>
        <p:nvSpPr>
          <p:cNvPr id="14" name="Subtitle 2">
            <a:extLst>
              <a:ext uri="{FF2B5EF4-FFF2-40B4-BE49-F238E27FC236}">
                <a16:creationId xmlns:a16="http://schemas.microsoft.com/office/drawing/2014/main" id="{CE7972F5-F180-0125-FA1A-42AAA332314A}"/>
              </a:ext>
            </a:extLst>
          </p:cNvPr>
          <p:cNvSpPr txBox="1">
            <a:spLocks/>
          </p:cNvSpPr>
          <p:nvPr/>
        </p:nvSpPr>
        <p:spPr>
          <a:xfrm>
            <a:off x="660971" y="4300312"/>
            <a:ext cx="3304686" cy="2557688"/>
          </a:xfrm>
          <a:prstGeom prst="rect">
            <a:avLst/>
          </a:prstGeom>
        </p:spPr>
        <p:txBody>
          <a:bodyPr vert="horz" wrap="square"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t>Identify</a:t>
            </a:r>
          </a:p>
          <a:p>
            <a:pPr>
              <a:spcBef>
                <a:spcPts val="700"/>
              </a:spcBef>
            </a:pPr>
            <a:r>
              <a:rPr lang="en-GB" dirty="0">
                <a:solidFill>
                  <a:srgbClr val="002060"/>
                </a:solidFill>
              </a:rPr>
              <a:t>Local issues that impact your daily life and community.</a:t>
            </a:r>
          </a:p>
        </p:txBody>
      </p:sp>
      <p:sp>
        <p:nvSpPr>
          <p:cNvPr id="16" name="Subtitle 2">
            <a:extLst>
              <a:ext uri="{FF2B5EF4-FFF2-40B4-BE49-F238E27FC236}">
                <a16:creationId xmlns:a16="http://schemas.microsoft.com/office/drawing/2014/main" id="{35F6C69F-330E-F7FA-AA0C-7B2A9BDCE542}"/>
              </a:ext>
            </a:extLst>
          </p:cNvPr>
          <p:cNvSpPr txBox="1">
            <a:spLocks/>
          </p:cNvSpPr>
          <p:nvPr/>
        </p:nvSpPr>
        <p:spPr>
          <a:xfrm>
            <a:off x="4345222" y="4300312"/>
            <a:ext cx="3209561" cy="1844095"/>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lang="en-GB" b="1" dirty="0"/>
              <a:t>Explore ideas</a:t>
            </a:r>
          </a:p>
          <a:p>
            <a:pPr>
              <a:spcBef>
                <a:spcPts val="700"/>
              </a:spcBef>
            </a:pPr>
            <a:r>
              <a:rPr lang="en-GB" dirty="0">
                <a:solidFill>
                  <a:srgbClr val="002060"/>
                </a:solidFill>
              </a:rPr>
              <a:t>Including proven solutions from other places that can fix local problems.</a:t>
            </a:r>
          </a:p>
        </p:txBody>
      </p:sp>
      <p:sp>
        <p:nvSpPr>
          <p:cNvPr id="17" name="Subtitle 2">
            <a:extLst>
              <a:ext uri="{FF2B5EF4-FFF2-40B4-BE49-F238E27FC236}">
                <a16:creationId xmlns:a16="http://schemas.microsoft.com/office/drawing/2014/main" id="{8FFF729C-2368-7C64-903B-B4889BEE87B0}"/>
              </a:ext>
            </a:extLst>
          </p:cNvPr>
          <p:cNvSpPr txBox="1">
            <a:spLocks/>
          </p:cNvSpPr>
          <p:nvPr/>
        </p:nvSpPr>
        <p:spPr>
          <a:xfrm>
            <a:off x="8021235" y="4300312"/>
            <a:ext cx="3643227" cy="424732"/>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lang="en-GB" b="1" dirty="0"/>
              <a:t>Speaking and listening</a:t>
            </a:r>
          </a:p>
        </p:txBody>
      </p:sp>
      <p:grpSp>
        <p:nvGrpSpPr>
          <p:cNvPr id="5" name="Group 4">
            <a:extLst>
              <a:ext uri="{FF2B5EF4-FFF2-40B4-BE49-F238E27FC236}">
                <a16:creationId xmlns:a16="http://schemas.microsoft.com/office/drawing/2014/main" id="{D1A09D03-A21F-8508-455B-16EC81B70A7F}"/>
              </a:ext>
              <a:ext uri="{C183D7F6-B498-43B3-948B-1728B52AA6E4}">
                <adec:decorative xmlns:adec="http://schemas.microsoft.com/office/drawing/2017/decorative" val="1"/>
              </a:ext>
            </a:extLst>
          </p:cNvPr>
          <p:cNvGrpSpPr/>
          <p:nvPr/>
        </p:nvGrpSpPr>
        <p:grpSpPr>
          <a:xfrm>
            <a:off x="764338" y="2045536"/>
            <a:ext cx="3201319" cy="2079030"/>
            <a:chOff x="764338" y="2045536"/>
            <a:chExt cx="3201319" cy="2079030"/>
          </a:xfrm>
        </p:grpSpPr>
        <p:sp>
          <p:nvSpPr>
            <p:cNvPr id="25" name="Rectangle 24">
              <a:extLst>
                <a:ext uri="{FF2B5EF4-FFF2-40B4-BE49-F238E27FC236}">
                  <a16:creationId xmlns:a16="http://schemas.microsoft.com/office/drawing/2014/main" id="{DBA4C9D6-7AE3-13E6-F239-40C5B038DD7B}"/>
                </a:ext>
              </a:extLst>
            </p:cNvPr>
            <p:cNvSpPr/>
            <p:nvPr/>
          </p:nvSpPr>
          <p:spPr>
            <a:xfrm>
              <a:off x="764338" y="2045536"/>
              <a:ext cx="3201319" cy="2079030"/>
            </a:xfrm>
            <a:prstGeom prst="rect">
              <a:avLst/>
            </a:prstGeom>
            <a:solidFill>
              <a:srgbClr val="0099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Magnifying Glass Icon">
              <a:extLst>
                <a:ext uri="{FF2B5EF4-FFF2-40B4-BE49-F238E27FC236}">
                  <a16:creationId xmlns:a16="http://schemas.microsoft.com/office/drawing/2014/main" id="{32DF841B-025A-44C4-4A2C-D8D5DF541E35}"/>
                </a:ext>
              </a:extLst>
            </p:cNvPr>
            <p:cNvPicPr>
              <a:picLocks noChangeAspect="1"/>
            </p:cNvPicPr>
            <p:nvPr/>
          </p:nvPicPr>
          <p:blipFill>
            <a:blip r:embed="rId3" cstate="screen">
              <a:extLst>
                <a:ext uri="{28A0092B-C50C-407E-A947-70E740481C1C}">
                  <a14:useLocalDpi xmlns:a14="http://schemas.microsoft.com/office/drawing/2010/main"/>
                </a:ext>
              </a:extLst>
            </a:blip>
            <a:srcRect l="-12047" b="-4403"/>
            <a:stretch>
              <a:fillRect/>
            </a:stretch>
          </p:blipFill>
          <p:spPr>
            <a:xfrm>
              <a:off x="1332551" y="2294166"/>
              <a:ext cx="2248849" cy="1658065"/>
            </a:xfrm>
            <a:prstGeom prst="rect">
              <a:avLst/>
            </a:prstGeom>
          </p:spPr>
        </p:pic>
      </p:grpSp>
      <p:grpSp>
        <p:nvGrpSpPr>
          <p:cNvPr id="6" name="Group 5">
            <a:extLst>
              <a:ext uri="{FF2B5EF4-FFF2-40B4-BE49-F238E27FC236}">
                <a16:creationId xmlns:a16="http://schemas.microsoft.com/office/drawing/2014/main" id="{BA666D01-2A23-F8A6-7147-5547984FA24F}"/>
              </a:ext>
              <a:ext uri="{C183D7F6-B498-43B3-948B-1728B52AA6E4}">
                <adec:decorative xmlns:adec="http://schemas.microsoft.com/office/drawing/2017/decorative" val="1"/>
              </a:ext>
            </a:extLst>
          </p:cNvPr>
          <p:cNvGrpSpPr/>
          <p:nvPr/>
        </p:nvGrpSpPr>
        <p:grpSpPr>
          <a:xfrm>
            <a:off x="4442720" y="2045536"/>
            <a:ext cx="3201319" cy="2117130"/>
            <a:chOff x="4442720" y="2045536"/>
            <a:chExt cx="3201319" cy="2117130"/>
          </a:xfrm>
        </p:grpSpPr>
        <p:sp>
          <p:nvSpPr>
            <p:cNvPr id="26" name="Rectangle 25">
              <a:extLst>
                <a:ext uri="{FF2B5EF4-FFF2-40B4-BE49-F238E27FC236}">
                  <a16:creationId xmlns:a16="http://schemas.microsoft.com/office/drawing/2014/main" id="{D182F3C4-DD7B-29A6-36A0-42E8679698F7}"/>
                </a:ext>
              </a:extLst>
            </p:cNvPr>
            <p:cNvSpPr/>
            <p:nvPr/>
          </p:nvSpPr>
          <p:spPr>
            <a:xfrm>
              <a:off x="4442720" y="2045536"/>
              <a:ext cx="3201319" cy="2079030"/>
            </a:xfrm>
            <a:prstGeom prst="rect">
              <a:avLst/>
            </a:prstGeom>
            <a:solidFill>
              <a:srgbClr val="96BE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Lightbulb icon">
              <a:extLst>
                <a:ext uri="{FF2B5EF4-FFF2-40B4-BE49-F238E27FC236}">
                  <a16:creationId xmlns:a16="http://schemas.microsoft.com/office/drawing/2014/main" id="{06975ECC-1F8E-1193-039A-22A30C141112}"/>
                </a:ext>
              </a:extLst>
            </p:cNvPr>
            <p:cNvPicPr>
              <a:picLocks noChangeAspect="1"/>
            </p:cNvPicPr>
            <p:nvPr/>
          </p:nvPicPr>
          <p:blipFill>
            <a:blip r:embed="rId4" cstate="screen">
              <a:extLst>
                <a:ext uri="{28A0092B-C50C-407E-A947-70E740481C1C}">
                  <a14:useLocalDpi xmlns:a14="http://schemas.microsoft.com/office/drawing/2010/main"/>
                </a:ext>
              </a:extLst>
            </a:blip>
            <a:srcRect t="-6749" b="-11624"/>
            <a:stretch>
              <a:fillRect/>
            </a:stretch>
          </p:blipFill>
          <p:spPr>
            <a:xfrm>
              <a:off x="4762501" y="2083636"/>
              <a:ext cx="2540000" cy="2079030"/>
            </a:xfrm>
            <a:prstGeom prst="rect">
              <a:avLst/>
            </a:prstGeom>
          </p:spPr>
        </p:pic>
      </p:grpSp>
      <p:grpSp>
        <p:nvGrpSpPr>
          <p:cNvPr id="7" name="Group 6">
            <a:extLst>
              <a:ext uri="{FF2B5EF4-FFF2-40B4-BE49-F238E27FC236}">
                <a16:creationId xmlns:a16="http://schemas.microsoft.com/office/drawing/2014/main" id="{C3A62B9A-EE48-8D92-E370-847A8E4D6FEE}"/>
              </a:ext>
              <a:ext uri="{C183D7F6-B498-43B3-948B-1728B52AA6E4}">
                <adec:decorative xmlns:adec="http://schemas.microsoft.com/office/drawing/2017/decorative" val="1"/>
              </a:ext>
            </a:extLst>
          </p:cNvPr>
          <p:cNvGrpSpPr/>
          <p:nvPr/>
        </p:nvGrpSpPr>
        <p:grpSpPr>
          <a:xfrm>
            <a:off x="8128030" y="2045536"/>
            <a:ext cx="3201319" cy="2079030"/>
            <a:chOff x="8128030" y="2045536"/>
            <a:chExt cx="3201319" cy="2079030"/>
          </a:xfrm>
        </p:grpSpPr>
        <p:sp>
          <p:nvSpPr>
            <p:cNvPr id="27" name="Rectangle 26">
              <a:extLst>
                <a:ext uri="{FF2B5EF4-FFF2-40B4-BE49-F238E27FC236}">
                  <a16:creationId xmlns:a16="http://schemas.microsoft.com/office/drawing/2014/main" id="{423BB044-82BC-ADC9-9920-439C3479DED1}"/>
                </a:ext>
              </a:extLst>
            </p:cNvPr>
            <p:cNvSpPr/>
            <p:nvPr/>
          </p:nvSpPr>
          <p:spPr>
            <a:xfrm>
              <a:off x="8128030" y="2045536"/>
              <a:ext cx="3201319" cy="2079030"/>
            </a:xfrm>
            <a:prstGeom prst="rect">
              <a:avLst/>
            </a:prstGeom>
            <a:solidFill>
              <a:srgbClr val="EC660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Microphone icon">
              <a:extLst>
                <a:ext uri="{FF2B5EF4-FFF2-40B4-BE49-F238E27FC236}">
                  <a16:creationId xmlns:a16="http://schemas.microsoft.com/office/drawing/2014/main" id="{66FA73F3-989C-CA7F-C460-8BFE75E67ECC}"/>
                </a:ext>
              </a:extLst>
            </p:cNvPr>
            <p:cNvPicPr>
              <a:picLocks noChangeAspect="1"/>
            </p:cNvPicPr>
            <p:nvPr/>
          </p:nvPicPr>
          <p:blipFill>
            <a:blip r:embed="rId5" cstate="screen">
              <a:extLst>
                <a:ext uri="{28A0092B-C50C-407E-A947-70E740481C1C}">
                  <a14:useLocalDpi xmlns:a14="http://schemas.microsoft.com/office/drawing/2010/main"/>
                </a:ext>
              </a:extLst>
            </a:blip>
            <a:srcRect t="-1216" r="-51256" b="-2746"/>
            <a:stretch>
              <a:fillRect/>
            </a:stretch>
          </p:blipFill>
          <p:spPr>
            <a:xfrm>
              <a:off x="8508999" y="2109036"/>
              <a:ext cx="2540000" cy="1973962"/>
            </a:xfrm>
            <a:prstGeom prst="rect">
              <a:avLst/>
            </a:prstGeom>
          </p:spPr>
        </p:pic>
      </p:grpSp>
      <p:sp>
        <p:nvSpPr>
          <p:cNvPr id="9" name="TextBox 8">
            <a:extLst>
              <a:ext uri="{FF2B5EF4-FFF2-40B4-BE49-F238E27FC236}">
                <a16:creationId xmlns:a16="http://schemas.microsoft.com/office/drawing/2014/main" id="{974A42D0-1492-3729-B652-6C288AF465C5}"/>
              </a:ext>
            </a:extLst>
          </p:cNvPr>
          <p:cNvSpPr txBox="1"/>
          <p:nvPr/>
        </p:nvSpPr>
        <p:spPr>
          <a:xfrm>
            <a:off x="8021235" y="4725044"/>
            <a:ext cx="3308114" cy="1938992"/>
          </a:xfrm>
          <a:prstGeom prst="rect">
            <a:avLst/>
          </a:prstGeom>
          <a:noFill/>
        </p:spPr>
        <p:txBody>
          <a:bodyPr wrap="square">
            <a:spAutoFit/>
          </a:bodyPr>
          <a:lstStyle/>
          <a:p>
            <a:pPr>
              <a:spcBef>
                <a:spcPts val="700"/>
              </a:spcBef>
            </a:pPr>
            <a:r>
              <a:rPr lang="en-GB" sz="2400" dirty="0">
                <a:solidFill>
                  <a:srgbClr val="002060"/>
                </a:solidFill>
                <a:latin typeface="Arial" panose="020B0604020202020204" pitchFamily="34" charset="0"/>
                <a:cs typeface="Arial" panose="020B0604020202020204" pitchFamily="34" charset="0"/>
              </a:rPr>
              <a:t>Practice the art of the 60-seconds “elevator pitch" to communicate your ideas concisely and persuasively.</a:t>
            </a:r>
          </a:p>
        </p:txBody>
      </p:sp>
    </p:spTree>
    <p:extLst>
      <p:ext uri="{BB962C8B-B14F-4D97-AF65-F5344CB8AC3E}">
        <p14:creationId xmlns:p14="http://schemas.microsoft.com/office/powerpoint/2010/main" val="1572759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F371951-3C6E-FABB-4FF3-52855AC46B27}"/>
              </a:ext>
              <a:ext uri="{C183D7F6-B498-43B3-948B-1728B52AA6E4}">
                <adec:decorative xmlns:adec="http://schemas.microsoft.com/office/drawing/2017/decorative" val="1"/>
              </a:ext>
            </a:extLst>
          </p:cNvPr>
          <p:cNvSpPr/>
          <p:nvPr/>
        </p:nvSpPr>
        <p:spPr>
          <a:xfrm>
            <a:off x="0" y="3429000"/>
            <a:ext cx="12192000" cy="191983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3423755D-9EB7-CA48-876F-0457EF53D3FA}"/>
              </a:ext>
            </a:extLst>
          </p:cNvPr>
          <p:cNvSpPr>
            <a:spLocks noGrp="1"/>
          </p:cNvSpPr>
          <p:nvPr>
            <p:ph type="ctrTitle"/>
          </p:nvPr>
        </p:nvSpPr>
        <p:spPr/>
        <p:txBody>
          <a:bodyPr/>
          <a:lstStyle/>
          <a:p>
            <a:r>
              <a:rPr lang="en-GB" dirty="0"/>
              <a:t>Quick recap</a:t>
            </a:r>
          </a:p>
        </p:txBody>
      </p:sp>
      <p:sp>
        <p:nvSpPr>
          <p:cNvPr id="16" name="Subtitle 2">
            <a:extLst>
              <a:ext uri="{FF2B5EF4-FFF2-40B4-BE49-F238E27FC236}">
                <a16:creationId xmlns:a16="http://schemas.microsoft.com/office/drawing/2014/main" id="{B9CB1764-952D-937D-5179-7BA57C4CB50B}"/>
              </a:ext>
            </a:extLst>
          </p:cNvPr>
          <p:cNvSpPr txBox="1">
            <a:spLocks/>
          </p:cNvSpPr>
          <p:nvPr/>
        </p:nvSpPr>
        <p:spPr>
          <a:xfrm>
            <a:off x="764338" y="3791510"/>
            <a:ext cx="8031703" cy="1179297"/>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ts val="700"/>
              </a:spcBef>
            </a:pPr>
            <a:r>
              <a:rPr lang="en-GB" b="1" dirty="0"/>
              <a:t>Local council</a:t>
            </a:r>
            <a:r>
              <a:rPr lang="en-GB" dirty="0"/>
              <a:t>:</a:t>
            </a:r>
          </a:p>
          <a:p>
            <a:pPr>
              <a:spcBef>
                <a:spcPts val="700"/>
              </a:spcBef>
            </a:pPr>
            <a:r>
              <a:rPr lang="en-GB" dirty="0"/>
              <a:t>"Close to home”</a:t>
            </a:r>
            <a:br>
              <a:rPr lang="en-GB" dirty="0"/>
            </a:br>
            <a:r>
              <a:rPr lang="en-GB" dirty="0"/>
              <a:t>(Parks, bins, local transport, leisure).</a:t>
            </a:r>
          </a:p>
        </p:txBody>
      </p:sp>
      <p:sp>
        <p:nvSpPr>
          <p:cNvPr id="3" name="Subtitle 2">
            <a:extLst>
              <a:ext uri="{FF2B5EF4-FFF2-40B4-BE49-F238E27FC236}">
                <a16:creationId xmlns:a16="http://schemas.microsoft.com/office/drawing/2014/main" id="{EEF89EE9-B8BB-C87D-8D94-FB0B48929D88}"/>
              </a:ext>
            </a:extLst>
          </p:cNvPr>
          <p:cNvSpPr>
            <a:spLocks noGrp="1"/>
          </p:cNvSpPr>
          <p:nvPr>
            <p:ph type="subTitle" idx="1"/>
          </p:nvPr>
        </p:nvSpPr>
        <p:spPr>
          <a:xfrm>
            <a:off x="764339" y="1896587"/>
            <a:ext cx="8339201" cy="1179297"/>
          </a:xfrm>
        </p:spPr>
        <p:txBody>
          <a:bodyPr/>
          <a:lstStyle/>
          <a:p>
            <a:pPr>
              <a:spcBef>
                <a:spcPts val="700"/>
              </a:spcBef>
            </a:pPr>
            <a:r>
              <a:rPr lang="en-GB" b="1" dirty="0"/>
              <a:t>National Parliament</a:t>
            </a:r>
            <a:r>
              <a:rPr lang="en-GB" dirty="0"/>
              <a:t>:</a:t>
            </a:r>
          </a:p>
          <a:p>
            <a:pPr>
              <a:spcBef>
                <a:spcPts val="700"/>
              </a:spcBef>
            </a:pPr>
            <a:r>
              <a:rPr lang="en-GB" dirty="0"/>
              <a:t>The “big picture”</a:t>
            </a:r>
            <a:br>
              <a:rPr lang="en-GB" dirty="0"/>
            </a:br>
            <a:r>
              <a:rPr lang="en-GB" dirty="0"/>
              <a:t>(NHS funding, defence, national laws).</a:t>
            </a:r>
          </a:p>
        </p:txBody>
      </p:sp>
      <p:sp>
        <p:nvSpPr>
          <p:cNvPr id="5" name="Subtitle 2">
            <a:extLst>
              <a:ext uri="{FF2B5EF4-FFF2-40B4-BE49-F238E27FC236}">
                <a16:creationId xmlns:a16="http://schemas.microsoft.com/office/drawing/2014/main" id="{04D24557-BDC0-4DBD-7204-54656CB7EB71}"/>
              </a:ext>
            </a:extLst>
          </p:cNvPr>
          <p:cNvSpPr txBox="1">
            <a:spLocks/>
          </p:cNvSpPr>
          <p:nvPr/>
        </p:nvSpPr>
        <p:spPr>
          <a:xfrm>
            <a:off x="764338" y="5666608"/>
            <a:ext cx="10664952" cy="846899"/>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ts val="700"/>
              </a:spcBef>
            </a:pPr>
            <a:r>
              <a:rPr lang="en-GB" b="1" dirty="0"/>
              <a:t>Today’s focus</a:t>
            </a:r>
            <a:r>
              <a:rPr lang="en-GB" dirty="0"/>
              <a:t>:</a:t>
            </a:r>
          </a:p>
          <a:p>
            <a:pPr>
              <a:spcBef>
                <a:spcPts val="700"/>
              </a:spcBef>
            </a:pPr>
            <a:r>
              <a:rPr lang="en-GB" dirty="0"/>
              <a:t>Using your voice to influence the local council to adopt great new ideas.</a:t>
            </a:r>
          </a:p>
        </p:txBody>
      </p:sp>
      <p:pic>
        <p:nvPicPr>
          <p:cNvPr id="24" name="Parliament">
            <a:extLst>
              <a:ext uri="{FF2B5EF4-FFF2-40B4-BE49-F238E27FC236}">
                <a16:creationId xmlns:a16="http://schemas.microsoft.com/office/drawing/2014/main" id="{2203C223-A76C-07AB-0057-03BC63B97105}"/>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9051106" y="1533340"/>
            <a:ext cx="3140894" cy="1908732"/>
          </a:xfrm>
          <a:prstGeom prst="rect">
            <a:avLst/>
          </a:prstGeom>
        </p:spPr>
      </p:pic>
      <p:pic>
        <p:nvPicPr>
          <p:cNvPr id="7" name="Local Council">
            <a:extLst>
              <a:ext uri="{FF2B5EF4-FFF2-40B4-BE49-F238E27FC236}">
                <a16:creationId xmlns:a16="http://schemas.microsoft.com/office/drawing/2014/main" id="{DA7CAEC8-8E92-2487-A4D0-CDD9A2CC7972}"/>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9051106" y="3440103"/>
            <a:ext cx="3140894" cy="1908732"/>
          </a:xfrm>
          <a:prstGeom prst="rect">
            <a:avLst/>
          </a:prstGeom>
        </p:spPr>
      </p:pic>
    </p:spTree>
    <p:extLst>
      <p:ext uri="{BB962C8B-B14F-4D97-AF65-F5344CB8AC3E}">
        <p14:creationId xmlns:p14="http://schemas.microsoft.com/office/powerpoint/2010/main" val="2340536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6"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Map">
            <a:extLst>
              <a:ext uri="{FF2B5EF4-FFF2-40B4-BE49-F238E27FC236}">
                <a16:creationId xmlns:a16="http://schemas.microsoft.com/office/drawing/2014/main" id="{5669D5DE-CB95-D007-7441-96E48D440B7A}"/>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7824788" y="1532710"/>
            <a:ext cx="4375918" cy="5325290"/>
          </a:xfrm>
          <a:prstGeom prst="rect">
            <a:avLst/>
          </a:prstGeom>
        </p:spPr>
      </p:pic>
      <p:pic>
        <p:nvPicPr>
          <p:cNvPr id="23" name="Dark Park">
            <a:extLst>
              <a:ext uri="{FF2B5EF4-FFF2-40B4-BE49-F238E27FC236}">
                <a16:creationId xmlns:a16="http://schemas.microsoft.com/office/drawing/2014/main" id="{BC07E26A-4E02-33A4-E802-F9BF1FB3993D}"/>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984059" y="2748799"/>
            <a:ext cx="970413" cy="1290442"/>
          </a:xfrm>
          <a:prstGeom prst="rect">
            <a:avLst/>
          </a:prstGeom>
        </p:spPr>
      </p:pic>
      <p:sp>
        <p:nvSpPr>
          <p:cNvPr id="2" name="Title 1">
            <a:extLst>
              <a:ext uri="{FF2B5EF4-FFF2-40B4-BE49-F238E27FC236}">
                <a16:creationId xmlns:a16="http://schemas.microsoft.com/office/drawing/2014/main" id="{3423755D-9EB7-CA48-876F-0457EF53D3FA}"/>
              </a:ext>
            </a:extLst>
          </p:cNvPr>
          <p:cNvSpPr>
            <a:spLocks noGrp="1"/>
          </p:cNvSpPr>
          <p:nvPr>
            <p:ph type="ctrTitle"/>
          </p:nvPr>
        </p:nvSpPr>
        <p:spPr>
          <a:xfrm>
            <a:off x="764338" y="408940"/>
            <a:ext cx="10664952" cy="784830"/>
          </a:xfrm>
        </p:spPr>
        <p:txBody>
          <a:bodyPr/>
          <a:lstStyle/>
          <a:p>
            <a:r>
              <a:rPr lang="en-GB" dirty="0"/>
              <a:t>What is a “local issue"?</a:t>
            </a:r>
          </a:p>
        </p:txBody>
      </p:sp>
      <p:sp>
        <p:nvSpPr>
          <p:cNvPr id="3" name="Subtitle 2">
            <a:extLst>
              <a:ext uri="{FF2B5EF4-FFF2-40B4-BE49-F238E27FC236}">
                <a16:creationId xmlns:a16="http://schemas.microsoft.com/office/drawing/2014/main" id="{EEF89EE9-B8BB-C87D-8D94-FB0B48929D88}"/>
              </a:ext>
            </a:extLst>
          </p:cNvPr>
          <p:cNvSpPr>
            <a:spLocks noGrp="1"/>
          </p:cNvSpPr>
          <p:nvPr>
            <p:ph type="subTitle" idx="1"/>
          </p:nvPr>
        </p:nvSpPr>
        <p:spPr>
          <a:xfrm>
            <a:off x="805022" y="1940179"/>
            <a:ext cx="6485944" cy="4455066"/>
          </a:xfrm>
        </p:spPr>
        <p:txBody>
          <a:bodyPr/>
          <a:lstStyle/>
          <a:p>
            <a:r>
              <a:rPr lang="en-GB" dirty="0"/>
              <a:t>It’s something in your community that could be improved, fixed, or celebrated.</a:t>
            </a:r>
          </a:p>
          <a:p>
            <a:pPr>
              <a:spcBef>
                <a:spcPts val="2500"/>
              </a:spcBef>
            </a:pPr>
            <a:r>
              <a:rPr lang="en-GB" b="1" dirty="0"/>
              <a:t>Examples:</a:t>
            </a:r>
          </a:p>
          <a:p>
            <a:pPr>
              <a:spcBef>
                <a:spcPts val="800"/>
              </a:spcBef>
            </a:pPr>
            <a:r>
              <a:rPr lang="en-GB" dirty="0"/>
              <a:t>Lack of local employment opportunities.</a:t>
            </a:r>
          </a:p>
          <a:p>
            <a:pPr>
              <a:spcBef>
                <a:spcPts val="800"/>
              </a:spcBef>
            </a:pPr>
            <a:r>
              <a:rPr lang="en-GB" dirty="0"/>
              <a:t>A dangerous road crossing near our school.</a:t>
            </a:r>
          </a:p>
          <a:p>
            <a:pPr>
              <a:spcBef>
                <a:spcPts val="800"/>
              </a:spcBef>
            </a:pPr>
            <a:r>
              <a:rPr lang="en-GB" dirty="0"/>
              <a:t>No free Wi-Fi.</a:t>
            </a:r>
          </a:p>
          <a:p>
            <a:pPr>
              <a:spcBef>
                <a:spcPts val="800"/>
              </a:spcBef>
            </a:pPr>
            <a:r>
              <a:rPr lang="en-GB" dirty="0"/>
              <a:t>Not enough lighting in the local park at night.</a:t>
            </a:r>
          </a:p>
          <a:p>
            <a:pPr>
              <a:spcBef>
                <a:spcPts val="800"/>
              </a:spcBef>
            </a:pPr>
            <a:r>
              <a:rPr lang="en-GB" dirty="0"/>
              <a:t>Poor local bus routes.</a:t>
            </a:r>
          </a:p>
          <a:p>
            <a:pPr>
              <a:spcBef>
                <a:spcPts val="800"/>
              </a:spcBef>
            </a:pPr>
            <a:r>
              <a:rPr lang="en-GB" dirty="0"/>
              <a:t>Not enough places for teenagers to hang out.</a:t>
            </a:r>
          </a:p>
          <a:p>
            <a:pPr>
              <a:spcBef>
                <a:spcPts val="800"/>
              </a:spcBef>
            </a:pPr>
            <a:r>
              <a:rPr lang="en-GB" dirty="0"/>
              <a:t>But let’s celebrate a great new skate park!</a:t>
            </a:r>
          </a:p>
        </p:txBody>
      </p:sp>
      <p:pic>
        <p:nvPicPr>
          <p:cNvPr id="24" name="School crossing">
            <a:extLst>
              <a:ext uri="{FF2B5EF4-FFF2-40B4-BE49-F238E27FC236}">
                <a16:creationId xmlns:a16="http://schemas.microsoft.com/office/drawing/2014/main" id="{5A4CAFA8-9615-9BB9-C6A3-92E1082E257D}"/>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907958" y="3886271"/>
            <a:ext cx="965250" cy="1290442"/>
          </a:xfrm>
          <a:prstGeom prst="rect">
            <a:avLst/>
          </a:prstGeom>
        </p:spPr>
      </p:pic>
      <p:pic>
        <p:nvPicPr>
          <p:cNvPr id="25" name="Bus stop">
            <a:extLst>
              <a:ext uri="{FF2B5EF4-FFF2-40B4-BE49-F238E27FC236}">
                <a16:creationId xmlns:a16="http://schemas.microsoft.com/office/drawing/2014/main" id="{9B5F40A6-BABA-C973-5B41-394C1CF75E33}"/>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9516120" y="1098520"/>
            <a:ext cx="965223" cy="1297343"/>
          </a:xfrm>
          <a:prstGeom prst="rect">
            <a:avLst/>
          </a:prstGeom>
        </p:spPr>
      </p:pic>
      <p:pic>
        <p:nvPicPr>
          <p:cNvPr id="5" name="Skate Park">
            <a:extLst>
              <a:ext uri="{FF2B5EF4-FFF2-40B4-BE49-F238E27FC236}">
                <a16:creationId xmlns:a16="http://schemas.microsoft.com/office/drawing/2014/main" id="{342DFD34-B936-7D8C-BF83-29E872B76532}"/>
              </a:ext>
              <a:ext uri="{C183D7F6-B498-43B3-948B-1728B52AA6E4}">
                <adec:decorative xmlns:adec="http://schemas.microsoft.com/office/drawing/2017/decorative" val="1"/>
              </a:ext>
            </a:extLst>
          </p:cNvPr>
          <p:cNvPicPr>
            <a:picLocks noChangeAspect="1"/>
          </p:cNvPicPr>
          <p:nvPr/>
        </p:nvPicPr>
        <p:blipFill>
          <a:blip r:embed="rId7" cstate="screen">
            <a:alphaModFix/>
            <a:extLst>
              <a:ext uri="{28A0092B-C50C-407E-A947-70E740481C1C}">
                <a14:useLocalDpi xmlns:a14="http://schemas.microsoft.com/office/drawing/2010/main"/>
              </a:ext>
            </a:extLst>
          </a:blip>
          <a:stretch>
            <a:fillRect/>
          </a:stretch>
        </p:blipFill>
        <p:spPr>
          <a:xfrm>
            <a:off x="8106531" y="1615119"/>
            <a:ext cx="970412" cy="1290442"/>
          </a:xfrm>
          <a:prstGeom prst="rect">
            <a:avLst/>
          </a:prstGeom>
        </p:spPr>
      </p:pic>
      <p:pic>
        <p:nvPicPr>
          <p:cNvPr id="8" name="No Employment">
            <a:extLst>
              <a:ext uri="{FF2B5EF4-FFF2-40B4-BE49-F238E27FC236}">
                <a16:creationId xmlns:a16="http://schemas.microsoft.com/office/drawing/2014/main" id="{850715DB-339C-6B4F-35E8-B385BD6462E7}"/>
              </a:ext>
              <a:ext uri="{C183D7F6-B498-43B3-948B-1728B52AA6E4}">
                <adec:decorative xmlns:adec="http://schemas.microsoft.com/office/drawing/2017/decorative" val="1"/>
              </a:ext>
            </a:extLst>
          </p:cNvPr>
          <p:cNvPicPr>
            <a:picLocks noChangeAspect="1"/>
          </p:cNvPicPr>
          <p:nvPr/>
        </p:nvPicPr>
        <p:blipFill>
          <a:blip r:embed="rId8" cstate="screen">
            <a:alphaModFix/>
            <a:extLst>
              <a:ext uri="{28A0092B-C50C-407E-A947-70E740481C1C}">
                <a14:useLocalDpi xmlns:a14="http://schemas.microsoft.com/office/drawing/2010/main"/>
              </a:ext>
            </a:extLst>
          </a:blip>
          <a:stretch>
            <a:fillRect/>
          </a:stretch>
        </p:blipFill>
        <p:spPr>
          <a:xfrm>
            <a:off x="10816990" y="4803399"/>
            <a:ext cx="970412" cy="1290442"/>
          </a:xfrm>
          <a:prstGeom prst="rect">
            <a:avLst/>
          </a:prstGeom>
        </p:spPr>
      </p:pic>
      <p:pic>
        <p:nvPicPr>
          <p:cNvPr id="10" name="No WiFi">
            <a:extLst>
              <a:ext uri="{FF2B5EF4-FFF2-40B4-BE49-F238E27FC236}">
                <a16:creationId xmlns:a16="http://schemas.microsoft.com/office/drawing/2014/main" id="{E2CCD495-A953-F3F1-D688-70D24ECC847E}"/>
              </a:ext>
              <a:ext uri="{C183D7F6-B498-43B3-948B-1728B52AA6E4}">
                <adec:decorative xmlns:adec="http://schemas.microsoft.com/office/drawing/2017/decorative" val="1"/>
              </a:ext>
            </a:extLst>
          </p:cNvPr>
          <p:cNvPicPr>
            <a:picLocks noChangeAspect="1"/>
          </p:cNvPicPr>
          <p:nvPr/>
        </p:nvPicPr>
        <p:blipFill>
          <a:blip r:embed="rId9" cstate="screen">
            <a:alphaModFix/>
            <a:extLst>
              <a:ext uri="{28A0092B-C50C-407E-A947-70E740481C1C}">
                <a14:useLocalDpi xmlns:a14="http://schemas.microsoft.com/office/drawing/2010/main"/>
              </a:ext>
            </a:extLst>
          </a:blip>
          <a:stretch>
            <a:fillRect/>
          </a:stretch>
        </p:blipFill>
        <p:spPr>
          <a:xfrm>
            <a:off x="9535700" y="3394020"/>
            <a:ext cx="965251" cy="1290442"/>
          </a:xfrm>
          <a:prstGeom prst="rect">
            <a:avLst/>
          </a:prstGeom>
        </p:spPr>
      </p:pic>
      <p:pic>
        <p:nvPicPr>
          <p:cNvPr id="14" name="Bad area">
            <a:extLst>
              <a:ext uri="{FF2B5EF4-FFF2-40B4-BE49-F238E27FC236}">
                <a16:creationId xmlns:a16="http://schemas.microsoft.com/office/drawing/2014/main" id="{5EBBB07E-6E6D-C8C8-18C4-DDCF897E9BF4}"/>
              </a:ext>
              <a:ext uri="{C183D7F6-B498-43B3-948B-1728B52AA6E4}">
                <adec:decorative xmlns:adec="http://schemas.microsoft.com/office/drawing/2017/decorative" val="1"/>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8924405" y="5176713"/>
            <a:ext cx="970413" cy="1297343"/>
          </a:xfrm>
          <a:prstGeom prst="rect">
            <a:avLst/>
          </a:prstGeom>
        </p:spPr>
      </p:pic>
    </p:spTree>
    <p:extLst>
      <p:ext uri="{BB962C8B-B14F-4D97-AF65-F5344CB8AC3E}">
        <p14:creationId xmlns:p14="http://schemas.microsoft.com/office/powerpoint/2010/main" val="2316001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2" presetClass="entr" presetSubtype="1"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0-#ppt_h/2"/>
                                          </p:val>
                                        </p:tav>
                                        <p:tav tm="100000">
                                          <p:val>
                                            <p:strVal val="#ppt_y"/>
                                          </p:val>
                                        </p:tav>
                                      </p:tavLst>
                                    </p:anim>
                                  </p:childTnLst>
                                </p:cTn>
                              </p:par>
                              <p:par>
                                <p:cTn id="15" presetID="6" presetClass="emph" presetSubtype="0" fill="hold" nodeType="withEffect">
                                  <p:stCondLst>
                                    <p:cond delay="0"/>
                                  </p:stCondLst>
                                  <p:childTnLst>
                                    <p:animScale>
                                      <p:cBhvr>
                                        <p:cTn id="16" dur="2000" fill="hold"/>
                                        <p:tgtEl>
                                          <p:spTgt spid="8"/>
                                        </p:tgtEl>
                                      </p:cBhvr>
                                      <p:by x="150000" y="150000"/>
                                    </p:animScale>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childTnLst>
                                </p:cTn>
                              </p:par>
                              <p:par>
                                <p:cTn id="21" presetID="2" presetClass="entr" presetSubtype="1" fill="hold"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ppt_x"/>
                                          </p:val>
                                        </p:tav>
                                        <p:tav tm="100000">
                                          <p:val>
                                            <p:strVal val="#ppt_x"/>
                                          </p:val>
                                        </p:tav>
                                      </p:tavLst>
                                    </p:anim>
                                    <p:anim calcmode="lin" valueType="num">
                                      <p:cBhvr additive="base">
                                        <p:cTn id="24" dur="500" fill="hold"/>
                                        <p:tgtEl>
                                          <p:spTgt spid="24"/>
                                        </p:tgtEl>
                                        <p:attrNameLst>
                                          <p:attrName>ppt_y</p:attrName>
                                        </p:attrNameLst>
                                      </p:cBhvr>
                                      <p:tavLst>
                                        <p:tav tm="0">
                                          <p:val>
                                            <p:strVal val="0-#ppt_h/2"/>
                                          </p:val>
                                        </p:tav>
                                        <p:tav tm="100000">
                                          <p:val>
                                            <p:strVal val="#ppt_y"/>
                                          </p:val>
                                        </p:tav>
                                      </p:tavLst>
                                    </p:anim>
                                  </p:childTnLst>
                                </p:cTn>
                              </p:par>
                              <p:par>
                                <p:cTn id="25" presetID="6" presetClass="emph" presetSubtype="0" fill="hold" nodeType="withEffect">
                                  <p:stCondLst>
                                    <p:cond delay="0"/>
                                  </p:stCondLst>
                                  <p:childTnLst>
                                    <p:animScale>
                                      <p:cBhvr>
                                        <p:cTn id="26" dur="2000" fill="hold"/>
                                        <p:tgtEl>
                                          <p:spTgt spid="24"/>
                                        </p:tgtEl>
                                      </p:cBhvr>
                                      <p:by x="150000" y="150000"/>
                                    </p:animScale>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childTnLst>
                                </p:cTn>
                              </p:par>
                              <p:par>
                                <p:cTn id="31" presetID="2" presetClass="entr" presetSubtype="1" fill="hold"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ppt_x"/>
                                          </p:val>
                                        </p:tav>
                                        <p:tav tm="100000">
                                          <p:val>
                                            <p:strVal val="#ppt_x"/>
                                          </p:val>
                                        </p:tav>
                                      </p:tavLst>
                                    </p:anim>
                                    <p:anim calcmode="lin" valueType="num">
                                      <p:cBhvr additive="base">
                                        <p:cTn id="34" dur="500" fill="hold"/>
                                        <p:tgtEl>
                                          <p:spTgt spid="10"/>
                                        </p:tgtEl>
                                        <p:attrNameLst>
                                          <p:attrName>ppt_y</p:attrName>
                                        </p:attrNameLst>
                                      </p:cBhvr>
                                      <p:tavLst>
                                        <p:tav tm="0">
                                          <p:val>
                                            <p:strVal val="0-#ppt_h/2"/>
                                          </p:val>
                                        </p:tav>
                                        <p:tav tm="100000">
                                          <p:val>
                                            <p:strVal val="#ppt_y"/>
                                          </p:val>
                                        </p:tav>
                                      </p:tavLst>
                                    </p:anim>
                                  </p:childTnLst>
                                </p:cTn>
                              </p:par>
                              <p:par>
                                <p:cTn id="35" presetID="6" presetClass="emph" presetSubtype="0" fill="hold" nodeType="withEffect">
                                  <p:stCondLst>
                                    <p:cond delay="0"/>
                                  </p:stCondLst>
                                  <p:childTnLst>
                                    <p:animScale>
                                      <p:cBhvr>
                                        <p:cTn id="36" dur="2000" fill="hold"/>
                                        <p:tgtEl>
                                          <p:spTgt spid="10"/>
                                        </p:tgtEl>
                                      </p:cBhvr>
                                      <p:by x="150000" y="150000"/>
                                    </p:animScale>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3">
                                            <p:txEl>
                                              <p:pRg st="5" end="5"/>
                                            </p:txEl>
                                          </p:spTgt>
                                        </p:tgtEl>
                                        <p:attrNameLst>
                                          <p:attrName>style.visibility</p:attrName>
                                        </p:attrNameLst>
                                      </p:cBhvr>
                                      <p:to>
                                        <p:strVal val="visible"/>
                                      </p:to>
                                    </p:set>
                                  </p:childTnLst>
                                </p:cTn>
                              </p:par>
                              <p:par>
                                <p:cTn id="41" presetID="2" presetClass="entr" presetSubtype="1" fill="hold" nodeType="with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500" fill="hold"/>
                                        <p:tgtEl>
                                          <p:spTgt spid="23"/>
                                        </p:tgtEl>
                                        <p:attrNameLst>
                                          <p:attrName>ppt_x</p:attrName>
                                        </p:attrNameLst>
                                      </p:cBhvr>
                                      <p:tavLst>
                                        <p:tav tm="0">
                                          <p:val>
                                            <p:strVal val="#ppt_x"/>
                                          </p:val>
                                        </p:tav>
                                        <p:tav tm="100000">
                                          <p:val>
                                            <p:strVal val="#ppt_x"/>
                                          </p:val>
                                        </p:tav>
                                      </p:tavLst>
                                    </p:anim>
                                    <p:anim calcmode="lin" valueType="num">
                                      <p:cBhvr additive="base">
                                        <p:cTn id="44" dur="500" fill="hold"/>
                                        <p:tgtEl>
                                          <p:spTgt spid="23"/>
                                        </p:tgtEl>
                                        <p:attrNameLst>
                                          <p:attrName>ppt_y</p:attrName>
                                        </p:attrNameLst>
                                      </p:cBhvr>
                                      <p:tavLst>
                                        <p:tav tm="0">
                                          <p:val>
                                            <p:strVal val="0-#ppt_h/2"/>
                                          </p:val>
                                        </p:tav>
                                        <p:tav tm="100000">
                                          <p:val>
                                            <p:strVal val="#ppt_y"/>
                                          </p:val>
                                        </p:tav>
                                      </p:tavLst>
                                    </p:anim>
                                  </p:childTnLst>
                                </p:cTn>
                              </p:par>
                              <p:par>
                                <p:cTn id="45" presetID="6" presetClass="emph" presetSubtype="0" fill="hold" nodeType="withEffect">
                                  <p:stCondLst>
                                    <p:cond delay="0"/>
                                  </p:stCondLst>
                                  <p:childTnLst>
                                    <p:animScale>
                                      <p:cBhvr>
                                        <p:cTn id="46" dur="2000" fill="hold"/>
                                        <p:tgtEl>
                                          <p:spTgt spid="23"/>
                                        </p:tgtEl>
                                      </p:cBhvr>
                                      <p:by x="150000" y="150000"/>
                                    </p:animScale>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
                                            <p:txEl>
                                              <p:pRg st="6" end="6"/>
                                            </p:txEl>
                                          </p:spTgt>
                                        </p:tgtEl>
                                        <p:attrNameLst>
                                          <p:attrName>style.visibility</p:attrName>
                                        </p:attrNameLst>
                                      </p:cBhvr>
                                      <p:to>
                                        <p:strVal val="visible"/>
                                      </p:to>
                                    </p:set>
                                  </p:childTnLst>
                                </p:cTn>
                              </p:par>
                              <p:par>
                                <p:cTn id="51" presetID="2" presetClass="entr" presetSubtype="1" fill="hold" nodeType="withEffect">
                                  <p:stCondLst>
                                    <p:cond delay="0"/>
                                  </p:stCondLst>
                                  <p:childTnLst>
                                    <p:set>
                                      <p:cBhvr>
                                        <p:cTn id="52" dur="1" fill="hold">
                                          <p:stCondLst>
                                            <p:cond delay="0"/>
                                          </p:stCondLst>
                                        </p:cTn>
                                        <p:tgtEl>
                                          <p:spTgt spid="25"/>
                                        </p:tgtEl>
                                        <p:attrNameLst>
                                          <p:attrName>style.visibility</p:attrName>
                                        </p:attrNameLst>
                                      </p:cBhvr>
                                      <p:to>
                                        <p:strVal val="visible"/>
                                      </p:to>
                                    </p:set>
                                    <p:anim calcmode="lin" valueType="num">
                                      <p:cBhvr additive="base">
                                        <p:cTn id="53" dur="500" fill="hold"/>
                                        <p:tgtEl>
                                          <p:spTgt spid="25"/>
                                        </p:tgtEl>
                                        <p:attrNameLst>
                                          <p:attrName>ppt_x</p:attrName>
                                        </p:attrNameLst>
                                      </p:cBhvr>
                                      <p:tavLst>
                                        <p:tav tm="0">
                                          <p:val>
                                            <p:strVal val="#ppt_x"/>
                                          </p:val>
                                        </p:tav>
                                        <p:tav tm="100000">
                                          <p:val>
                                            <p:strVal val="#ppt_x"/>
                                          </p:val>
                                        </p:tav>
                                      </p:tavLst>
                                    </p:anim>
                                    <p:anim calcmode="lin" valueType="num">
                                      <p:cBhvr additive="base">
                                        <p:cTn id="54" dur="500" fill="hold"/>
                                        <p:tgtEl>
                                          <p:spTgt spid="25"/>
                                        </p:tgtEl>
                                        <p:attrNameLst>
                                          <p:attrName>ppt_y</p:attrName>
                                        </p:attrNameLst>
                                      </p:cBhvr>
                                      <p:tavLst>
                                        <p:tav tm="0">
                                          <p:val>
                                            <p:strVal val="0-#ppt_h/2"/>
                                          </p:val>
                                        </p:tav>
                                        <p:tav tm="100000">
                                          <p:val>
                                            <p:strVal val="#ppt_y"/>
                                          </p:val>
                                        </p:tav>
                                      </p:tavLst>
                                    </p:anim>
                                  </p:childTnLst>
                                </p:cTn>
                              </p:par>
                              <p:par>
                                <p:cTn id="55" presetID="6" presetClass="emph" presetSubtype="0" fill="hold" nodeType="withEffect">
                                  <p:stCondLst>
                                    <p:cond delay="0"/>
                                  </p:stCondLst>
                                  <p:childTnLst>
                                    <p:animScale>
                                      <p:cBhvr>
                                        <p:cTn id="56" dur="2000" fill="hold"/>
                                        <p:tgtEl>
                                          <p:spTgt spid="25"/>
                                        </p:tgtEl>
                                      </p:cBhvr>
                                      <p:by x="150000" y="150000"/>
                                    </p:animScale>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3">
                                            <p:txEl>
                                              <p:pRg st="7" end="7"/>
                                            </p:txEl>
                                          </p:spTgt>
                                        </p:tgtEl>
                                        <p:attrNameLst>
                                          <p:attrName>style.visibility</p:attrName>
                                        </p:attrNameLst>
                                      </p:cBhvr>
                                      <p:to>
                                        <p:strVal val="visible"/>
                                      </p:to>
                                    </p:set>
                                  </p:childTnLst>
                                </p:cTn>
                              </p:par>
                              <p:par>
                                <p:cTn id="61" presetID="2" presetClass="entr" presetSubtype="1" fill="hold"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additive="base">
                                        <p:cTn id="63" dur="500" fill="hold"/>
                                        <p:tgtEl>
                                          <p:spTgt spid="14"/>
                                        </p:tgtEl>
                                        <p:attrNameLst>
                                          <p:attrName>ppt_x</p:attrName>
                                        </p:attrNameLst>
                                      </p:cBhvr>
                                      <p:tavLst>
                                        <p:tav tm="0">
                                          <p:val>
                                            <p:strVal val="#ppt_x"/>
                                          </p:val>
                                        </p:tav>
                                        <p:tav tm="100000">
                                          <p:val>
                                            <p:strVal val="#ppt_x"/>
                                          </p:val>
                                        </p:tav>
                                      </p:tavLst>
                                    </p:anim>
                                    <p:anim calcmode="lin" valueType="num">
                                      <p:cBhvr additive="base">
                                        <p:cTn id="64" dur="500" fill="hold"/>
                                        <p:tgtEl>
                                          <p:spTgt spid="14"/>
                                        </p:tgtEl>
                                        <p:attrNameLst>
                                          <p:attrName>ppt_y</p:attrName>
                                        </p:attrNameLst>
                                      </p:cBhvr>
                                      <p:tavLst>
                                        <p:tav tm="0">
                                          <p:val>
                                            <p:strVal val="0-#ppt_h/2"/>
                                          </p:val>
                                        </p:tav>
                                        <p:tav tm="100000">
                                          <p:val>
                                            <p:strVal val="#ppt_y"/>
                                          </p:val>
                                        </p:tav>
                                      </p:tavLst>
                                    </p:anim>
                                  </p:childTnLst>
                                </p:cTn>
                              </p:par>
                              <p:par>
                                <p:cTn id="65" presetID="6" presetClass="emph" presetSubtype="0" fill="hold" nodeType="withEffect">
                                  <p:stCondLst>
                                    <p:cond delay="0"/>
                                  </p:stCondLst>
                                  <p:childTnLst>
                                    <p:animScale>
                                      <p:cBhvr>
                                        <p:cTn id="66" dur="2000" fill="hold"/>
                                        <p:tgtEl>
                                          <p:spTgt spid="14"/>
                                        </p:tgtEl>
                                      </p:cBhvr>
                                      <p:by x="150000" y="150000"/>
                                    </p:animScale>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3">
                                            <p:txEl>
                                              <p:pRg st="8" end="8"/>
                                            </p:txEl>
                                          </p:spTgt>
                                        </p:tgtEl>
                                        <p:attrNameLst>
                                          <p:attrName>style.visibility</p:attrName>
                                        </p:attrNameLst>
                                      </p:cBhvr>
                                      <p:to>
                                        <p:strVal val="visible"/>
                                      </p:to>
                                    </p:set>
                                  </p:childTnLst>
                                </p:cTn>
                              </p:par>
                              <p:par>
                                <p:cTn id="71" presetID="2" presetClass="entr" presetSubtype="1" fill="hold" nodeType="withEffect">
                                  <p:stCondLst>
                                    <p:cond delay="0"/>
                                  </p:stCondLst>
                                  <p:childTnLst>
                                    <p:set>
                                      <p:cBhvr>
                                        <p:cTn id="72" dur="1" fill="hold">
                                          <p:stCondLst>
                                            <p:cond delay="0"/>
                                          </p:stCondLst>
                                        </p:cTn>
                                        <p:tgtEl>
                                          <p:spTgt spid="5"/>
                                        </p:tgtEl>
                                        <p:attrNameLst>
                                          <p:attrName>style.visibility</p:attrName>
                                        </p:attrNameLst>
                                      </p:cBhvr>
                                      <p:to>
                                        <p:strVal val="visible"/>
                                      </p:to>
                                    </p:set>
                                    <p:anim calcmode="lin" valueType="num">
                                      <p:cBhvr additive="base">
                                        <p:cTn id="73" dur="500" fill="hold"/>
                                        <p:tgtEl>
                                          <p:spTgt spid="5"/>
                                        </p:tgtEl>
                                        <p:attrNameLst>
                                          <p:attrName>ppt_x</p:attrName>
                                        </p:attrNameLst>
                                      </p:cBhvr>
                                      <p:tavLst>
                                        <p:tav tm="0">
                                          <p:val>
                                            <p:strVal val="#ppt_x"/>
                                          </p:val>
                                        </p:tav>
                                        <p:tav tm="100000">
                                          <p:val>
                                            <p:strVal val="#ppt_x"/>
                                          </p:val>
                                        </p:tav>
                                      </p:tavLst>
                                    </p:anim>
                                    <p:anim calcmode="lin" valueType="num">
                                      <p:cBhvr additive="base">
                                        <p:cTn id="74" dur="500" fill="hold"/>
                                        <p:tgtEl>
                                          <p:spTgt spid="5"/>
                                        </p:tgtEl>
                                        <p:attrNameLst>
                                          <p:attrName>ppt_y</p:attrName>
                                        </p:attrNameLst>
                                      </p:cBhvr>
                                      <p:tavLst>
                                        <p:tav tm="0">
                                          <p:val>
                                            <p:strVal val="0-#ppt_h/2"/>
                                          </p:val>
                                        </p:tav>
                                        <p:tav tm="100000">
                                          <p:val>
                                            <p:strVal val="#ppt_y"/>
                                          </p:val>
                                        </p:tav>
                                      </p:tavLst>
                                    </p:anim>
                                  </p:childTnLst>
                                </p:cTn>
                              </p:par>
                              <p:par>
                                <p:cTn id="75" presetID="6" presetClass="emph" presetSubtype="0" fill="hold" nodeType="withEffect">
                                  <p:stCondLst>
                                    <p:cond delay="0"/>
                                  </p:stCondLst>
                                  <p:childTnLst>
                                    <p:animScale>
                                      <p:cBhvr>
                                        <p:cTn id="76" dur="2000" fill="hold"/>
                                        <p:tgtEl>
                                          <p:spTgt spid="5"/>
                                        </p:tgtEl>
                                      </p:cBhvr>
                                      <p:by x="150000" y="150000"/>
                                    </p:animScale>
                                  </p:childTnLst>
                                </p:cTn>
                              </p:par>
                            </p:childTnLst>
                          </p:cTn>
                        </p:par>
                        <p:par>
                          <p:cTn id="77" fill="hold">
                            <p:stCondLst>
                              <p:cond delay="2000"/>
                            </p:stCondLst>
                            <p:childTnLst>
                              <p:par>
                                <p:cTn id="78" presetID="26" presetClass="emph" presetSubtype="0" repeatCount="3000" fill="hold" nodeType="afterEffect">
                                  <p:stCondLst>
                                    <p:cond delay="0"/>
                                  </p:stCondLst>
                                  <p:childTnLst>
                                    <p:animEffect transition="out" filter="fade">
                                      <p:cBhvr>
                                        <p:cTn id="79" dur="500" tmFilter="0, 0; .2, .5; .8, .5; 1, 0"/>
                                        <p:tgtEl>
                                          <p:spTgt spid="5"/>
                                        </p:tgtEl>
                                      </p:cBhvr>
                                    </p:animEffect>
                                    <p:animScale>
                                      <p:cBhvr>
                                        <p:cTn id="80"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F371951-3C6E-FABB-4FF3-52855AC46B27}"/>
              </a:ext>
              <a:ext uri="{C183D7F6-B498-43B3-948B-1728B52AA6E4}">
                <adec:decorative xmlns:adec="http://schemas.microsoft.com/office/drawing/2017/decorative" val="1"/>
              </a:ext>
            </a:extLst>
          </p:cNvPr>
          <p:cNvSpPr/>
          <p:nvPr/>
        </p:nvSpPr>
        <p:spPr>
          <a:xfrm>
            <a:off x="0" y="4194296"/>
            <a:ext cx="12192000" cy="266370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itle 1">
            <a:extLst>
              <a:ext uri="{FF2B5EF4-FFF2-40B4-BE49-F238E27FC236}">
                <a16:creationId xmlns:a16="http://schemas.microsoft.com/office/drawing/2014/main" id="{3423755D-9EB7-CA48-876F-0457EF53D3FA}"/>
              </a:ext>
            </a:extLst>
          </p:cNvPr>
          <p:cNvSpPr>
            <a:spLocks noGrp="1"/>
          </p:cNvSpPr>
          <p:nvPr>
            <p:ph type="ctrTitle"/>
          </p:nvPr>
        </p:nvSpPr>
        <p:spPr/>
        <p:txBody>
          <a:bodyPr/>
          <a:lstStyle/>
          <a:p>
            <a:r>
              <a:rPr lang="en-GB" dirty="0"/>
              <a:t>Champion a creative solution!</a:t>
            </a:r>
          </a:p>
        </p:txBody>
      </p:sp>
      <p:sp>
        <p:nvSpPr>
          <p:cNvPr id="16" name="Subtitle 2">
            <a:extLst>
              <a:ext uri="{FF2B5EF4-FFF2-40B4-BE49-F238E27FC236}">
                <a16:creationId xmlns:a16="http://schemas.microsoft.com/office/drawing/2014/main" id="{B9CB1764-952D-937D-5179-7BA57C4CB50B}"/>
              </a:ext>
            </a:extLst>
          </p:cNvPr>
          <p:cNvSpPr txBox="1">
            <a:spLocks/>
          </p:cNvSpPr>
          <p:nvPr/>
        </p:nvSpPr>
        <p:spPr>
          <a:xfrm>
            <a:off x="764339" y="4780501"/>
            <a:ext cx="5331662" cy="1511696"/>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ts val="700"/>
              </a:spcBef>
            </a:pPr>
            <a:r>
              <a:rPr lang="en-GB" b="1" dirty="0"/>
              <a:t>Talking benches (Zimbabwe/UK):</a:t>
            </a:r>
          </a:p>
          <a:p>
            <a:pPr>
              <a:spcBef>
                <a:spcPts val="700"/>
              </a:spcBef>
            </a:pPr>
            <a:r>
              <a:rPr lang="en-GB" dirty="0"/>
              <a:t>"Friendship benches" in parks to help people (especially the elderly) talk and feel less lonely.</a:t>
            </a:r>
          </a:p>
        </p:txBody>
      </p:sp>
      <p:sp>
        <p:nvSpPr>
          <p:cNvPr id="3" name="Subtitle 2">
            <a:extLst>
              <a:ext uri="{FF2B5EF4-FFF2-40B4-BE49-F238E27FC236}">
                <a16:creationId xmlns:a16="http://schemas.microsoft.com/office/drawing/2014/main" id="{EEF89EE9-B8BB-C87D-8D94-FB0B48929D88}"/>
              </a:ext>
            </a:extLst>
          </p:cNvPr>
          <p:cNvSpPr>
            <a:spLocks noGrp="1"/>
          </p:cNvSpPr>
          <p:nvPr>
            <p:ph type="subTitle" idx="1"/>
          </p:nvPr>
        </p:nvSpPr>
        <p:spPr>
          <a:xfrm>
            <a:off x="764339" y="2306773"/>
            <a:ext cx="5331661" cy="1217769"/>
          </a:xfrm>
        </p:spPr>
        <p:txBody>
          <a:bodyPr/>
          <a:lstStyle/>
          <a:p>
            <a:r>
              <a:rPr lang="en-GB" b="1" dirty="0"/>
              <a:t>Bee bus stops (Netherlands):</a:t>
            </a:r>
          </a:p>
          <a:p>
            <a:pPr>
              <a:spcBef>
                <a:spcPts val="700"/>
              </a:spcBef>
            </a:pPr>
            <a:r>
              <a:rPr lang="en-GB" dirty="0"/>
              <a:t>Wildflower roofs on bus stops to help bees and capture air pollution.</a:t>
            </a:r>
          </a:p>
        </p:txBody>
      </p:sp>
      <p:pic>
        <p:nvPicPr>
          <p:cNvPr id="24" name="Bee Bus Stop">
            <a:extLst>
              <a:ext uri="{FF2B5EF4-FFF2-40B4-BE49-F238E27FC236}">
                <a16:creationId xmlns:a16="http://schemas.microsoft.com/office/drawing/2014/main" id="{2203C223-A76C-07AB-0057-03BC63B97105}"/>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7824787" y="1526904"/>
            <a:ext cx="4367211" cy="2670616"/>
          </a:xfrm>
          <a:prstGeom prst="rect">
            <a:avLst/>
          </a:prstGeom>
        </p:spPr>
      </p:pic>
      <p:pic>
        <p:nvPicPr>
          <p:cNvPr id="4" name="Talking Benches">
            <a:extLst>
              <a:ext uri="{FF2B5EF4-FFF2-40B4-BE49-F238E27FC236}">
                <a16:creationId xmlns:a16="http://schemas.microsoft.com/office/drawing/2014/main" id="{93E22A7F-7DBA-B359-9AD2-41287495A69F}"/>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7824788" y="4194296"/>
            <a:ext cx="4367212" cy="2663703"/>
          </a:xfrm>
          <a:prstGeom prst="rect">
            <a:avLst/>
          </a:prstGeom>
        </p:spPr>
      </p:pic>
    </p:spTree>
    <p:extLst>
      <p:ext uri="{BB962C8B-B14F-4D97-AF65-F5344CB8AC3E}">
        <p14:creationId xmlns:p14="http://schemas.microsoft.com/office/powerpoint/2010/main" val="1900124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5A037B53-7795-631D-E9BA-E42F8EA745B3}"/>
              </a:ext>
              <a:ext uri="{C183D7F6-B498-43B3-948B-1728B52AA6E4}">
                <adec:decorative xmlns:adec="http://schemas.microsoft.com/office/drawing/2017/decorative" val="1"/>
              </a:ext>
            </a:extLst>
          </p:cNvPr>
          <p:cNvSpPr/>
          <p:nvPr/>
        </p:nvSpPr>
        <p:spPr>
          <a:xfrm>
            <a:off x="0" y="3429000"/>
            <a:ext cx="12192000" cy="34259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Intergenerational Housing">
            <a:extLst>
              <a:ext uri="{FF2B5EF4-FFF2-40B4-BE49-F238E27FC236}">
                <a16:creationId xmlns:a16="http://schemas.microsoft.com/office/drawing/2014/main" id="{E45631A1-B108-C48D-FE1F-5DED7FB8100E}"/>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7824789" y="3425999"/>
            <a:ext cx="4367212" cy="3432001"/>
          </a:xfrm>
          <a:prstGeom prst="rect">
            <a:avLst/>
          </a:prstGeom>
        </p:spPr>
      </p:pic>
      <p:sp>
        <p:nvSpPr>
          <p:cNvPr id="4" name="Subtitle 1">
            <a:extLst>
              <a:ext uri="{FF2B5EF4-FFF2-40B4-BE49-F238E27FC236}">
                <a16:creationId xmlns:a16="http://schemas.microsoft.com/office/drawing/2014/main" id="{667B1F6C-E300-8685-089C-1E0362A758AE}"/>
              </a:ext>
            </a:extLst>
          </p:cNvPr>
          <p:cNvSpPr txBox="1">
            <a:spLocks noGrp="1"/>
          </p:cNvSpPr>
          <p:nvPr>
            <p:ph type="title" idx="4294967295"/>
          </p:nvPr>
        </p:nvSpPr>
        <p:spPr>
          <a:xfrm>
            <a:off x="65091" y="-395426"/>
            <a:ext cx="1925074" cy="34163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700"/>
              </a:spcBef>
              <a:spcAft>
                <a:spcPts val="0"/>
              </a:spcAft>
              <a:buClrTx/>
              <a:buSzTx/>
              <a:buFont typeface="Arial" panose="020B0604020202020204" pitchFamily="34" charset="0"/>
              <a:buNone/>
              <a:tabLst/>
              <a:defRPr/>
            </a:pPr>
            <a:r>
              <a:rPr kumimoji="0" lang="en-GB" sz="18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Slide 7</a:t>
            </a:r>
          </a:p>
        </p:txBody>
      </p:sp>
      <p:sp>
        <p:nvSpPr>
          <p:cNvPr id="2" name="Subtitle 1">
            <a:extLst>
              <a:ext uri="{FF2B5EF4-FFF2-40B4-BE49-F238E27FC236}">
                <a16:creationId xmlns:a16="http://schemas.microsoft.com/office/drawing/2014/main" id="{14D1F65B-46E9-20F8-F7B0-50EC316803A4}"/>
              </a:ext>
            </a:extLst>
          </p:cNvPr>
          <p:cNvSpPr>
            <a:spLocks noGrp="1"/>
          </p:cNvSpPr>
          <p:nvPr>
            <p:ph type="subTitle" idx="1"/>
          </p:nvPr>
        </p:nvSpPr>
        <p:spPr>
          <a:xfrm>
            <a:off x="764338" y="1254079"/>
            <a:ext cx="6923096" cy="1217769"/>
          </a:xfrm>
        </p:spPr>
        <p:txBody>
          <a:bodyPr/>
          <a:lstStyle/>
          <a:p>
            <a:pPr>
              <a:spcBef>
                <a:spcPts val="700"/>
              </a:spcBef>
            </a:pPr>
            <a:r>
              <a:rPr lang="en-GB" b="1" dirty="0"/>
              <a:t>Library of things (UK):</a:t>
            </a:r>
          </a:p>
          <a:p>
            <a:pPr>
              <a:spcBef>
                <a:spcPts val="700"/>
              </a:spcBef>
            </a:pPr>
            <a:r>
              <a:rPr lang="en-GB" dirty="0"/>
              <a:t>Borrow tools, tech, or tents instead of buying them. Saving waste and money.</a:t>
            </a:r>
          </a:p>
        </p:txBody>
      </p:sp>
      <p:sp>
        <p:nvSpPr>
          <p:cNvPr id="3" name="Subtitle 1">
            <a:extLst>
              <a:ext uri="{FF2B5EF4-FFF2-40B4-BE49-F238E27FC236}">
                <a16:creationId xmlns:a16="http://schemas.microsoft.com/office/drawing/2014/main" id="{9F8ECC42-ABF3-0AB6-1C4B-64CD2383EA37}"/>
              </a:ext>
            </a:extLst>
          </p:cNvPr>
          <p:cNvSpPr txBox="1">
            <a:spLocks/>
          </p:cNvSpPr>
          <p:nvPr/>
        </p:nvSpPr>
        <p:spPr>
          <a:xfrm>
            <a:off x="764338" y="4386151"/>
            <a:ext cx="6472485" cy="1511696"/>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ts val="700"/>
              </a:spcBef>
            </a:pPr>
            <a:r>
              <a:rPr lang="en-GB" b="1" dirty="0"/>
              <a:t>Intergenerational housing (Netherlands):</a:t>
            </a:r>
          </a:p>
          <a:p>
            <a:pPr>
              <a:spcBef>
                <a:spcPts val="700"/>
              </a:spcBef>
            </a:pPr>
            <a:r>
              <a:rPr lang="en-GB" dirty="0"/>
              <a:t>Students living rent-free with elderly people in retirement homes, in exchange for 30+ hours a month socialising to combat loneliness.</a:t>
            </a:r>
          </a:p>
        </p:txBody>
      </p:sp>
      <p:pic>
        <p:nvPicPr>
          <p:cNvPr id="17" name="Borrow tools shop">
            <a:extLst>
              <a:ext uri="{FF2B5EF4-FFF2-40B4-BE49-F238E27FC236}">
                <a16:creationId xmlns:a16="http://schemas.microsoft.com/office/drawing/2014/main" id="{CDD175E7-AF06-DAAD-532F-82777C028D47}"/>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7824788" y="0"/>
            <a:ext cx="4367211" cy="3425999"/>
          </a:xfrm>
          <a:prstGeom prst="rect">
            <a:avLst/>
          </a:prstGeom>
        </p:spPr>
      </p:pic>
    </p:spTree>
    <p:extLst>
      <p:ext uri="{BB962C8B-B14F-4D97-AF65-F5344CB8AC3E}">
        <p14:creationId xmlns:p14="http://schemas.microsoft.com/office/powerpoint/2010/main" val="3252053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F371951-3C6E-FABB-4FF3-52855AC46B27}"/>
              </a:ext>
              <a:ext uri="{C183D7F6-B498-43B3-948B-1728B52AA6E4}">
                <adec:decorative xmlns:adec="http://schemas.microsoft.com/office/drawing/2017/decorative" val="1"/>
              </a:ext>
            </a:extLst>
          </p:cNvPr>
          <p:cNvSpPr/>
          <p:nvPr/>
        </p:nvSpPr>
        <p:spPr>
          <a:xfrm>
            <a:off x="0" y="4194296"/>
            <a:ext cx="12192000" cy="266370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itle 1">
            <a:extLst>
              <a:ext uri="{FF2B5EF4-FFF2-40B4-BE49-F238E27FC236}">
                <a16:creationId xmlns:a16="http://schemas.microsoft.com/office/drawing/2014/main" id="{3423755D-9EB7-CA48-876F-0457EF53D3FA}"/>
              </a:ext>
            </a:extLst>
          </p:cNvPr>
          <p:cNvSpPr>
            <a:spLocks noGrp="1"/>
          </p:cNvSpPr>
          <p:nvPr>
            <p:ph type="ctrTitle"/>
          </p:nvPr>
        </p:nvSpPr>
        <p:spPr/>
        <p:txBody>
          <a:bodyPr/>
          <a:lstStyle/>
          <a:p>
            <a:r>
              <a:rPr lang="en-GB" dirty="0"/>
              <a:t>Ideas in action</a:t>
            </a:r>
          </a:p>
        </p:txBody>
      </p:sp>
      <p:sp>
        <p:nvSpPr>
          <p:cNvPr id="16" name="Subtitle 2">
            <a:extLst>
              <a:ext uri="{FF2B5EF4-FFF2-40B4-BE49-F238E27FC236}">
                <a16:creationId xmlns:a16="http://schemas.microsoft.com/office/drawing/2014/main" id="{B9CB1764-952D-937D-5179-7BA57C4CB50B}"/>
              </a:ext>
            </a:extLst>
          </p:cNvPr>
          <p:cNvSpPr txBox="1">
            <a:spLocks/>
          </p:cNvSpPr>
          <p:nvPr/>
        </p:nvSpPr>
        <p:spPr>
          <a:xfrm>
            <a:off x="764339" y="4780501"/>
            <a:ext cx="5331662" cy="1511696"/>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ts val="700"/>
              </a:spcBef>
            </a:pPr>
            <a:r>
              <a:rPr lang="en-GB" b="1" dirty="0"/>
              <a:t>Repair cafes (Global):</a:t>
            </a:r>
            <a:endParaRPr lang="en-GB" dirty="0"/>
          </a:p>
          <a:p>
            <a:pPr>
              <a:spcBef>
                <a:spcPts val="700"/>
              </a:spcBef>
            </a:pPr>
            <a:r>
              <a:rPr lang="en-GB" dirty="0"/>
              <a:t>Pop-up events where experts teach you how to fix your broken electronics, bikes, clothes or tech.</a:t>
            </a:r>
          </a:p>
        </p:txBody>
      </p:sp>
      <p:pic>
        <p:nvPicPr>
          <p:cNvPr id="4" name="Repair Cafe">
            <a:extLst>
              <a:ext uri="{FF2B5EF4-FFF2-40B4-BE49-F238E27FC236}">
                <a16:creationId xmlns:a16="http://schemas.microsoft.com/office/drawing/2014/main" id="{93E22A7F-7DBA-B359-9AD2-41287495A69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7824788" y="4187467"/>
            <a:ext cx="4367212" cy="2656792"/>
          </a:xfrm>
          <a:prstGeom prst="rect">
            <a:avLst/>
          </a:prstGeom>
        </p:spPr>
      </p:pic>
      <p:sp>
        <p:nvSpPr>
          <p:cNvPr id="10" name="Subtitle 1">
            <a:extLst>
              <a:ext uri="{FF2B5EF4-FFF2-40B4-BE49-F238E27FC236}">
                <a16:creationId xmlns:a16="http://schemas.microsoft.com/office/drawing/2014/main" id="{9F8ECC42-ABF3-0AB6-1C4B-64CD2383EA37}"/>
              </a:ext>
            </a:extLst>
          </p:cNvPr>
          <p:cNvSpPr txBox="1">
            <a:spLocks/>
          </p:cNvSpPr>
          <p:nvPr/>
        </p:nvSpPr>
        <p:spPr>
          <a:xfrm>
            <a:off x="764338" y="2246729"/>
            <a:ext cx="6472485" cy="1217769"/>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ts val="700"/>
              </a:spcBef>
            </a:pPr>
            <a:r>
              <a:rPr lang="en-GB" b="1" dirty="0"/>
              <a:t>Youth-led budgeting (USA):</a:t>
            </a:r>
            <a:endParaRPr lang="en-GB" dirty="0"/>
          </a:p>
          <a:p>
            <a:pPr>
              <a:spcBef>
                <a:spcPts val="700"/>
              </a:spcBef>
            </a:pPr>
            <a:r>
              <a:rPr lang="en-GB" dirty="0"/>
              <a:t>Councils letting 12–25 year-olds vote on how to spend £1 million of the local budget!</a:t>
            </a:r>
          </a:p>
        </p:txBody>
      </p:sp>
      <p:pic>
        <p:nvPicPr>
          <p:cNvPr id="12" name="Picture 11">
            <a:extLst>
              <a:ext uri="{FF2B5EF4-FFF2-40B4-BE49-F238E27FC236}">
                <a16:creationId xmlns:a16="http://schemas.microsoft.com/office/drawing/2014/main" id="{AADA2C3B-716C-0049-1350-5E4D49C5EB5B}"/>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7824788" y="1516934"/>
            <a:ext cx="4367212" cy="2677362"/>
          </a:xfrm>
          <a:prstGeom prst="rect">
            <a:avLst/>
          </a:prstGeom>
        </p:spPr>
      </p:pic>
    </p:spTree>
    <p:extLst>
      <p:ext uri="{BB962C8B-B14F-4D97-AF65-F5344CB8AC3E}">
        <p14:creationId xmlns:p14="http://schemas.microsoft.com/office/powerpoint/2010/main" val="937260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87FCE9-7358-E2C6-36CF-818705B27C67}"/>
              </a:ext>
            </a:extLst>
          </p:cNvPr>
          <p:cNvSpPr>
            <a:spLocks noGrp="1"/>
          </p:cNvSpPr>
          <p:nvPr>
            <p:ph type="ctrTitle"/>
          </p:nvPr>
        </p:nvSpPr>
        <p:spPr/>
        <p:txBody>
          <a:bodyPr/>
          <a:lstStyle/>
          <a:p>
            <a:r>
              <a:rPr lang="en-GB" dirty="0"/>
              <a:t>Turning ideas into local solutions</a:t>
            </a:r>
          </a:p>
        </p:txBody>
      </p:sp>
      <p:sp>
        <p:nvSpPr>
          <p:cNvPr id="14" name="Subtitle 2">
            <a:extLst>
              <a:ext uri="{FF2B5EF4-FFF2-40B4-BE49-F238E27FC236}">
                <a16:creationId xmlns:a16="http://schemas.microsoft.com/office/drawing/2014/main" id="{CE7972F5-F180-0125-FA1A-42AAA332314A}"/>
              </a:ext>
            </a:extLst>
          </p:cNvPr>
          <p:cNvSpPr txBox="1">
            <a:spLocks/>
          </p:cNvSpPr>
          <p:nvPr/>
        </p:nvSpPr>
        <p:spPr>
          <a:xfrm>
            <a:off x="660971" y="4300312"/>
            <a:ext cx="3304686" cy="2557688"/>
          </a:xfrm>
          <a:prstGeom prst="rect">
            <a:avLst/>
          </a:prstGeom>
        </p:spPr>
        <p:txBody>
          <a:bodyPr vert="horz" wrap="square"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t>Observe</a:t>
            </a:r>
            <a:r>
              <a:rPr lang="en-GB" dirty="0"/>
              <a:t>:</a:t>
            </a:r>
          </a:p>
          <a:p>
            <a:pPr>
              <a:spcBef>
                <a:spcPts val="700"/>
              </a:spcBef>
            </a:pPr>
            <a:r>
              <a:rPr lang="en-GB" dirty="0"/>
              <a:t>What exactly is the </a:t>
            </a:r>
            <a:r>
              <a:rPr lang="en-GB" b="1" dirty="0"/>
              <a:t>problem</a:t>
            </a:r>
            <a:r>
              <a:rPr lang="en-GB" dirty="0"/>
              <a:t>?</a:t>
            </a:r>
          </a:p>
          <a:p>
            <a:pPr>
              <a:spcBef>
                <a:spcPts val="700"/>
              </a:spcBef>
            </a:pPr>
            <a:endParaRPr lang="en-GB" sz="1000" b="1" dirty="0">
              <a:solidFill>
                <a:srgbClr val="002060"/>
              </a:solidFill>
            </a:endParaRPr>
          </a:p>
          <a:p>
            <a:pPr>
              <a:spcBef>
                <a:spcPts val="700"/>
              </a:spcBef>
            </a:pPr>
            <a:r>
              <a:rPr lang="en-GB" b="1" dirty="0">
                <a:solidFill>
                  <a:srgbClr val="002060"/>
                </a:solidFill>
              </a:rPr>
              <a:t>Let’s brainstorm local issues!</a:t>
            </a:r>
          </a:p>
        </p:txBody>
      </p:sp>
      <p:sp>
        <p:nvSpPr>
          <p:cNvPr id="16" name="Subtitle 2">
            <a:extLst>
              <a:ext uri="{FF2B5EF4-FFF2-40B4-BE49-F238E27FC236}">
                <a16:creationId xmlns:a16="http://schemas.microsoft.com/office/drawing/2014/main" id="{35F6C69F-330E-F7FA-AA0C-7B2A9BDCE542}"/>
              </a:ext>
            </a:extLst>
          </p:cNvPr>
          <p:cNvSpPr txBox="1">
            <a:spLocks/>
          </p:cNvSpPr>
          <p:nvPr/>
        </p:nvSpPr>
        <p:spPr>
          <a:xfrm>
            <a:off x="4345222" y="4300312"/>
            <a:ext cx="3209561" cy="1179297"/>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lang="en-GB" b="1" dirty="0"/>
              <a:t>Idea</a:t>
            </a:r>
          </a:p>
          <a:p>
            <a:pPr>
              <a:spcBef>
                <a:spcPts val="700"/>
              </a:spcBef>
            </a:pPr>
            <a:r>
              <a:rPr lang="en-GB" dirty="0"/>
              <a:t>What’s your idea for the </a:t>
            </a:r>
            <a:r>
              <a:rPr lang="en-GB" b="1" dirty="0"/>
              <a:t>solution</a:t>
            </a:r>
            <a:r>
              <a:rPr lang="en-GB" dirty="0"/>
              <a:t>? </a:t>
            </a:r>
            <a:endParaRPr lang="en-GB" dirty="0">
              <a:solidFill>
                <a:srgbClr val="002060"/>
              </a:solidFill>
            </a:endParaRPr>
          </a:p>
        </p:txBody>
      </p:sp>
      <p:sp>
        <p:nvSpPr>
          <p:cNvPr id="17" name="Subtitle 2">
            <a:extLst>
              <a:ext uri="{FF2B5EF4-FFF2-40B4-BE49-F238E27FC236}">
                <a16:creationId xmlns:a16="http://schemas.microsoft.com/office/drawing/2014/main" id="{8FFF729C-2368-7C64-903B-B4889BEE87B0}"/>
              </a:ext>
            </a:extLst>
          </p:cNvPr>
          <p:cNvSpPr txBox="1">
            <a:spLocks/>
          </p:cNvSpPr>
          <p:nvPr/>
        </p:nvSpPr>
        <p:spPr>
          <a:xfrm>
            <a:off x="8021235" y="4300312"/>
            <a:ext cx="3408055" cy="1933863"/>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lang="en-GB" b="1" dirty="0"/>
              <a:t>Impact</a:t>
            </a:r>
          </a:p>
          <a:p>
            <a:pPr>
              <a:spcBef>
                <a:spcPts val="700"/>
              </a:spcBef>
            </a:pPr>
            <a:r>
              <a:rPr lang="en-GB" dirty="0"/>
              <a:t>Who would benefit</a:t>
            </a:r>
            <a:br>
              <a:rPr lang="en-GB" dirty="0"/>
            </a:br>
            <a:r>
              <a:rPr lang="en-GB" dirty="0"/>
              <a:t>and how? </a:t>
            </a:r>
          </a:p>
          <a:p>
            <a:pPr>
              <a:spcBef>
                <a:spcPts val="700"/>
              </a:spcBef>
            </a:pPr>
            <a:r>
              <a:rPr lang="en-GB" dirty="0"/>
              <a:t>(For example, students, businesses or parents).</a:t>
            </a:r>
          </a:p>
        </p:txBody>
      </p:sp>
      <p:grpSp>
        <p:nvGrpSpPr>
          <p:cNvPr id="5" name="Group 4">
            <a:extLst>
              <a:ext uri="{FF2B5EF4-FFF2-40B4-BE49-F238E27FC236}">
                <a16:creationId xmlns:a16="http://schemas.microsoft.com/office/drawing/2014/main" id="{7917F66B-7801-78CC-4F46-A49757C33BB1}"/>
              </a:ext>
              <a:ext uri="{C183D7F6-B498-43B3-948B-1728B52AA6E4}">
                <adec:decorative xmlns:adec="http://schemas.microsoft.com/office/drawing/2017/decorative" val="1"/>
              </a:ext>
            </a:extLst>
          </p:cNvPr>
          <p:cNvGrpSpPr/>
          <p:nvPr/>
        </p:nvGrpSpPr>
        <p:grpSpPr>
          <a:xfrm>
            <a:off x="764338" y="2045536"/>
            <a:ext cx="3201319" cy="2079030"/>
            <a:chOff x="764338" y="2045536"/>
            <a:chExt cx="3201319" cy="2079030"/>
          </a:xfrm>
        </p:grpSpPr>
        <p:sp>
          <p:nvSpPr>
            <p:cNvPr id="25" name="Rectangle 24">
              <a:extLst>
                <a:ext uri="{FF2B5EF4-FFF2-40B4-BE49-F238E27FC236}">
                  <a16:creationId xmlns:a16="http://schemas.microsoft.com/office/drawing/2014/main" id="{DBA4C9D6-7AE3-13E6-F239-40C5B038DD7B}"/>
                </a:ext>
              </a:extLst>
            </p:cNvPr>
            <p:cNvSpPr/>
            <p:nvPr/>
          </p:nvSpPr>
          <p:spPr>
            <a:xfrm>
              <a:off x="764338" y="2045536"/>
              <a:ext cx="3201319" cy="2079030"/>
            </a:xfrm>
            <a:prstGeom prst="rect">
              <a:avLst/>
            </a:prstGeom>
            <a:solidFill>
              <a:srgbClr val="0099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Magnifying Glass Icon">
              <a:extLst>
                <a:ext uri="{FF2B5EF4-FFF2-40B4-BE49-F238E27FC236}">
                  <a16:creationId xmlns:a16="http://schemas.microsoft.com/office/drawing/2014/main" id="{32DF841B-025A-44C4-4A2C-D8D5DF541E35}"/>
                </a:ext>
              </a:extLst>
            </p:cNvPr>
            <p:cNvPicPr>
              <a:picLocks noChangeAspect="1"/>
            </p:cNvPicPr>
            <p:nvPr/>
          </p:nvPicPr>
          <p:blipFill>
            <a:blip r:embed="rId3" cstate="screen">
              <a:extLst>
                <a:ext uri="{28A0092B-C50C-407E-A947-70E740481C1C}">
                  <a14:useLocalDpi xmlns:a14="http://schemas.microsoft.com/office/drawing/2010/main"/>
                </a:ext>
              </a:extLst>
            </a:blip>
            <a:srcRect l="-12047" b="-4403"/>
            <a:stretch>
              <a:fillRect/>
            </a:stretch>
          </p:blipFill>
          <p:spPr>
            <a:xfrm>
              <a:off x="1332551" y="2294166"/>
              <a:ext cx="2248849" cy="1658065"/>
            </a:xfrm>
            <a:prstGeom prst="rect">
              <a:avLst/>
            </a:prstGeom>
          </p:spPr>
        </p:pic>
      </p:grpSp>
      <p:grpSp>
        <p:nvGrpSpPr>
          <p:cNvPr id="6" name="Group 5">
            <a:extLst>
              <a:ext uri="{FF2B5EF4-FFF2-40B4-BE49-F238E27FC236}">
                <a16:creationId xmlns:a16="http://schemas.microsoft.com/office/drawing/2014/main" id="{750EAB9F-B093-EF0A-65B9-E3B613C78BD4}"/>
              </a:ext>
              <a:ext uri="{C183D7F6-B498-43B3-948B-1728B52AA6E4}">
                <adec:decorative xmlns:adec="http://schemas.microsoft.com/office/drawing/2017/decorative" val="1"/>
              </a:ext>
            </a:extLst>
          </p:cNvPr>
          <p:cNvGrpSpPr/>
          <p:nvPr/>
        </p:nvGrpSpPr>
        <p:grpSpPr>
          <a:xfrm>
            <a:off x="4442720" y="2045536"/>
            <a:ext cx="3201319" cy="2117130"/>
            <a:chOff x="4442720" y="2045536"/>
            <a:chExt cx="3201319" cy="2117130"/>
          </a:xfrm>
        </p:grpSpPr>
        <p:sp>
          <p:nvSpPr>
            <p:cNvPr id="26" name="Rectangle 25">
              <a:extLst>
                <a:ext uri="{FF2B5EF4-FFF2-40B4-BE49-F238E27FC236}">
                  <a16:creationId xmlns:a16="http://schemas.microsoft.com/office/drawing/2014/main" id="{D182F3C4-DD7B-29A6-36A0-42E8679698F7}"/>
                </a:ext>
              </a:extLst>
            </p:cNvPr>
            <p:cNvSpPr/>
            <p:nvPr/>
          </p:nvSpPr>
          <p:spPr>
            <a:xfrm>
              <a:off x="4442720" y="2045536"/>
              <a:ext cx="3201319" cy="2079030"/>
            </a:xfrm>
            <a:prstGeom prst="rect">
              <a:avLst/>
            </a:prstGeom>
            <a:solidFill>
              <a:srgbClr val="96BE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Lightbulb icon">
              <a:extLst>
                <a:ext uri="{FF2B5EF4-FFF2-40B4-BE49-F238E27FC236}">
                  <a16:creationId xmlns:a16="http://schemas.microsoft.com/office/drawing/2014/main" id="{06975ECC-1F8E-1193-039A-22A30C141112}"/>
                </a:ext>
              </a:extLst>
            </p:cNvPr>
            <p:cNvPicPr>
              <a:picLocks noChangeAspect="1"/>
            </p:cNvPicPr>
            <p:nvPr/>
          </p:nvPicPr>
          <p:blipFill>
            <a:blip r:embed="rId4" cstate="screen">
              <a:extLst>
                <a:ext uri="{28A0092B-C50C-407E-A947-70E740481C1C}">
                  <a14:useLocalDpi xmlns:a14="http://schemas.microsoft.com/office/drawing/2010/main"/>
                </a:ext>
              </a:extLst>
            </a:blip>
            <a:srcRect t="-6749" b="-11624"/>
            <a:stretch>
              <a:fillRect/>
            </a:stretch>
          </p:blipFill>
          <p:spPr>
            <a:xfrm>
              <a:off x="4762501" y="2083636"/>
              <a:ext cx="2540000" cy="2079030"/>
            </a:xfrm>
            <a:prstGeom prst="rect">
              <a:avLst/>
            </a:prstGeom>
          </p:spPr>
        </p:pic>
      </p:grpSp>
      <p:grpSp>
        <p:nvGrpSpPr>
          <p:cNvPr id="7" name="Group 6">
            <a:extLst>
              <a:ext uri="{FF2B5EF4-FFF2-40B4-BE49-F238E27FC236}">
                <a16:creationId xmlns:a16="http://schemas.microsoft.com/office/drawing/2014/main" id="{B5609EA6-75AF-5012-027D-D3A723A3F8D2}"/>
              </a:ext>
              <a:ext uri="{C183D7F6-B498-43B3-948B-1728B52AA6E4}">
                <adec:decorative xmlns:adec="http://schemas.microsoft.com/office/drawing/2017/decorative" val="1"/>
              </a:ext>
            </a:extLst>
          </p:cNvPr>
          <p:cNvGrpSpPr/>
          <p:nvPr/>
        </p:nvGrpSpPr>
        <p:grpSpPr>
          <a:xfrm>
            <a:off x="8128030" y="2045536"/>
            <a:ext cx="3201319" cy="2079030"/>
            <a:chOff x="8128030" y="2045536"/>
            <a:chExt cx="3201319" cy="2079030"/>
          </a:xfrm>
        </p:grpSpPr>
        <p:sp>
          <p:nvSpPr>
            <p:cNvPr id="27" name="Rectangle 26">
              <a:extLst>
                <a:ext uri="{FF2B5EF4-FFF2-40B4-BE49-F238E27FC236}">
                  <a16:creationId xmlns:a16="http://schemas.microsoft.com/office/drawing/2014/main" id="{423BB044-82BC-ADC9-9920-439C3479DED1}"/>
                </a:ext>
              </a:extLst>
            </p:cNvPr>
            <p:cNvSpPr/>
            <p:nvPr/>
          </p:nvSpPr>
          <p:spPr>
            <a:xfrm>
              <a:off x="8128030" y="2045536"/>
              <a:ext cx="3201319" cy="2079030"/>
            </a:xfrm>
            <a:prstGeom prst="rect">
              <a:avLst/>
            </a:prstGeom>
            <a:solidFill>
              <a:srgbClr val="EC660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eople Icon">
              <a:extLst>
                <a:ext uri="{FF2B5EF4-FFF2-40B4-BE49-F238E27FC236}">
                  <a16:creationId xmlns:a16="http://schemas.microsoft.com/office/drawing/2014/main" id="{66FA73F3-989C-CA7F-C460-8BFE75E67ECC}"/>
                </a:ext>
              </a:extLst>
            </p:cNvPr>
            <p:cNvPicPr>
              <a:picLocks noChangeAspect="1"/>
            </p:cNvPicPr>
            <p:nvPr/>
          </p:nvPicPr>
          <p:blipFill>
            <a:blip r:embed="rId5" cstate="screen">
              <a:extLst>
                <a:ext uri="{28A0092B-C50C-407E-A947-70E740481C1C}">
                  <a14:useLocalDpi xmlns:a14="http://schemas.microsoft.com/office/drawing/2010/main"/>
                </a:ext>
              </a:extLst>
            </a:blip>
            <a:srcRect l="-10323" t="-6489" r="-11212" b="-5114"/>
            <a:stretch>
              <a:fillRect/>
            </a:stretch>
          </p:blipFill>
          <p:spPr>
            <a:xfrm>
              <a:off x="8752116" y="2163093"/>
              <a:ext cx="1976845" cy="1815265"/>
            </a:xfrm>
            <a:prstGeom prst="rect">
              <a:avLst/>
            </a:prstGeom>
          </p:spPr>
        </p:pic>
      </p:grpSp>
    </p:spTree>
    <p:extLst>
      <p:ext uri="{BB962C8B-B14F-4D97-AF65-F5344CB8AC3E}">
        <p14:creationId xmlns:p14="http://schemas.microsoft.com/office/powerpoint/2010/main" val="2105252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2725</TotalTime>
  <Words>2405</Words>
  <Application>Microsoft Office PowerPoint</Application>
  <PresentationFormat>Widescreen</PresentationFormat>
  <Paragraphs>167</Paragraphs>
  <Slides>18</Slides>
  <Notes>18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18</vt:i4>
      </vt:variant>
    </vt:vector>
  </HeadingPairs>
  <TitlesOfParts>
    <vt:vector size="22" baseType="lpstr">
      <vt:lpstr>Aptos</vt:lpstr>
      <vt:lpstr>Aptos Display</vt:lpstr>
      <vt:lpstr>Arial</vt:lpstr>
      <vt:lpstr>Office Theme</vt:lpstr>
      <vt:lpstr>Is it important to vote and why?</vt:lpstr>
      <vt:lpstr>Pitching creative solutions</vt:lpstr>
      <vt:lpstr>What are we learning today?</vt:lpstr>
      <vt:lpstr>Quick recap</vt:lpstr>
      <vt:lpstr>What is a “local issue"?</vt:lpstr>
      <vt:lpstr>Champion a creative solution!</vt:lpstr>
      <vt:lpstr>Slide 7</vt:lpstr>
      <vt:lpstr>Ideas in action</vt:lpstr>
      <vt:lpstr>Turning ideas into local solutions</vt:lpstr>
      <vt:lpstr>Issue: Food poverty and stigma</vt:lpstr>
      <vt:lpstr>Issue: Food poverty and stigma 1</vt:lpstr>
      <vt:lpstr>Issue: Food poverty and stigma 2</vt:lpstr>
      <vt:lpstr>Stakeholders - seeing it from their side</vt:lpstr>
      <vt:lpstr>The 60-second pitch</vt:lpstr>
      <vt:lpstr>The 60-second pitch structure</vt:lpstr>
      <vt:lpstr>The 60-second pitch: The mission</vt:lpstr>
      <vt:lpstr>Identifying a problem is the first step. Finding a solution is smart. Speaking up is the next step.</vt:lpstr>
      <vt:lpstr>Further learning  Welcome to Your Vote  Democracy Classroom</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sandra moyes</dc:creator>
  <cp:lastModifiedBy>Phil Bird</cp:lastModifiedBy>
  <cp:revision>628</cp:revision>
  <dcterms:created xsi:type="dcterms:W3CDTF">2025-12-09T07:44:22Z</dcterms:created>
  <dcterms:modified xsi:type="dcterms:W3CDTF">2026-02-18T11:55:12Z</dcterms:modified>
</cp:coreProperties>
</file>