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9" r:id="rId2"/>
    <p:sldId id="257" r:id="rId3"/>
    <p:sldId id="258" r:id="rId4"/>
    <p:sldId id="301" r:id="rId5"/>
    <p:sldId id="310" r:id="rId6"/>
    <p:sldId id="315" r:id="rId7"/>
    <p:sldId id="306" r:id="rId8"/>
    <p:sldId id="311" r:id="rId9"/>
    <p:sldId id="312" r:id="rId10"/>
    <p:sldId id="313" r:id="rId11"/>
    <p:sldId id="272" r:id="rId12"/>
    <p:sldId id="31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23" userDrawn="1">
          <p15:clr>
            <a:srgbClr val="A4A3A4"/>
          </p15:clr>
        </p15:guide>
        <p15:guide id="2" pos="4452" userDrawn="1">
          <p15:clr>
            <a:srgbClr val="A4A3A4"/>
          </p15:clr>
        </p15:guide>
        <p15:guide id="3" orient="horz" pos="3317" userDrawn="1">
          <p15:clr>
            <a:srgbClr val="A4A3A4"/>
          </p15:clr>
        </p15:guide>
        <p15:guide id="4" pos="529" userDrawn="1">
          <p15:clr>
            <a:srgbClr val="A4A3A4"/>
          </p15:clr>
        </p15:guide>
        <p15:guide id="5" pos="7355" userDrawn="1">
          <p15:clr>
            <a:srgbClr val="A4A3A4"/>
          </p15:clr>
        </p15:guide>
        <p15:guide id="6" orient="horz" pos="958" userDrawn="1">
          <p15:clr>
            <a:srgbClr val="A4A3A4"/>
          </p15:clr>
        </p15:guide>
        <p15:guide id="7" orient="horz" pos="3181" userDrawn="1">
          <p15:clr>
            <a:srgbClr val="A4A3A4"/>
          </p15:clr>
        </p15:guide>
        <p15:guide id="8" orient="horz" pos="39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3"/>
    <a:srgbClr val="9C7DA9"/>
    <a:srgbClr val="E3DCEB"/>
    <a:srgbClr val="CBE6F2"/>
    <a:srgbClr val="E7EFD1"/>
    <a:srgbClr val="A91255"/>
    <a:srgbClr val="003057"/>
    <a:srgbClr val="96BE2D"/>
    <a:srgbClr val="705191"/>
    <a:srgbClr val="EC66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72288" autoAdjust="0"/>
  </p:normalViewPr>
  <p:slideViewPr>
    <p:cSldViewPr snapToGrid="0">
      <p:cViewPr varScale="1">
        <p:scale>
          <a:sx n="59" d="100"/>
          <a:sy n="59" d="100"/>
        </p:scale>
        <p:origin x="1579" y="67"/>
      </p:cViewPr>
      <p:guideLst>
        <p:guide orient="horz" pos="2523"/>
        <p:guide pos="4452"/>
        <p:guide orient="horz" pos="3317"/>
        <p:guide pos="529"/>
        <p:guide pos="7355"/>
        <p:guide orient="horz" pos="958"/>
        <p:guide orient="horz" pos="3181"/>
        <p:guide orient="horz" pos="3974"/>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guidance</a:t>
            </a:r>
            <a:r>
              <a:rPr lang="en-GB" sz="1200" kern="1200" dirty="0">
                <a:solidFill>
                  <a:schemeClr val="tx1"/>
                </a:solidFill>
                <a:effectLst/>
                <a:latin typeface="+mn-lt"/>
                <a:ea typeface="+mn-ea"/>
                <a:cs typeface="+mn-cs"/>
              </a:rPr>
              <a:t>: Welcome students to the final stage of our journey. Today is about taking everything we’ve learned (about power, local issues, and democratic solutions) and turning it into a powerful message. This is your chance to enter the national "60-second democracy challenge.“</a:t>
            </a:r>
            <a:r>
              <a:rPr lang="en-GB" dirty="0"/>
              <a:t>(</a:t>
            </a:r>
            <a:r>
              <a:rPr lang="en-GB" i="1" dirty="0"/>
              <a:t>NB. </a:t>
            </a:r>
            <a:r>
              <a:rPr lang="en-GB" i="1"/>
              <a:t>Please use ‘Slide Show’ to enable slide animations</a:t>
            </a:r>
            <a:r>
              <a:rPr lang="en-GB"/>
              <a:t>).</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Curriculum Links</a:t>
            </a:r>
            <a:r>
              <a:rPr lang="en-GB" dirty="0"/>
              <a:t>: </a:t>
            </a:r>
            <a:r>
              <a:rPr lang="en-GB" b="1" dirty="0"/>
              <a:t>Citizenship </a:t>
            </a:r>
            <a:r>
              <a:rPr lang="en-GB" b="1" i="0" dirty="0"/>
              <a:t>Key Stages 3 and 4</a:t>
            </a:r>
            <a:r>
              <a:rPr lang="en-GB" sz="1200" b="1" kern="1200" dirty="0">
                <a:solidFill>
                  <a:schemeClr val="tx1"/>
                </a:solidFill>
                <a:effectLst/>
                <a:latin typeface="+mn-lt"/>
                <a:ea typeface="+mn-ea"/>
                <a:cs typeface="+mn-cs"/>
              </a:rPr>
              <a:t>: </a:t>
            </a:r>
            <a:r>
              <a:rPr lang="en-GB" dirty="0"/>
              <a:t>How pupils should develop their skills to be able to use a range of research strategies, weigh up evidence, make persuasive arguments and substantiate their conclusions. They should experience and evaluate different ways that citizens can act together to solve problems and contribute to society. How citizens can seek to influence decision-making through advocacy and informed debate. </a:t>
            </a:r>
            <a:r>
              <a:rPr lang="en-GB" sz="1200" kern="1200" dirty="0">
                <a:solidFill>
                  <a:schemeClr val="tx1"/>
                </a:solidFill>
                <a:effectLst/>
                <a:latin typeface="+mn-lt"/>
                <a:ea typeface="+mn-ea"/>
                <a:cs typeface="+mn-cs"/>
              </a:rPr>
              <a:t>The role of citizens and Parliament in holding those in power to account; how citizens influence decision-making; the importance of negotiation and compromise in a democracy. Preparing for the responsibility of voting.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Key Stage 5: PSHE British Values - democracy</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English (spoken language):</a:t>
            </a:r>
            <a:r>
              <a:rPr lang="en-GB" sz="1200" kern="1200" dirty="0">
                <a:solidFill>
                  <a:schemeClr val="tx1"/>
                </a:solidFill>
                <a:effectLst/>
                <a:latin typeface="+mn-lt"/>
                <a:ea typeface="+mn-ea"/>
                <a:cs typeface="+mn-cs"/>
              </a:rPr>
              <a:t> Crafting a persuasive speech/pitch; selecting and organising information for a specific purpose; using vocal expression to engage an audience.</a:t>
            </a:r>
          </a:p>
          <a:p>
            <a:r>
              <a:rPr lang="en-GB" sz="1200" b="1" kern="1200" dirty="0">
                <a:solidFill>
                  <a:schemeClr val="tx1"/>
                </a:solidFill>
                <a:effectLst/>
                <a:latin typeface="+mn-lt"/>
                <a:ea typeface="+mn-ea"/>
                <a:cs typeface="+mn-cs"/>
              </a:rPr>
              <a:t>Voice 21 link:</a:t>
            </a:r>
            <a:r>
              <a:rPr lang="en-GB" sz="1200" kern="1200" dirty="0">
                <a:solidFill>
                  <a:schemeClr val="tx1"/>
                </a:solidFill>
                <a:effectLst/>
                <a:latin typeface="+mn-lt"/>
                <a:ea typeface="+mn-ea"/>
                <a:cs typeface="+mn-cs"/>
              </a:rPr>
              <a:t> This workshop focuses on the cognitive (structuring a persuasive argument) and physical (performance for camera/mic) strands.</a:t>
            </a:r>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1732737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Final wrap-up of the series. Thank the students for their engagement. Reiterate that democracy isn't a spectator sport: it requires them to show up and speak up.</a:t>
            </a:r>
          </a:p>
        </p:txBody>
      </p:sp>
      <p:sp>
        <p:nvSpPr>
          <p:cNvPr id="4" name="Slide Number Placeholder 3"/>
          <p:cNvSpPr>
            <a:spLocks noGrp="1"/>
          </p:cNvSpPr>
          <p:nvPr>
            <p:ph type="sldNum" sz="quarter" idx="5"/>
          </p:nvPr>
        </p:nvSpPr>
        <p:spPr/>
        <p:txBody>
          <a:bodyPr/>
          <a:lstStyle/>
          <a:p>
            <a:fld id="{3F4DD596-7BA5-354B-B913-C9095B5E0085}" type="slidenum">
              <a:rPr lang="en-GB" smtClean="0"/>
              <a:t>11</a:t>
            </a:fld>
            <a:endParaRPr lang="en-GB"/>
          </a:p>
        </p:txBody>
      </p:sp>
    </p:spTree>
    <p:extLst>
      <p:ext uri="{BB962C8B-B14F-4D97-AF65-F5344CB8AC3E}">
        <p14:creationId xmlns:p14="http://schemas.microsoft.com/office/powerpoint/2010/main" val="2819680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r>
              <a:rPr lang="en-GB" sz="1200" kern="1200" dirty="0">
                <a:solidFill>
                  <a:schemeClr val="tx1"/>
                </a:solidFill>
                <a:effectLst/>
                <a:latin typeface="+mn-lt"/>
                <a:ea typeface="+mn-ea"/>
                <a:cs typeface="+mn-cs"/>
              </a:rPr>
              <a:t>/resources/welcome-your-vote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democracyclassroom.com</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12</a:t>
            </a:fld>
            <a:endParaRPr lang="en-GB"/>
          </a:p>
        </p:txBody>
      </p:sp>
    </p:spTree>
    <p:extLst>
      <p:ext uri="{BB962C8B-B14F-4D97-AF65-F5344CB8AC3E}">
        <p14:creationId xmlns:p14="http://schemas.microsoft.com/office/powerpoint/2010/main" val="1319851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If this is a standalone lesson, explain that we will do a "lightning recap" of the core concepts of democracy first.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208867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Ask the class: "If you want a new skate park, who do you vote for?" (Answer: local councillor). Remind them that voting is the mechanism that connects the classroom to the town hall.</a:t>
            </a:r>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1711424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Voting is the tool we use to pick the leaders who will listen to our great ideas.</a:t>
            </a:r>
          </a:p>
        </p:txBody>
      </p:sp>
      <p:sp>
        <p:nvSpPr>
          <p:cNvPr id="4" name="Slide Number Placeholder 3"/>
          <p:cNvSpPr>
            <a:spLocks noGrp="1"/>
          </p:cNvSpPr>
          <p:nvPr>
            <p:ph type="sldNum" sz="quarter" idx="5"/>
          </p:nvPr>
        </p:nvSpPr>
        <p:spPr/>
        <p:txBody>
          <a:bodyPr/>
          <a:lstStyle/>
          <a:p>
            <a:fld id="{3F4DD596-7BA5-354B-B913-C9095B5E0085}" type="slidenum">
              <a:rPr lang="en-GB" smtClean="0"/>
              <a:t>4</a:t>
            </a:fld>
            <a:endParaRPr lang="en-GB"/>
          </a:p>
        </p:txBody>
      </p:sp>
    </p:spTree>
    <p:extLst>
      <p:ext uri="{BB962C8B-B14F-4D97-AF65-F5344CB8AC3E}">
        <p14:creationId xmlns:p14="http://schemas.microsoft.com/office/powerpoint/2010/main" val="1040123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This is about political maturity. Remind them that there are no "perfect" solutions, only democratic choices. Your vote decides which choice wins.</a:t>
            </a:r>
          </a:p>
        </p:txBody>
      </p:sp>
      <p:sp>
        <p:nvSpPr>
          <p:cNvPr id="4" name="Slide Number Placeholder 3"/>
          <p:cNvSpPr>
            <a:spLocks noGrp="1"/>
          </p:cNvSpPr>
          <p:nvPr>
            <p:ph type="sldNum" sz="quarter" idx="5"/>
          </p:nvPr>
        </p:nvSpPr>
        <p:spPr/>
        <p:txBody>
          <a:bodyPr/>
          <a:lstStyle/>
          <a:p>
            <a:fld id="{3F4DD596-7BA5-354B-B913-C9095B5E0085}" type="slidenum">
              <a:rPr lang="en-GB" smtClean="0"/>
              <a:t>5</a:t>
            </a:fld>
            <a:endParaRPr lang="en-GB"/>
          </a:p>
        </p:txBody>
      </p:sp>
    </p:spTree>
    <p:extLst>
      <p:ext uri="{BB962C8B-B14F-4D97-AF65-F5344CB8AC3E}">
        <p14:creationId xmlns:p14="http://schemas.microsoft.com/office/powerpoint/2010/main" val="3686698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Explain the prizes (£250 Amazon vouchers for the winner and 5 runners-up prizes of £150 Amazon vouchers. Plus, the same prize for the school!). Winning entries will be collated and featured on social media. Students can do this individually, in pairs or in teams. If you choose video format, and student’s faces need to be obscured, you could have separate images with a voice-over. They can be creative!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Encourage them to be authentic: what actually matters to them? What are their main priorities?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question allows students to express their true feelings, and it is recognised that some may oppose voting. This is ok and it’s the sign of a healthy democracy for people to express different opinions. The most important thing in a democracy is for everyone to debate respectfully and actively listen to different viewpoints; </a:t>
            </a:r>
            <a:r>
              <a:rPr lang="en-GB" sz="1200" b="1" kern="1200" dirty="0">
                <a:solidFill>
                  <a:schemeClr val="tx1"/>
                </a:solidFill>
                <a:effectLst/>
                <a:latin typeface="+mn-lt"/>
                <a:ea typeface="+mn-ea"/>
                <a:cs typeface="+mn-cs"/>
              </a:rPr>
              <a:t>disagreeing agreeably</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NB. If students are creating a social media video, please encourage them to film in a portrait format.</a:t>
            </a:r>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2964001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Avoid being "preachy"—be authentic and persuasive.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Can link to English here. Do they remember what techniques they have been taught in English for persuasive writing and speaking? For example, use of rhetorical questions, “Rule of 3” and alliteration.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Mention Voice 21 Oracy Framework: Cognitive (clear structure). Remind students about their physical presence (eye contact) and linguistic choice (professional but passionate, using strong words).</a:t>
            </a:r>
            <a:endParaRPr lang="en-GB" sz="1200" b="1" kern="1200" dirty="0">
              <a:solidFill>
                <a:schemeClr val="tx1"/>
              </a:solidFill>
              <a:effectLst/>
              <a:latin typeface="+mn-lt"/>
              <a:ea typeface="+mn-ea"/>
              <a:cs typeface="+mn-cs"/>
            </a:endParaRPr>
          </a:p>
          <a:p>
            <a:r>
              <a:rPr lang="en-GB" b="1" dirty="0"/>
              <a:t>Extension opportunity</a:t>
            </a:r>
            <a:r>
              <a:rPr lang="en-GB" dirty="0"/>
              <a:t>: Below are links to two videos that you could show your students, one showing an example of a good speech and another showing a bad speech! Ask the students to make notes on what makes the bad one bad, and the good one good, within the context of the oracy framework. (Copy and paste links to your address bar).</a:t>
            </a:r>
          </a:p>
          <a:p>
            <a:r>
              <a:rPr lang="en-GB" dirty="0"/>
              <a:t>Good speech: https://www.youtube.com/watch?v=JBXKRB1jNYg</a:t>
            </a:r>
          </a:p>
          <a:p>
            <a:r>
              <a:rPr lang="en-GB" dirty="0"/>
              <a:t>Bad speech: https://www.youtube.com/watch?v=SojAr3DdxrA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3120900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This is the "Workshop" part. Remind them that silence/pauses are powerful. If they are filming, tell them to check their lighting and background!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Rule of three examples: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"Friends, Romans, countrymen" (Shakespeare, Julius Caesar).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"Stay at Home, Protect the NHS, Save Lives" (UK Government, 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"Liberté, Égalité, Fraternité" (French Motto).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“Thinner, lighter, and faster" (Apple slogan for iPad 2 Launch plus for iPhone 5 and iPad Air)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"See it. Say it. Sorted" (Public safety message used by British Transport Police).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969103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guidance</a:t>
            </a:r>
            <a:r>
              <a:rPr lang="en-GB" sz="1200" kern="1200" dirty="0">
                <a:solidFill>
                  <a:schemeClr val="tx1"/>
                </a:solidFill>
                <a:effectLst/>
                <a:latin typeface="+mn-lt"/>
                <a:ea typeface="+mn-ea"/>
                <a:cs typeface="+mn-cs"/>
              </a:rPr>
              <a:t>: Walk around and help students refine their “logic" section. They can use specific examples from Lessons 1-3 (such as, “voting at the local council election is how we can get our bee bus stops"). Details on how to enter your student’s work to the competition can be found on the competition website here: https://familyandeducation.co.uk/why-should-young-people-vote-your-resources/</a:t>
            </a:r>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847955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0171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s://democracyclassroom.com/" TargetMode="External"/><Relationship Id="rId4" Type="http://schemas.openxmlformats.org/officeDocument/2006/relationships/hyperlink" Target="https://www.electoralcommission.org.uk/resources/welcome-your-vot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een vote">
            <a:extLst>
              <a:ext uri="{FF2B5EF4-FFF2-40B4-BE49-F238E27FC236}">
                <a16:creationId xmlns:a16="http://schemas.microsoft.com/office/drawing/2014/main" id="{7963C11D-B7BD-AC6F-C205-8FE6BB24739D}"/>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6547466" y="0"/>
            <a:ext cx="5643446" cy="6858000"/>
          </a:xfrm>
          <a:prstGeom prst="rect">
            <a:avLst/>
          </a:prstGeom>
        </p:spPr>
      </p:pic>
      <p:sp>
        <p:nvSpPr>
          <p:cNvPr id="3" name="Blue panel">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BAFEC3B6-9AF2-BC2A-1FAA-CA91C0B4758F}"/>
              </a:ext>
            </a:extLst>
          </p:cNvPr>
          <p:cNvSpPr txBox="1">
            <a:spLocks noGrp="1"/>
          </p:cNvSpPr>
          <p:nvPr>
            <p:ph type="title" idx="4294967295"/>
          </p:nvPr>
        </p:nvSpPr>
        <p:spPr>
          <a:xfrm>
            <a:off x="723900" y="669233"/>
            <a:ext cx="6096000"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5" name="Subtitle 2">
            <a:extLst>
              <a:ext uri="{FF2B5EF4-FFF2-40B4-BE49-F238E27FC236}">
                <a16:creationId xmlns:a16="http://schemas.microsoft.com/office/drawing/2014/main" id="{35A640FA-A1FE-EF2E-0980-3A24C0B10512}"/>
              </a:ext>
            </a:extLst>
          </p:cNvPr>
          <p:cNvSpPr txBox="1">
            <a:spLocks/>
          </p:cNvSpPr>
          <p:nvPr/>
        </p:nvSpPr>
        <p:spPr>
          <a:xfrm>
            <a:off x="723901" y="3834527"/>
            <a:ext cx="5643446" cy="2395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3500" dirty="0">
                <a:solidFill>
                  <a:schemeClr val="bg1"/>
                </a:solidFill>
                <a:latin typeface="Arial" panose="020B0604020202020204" pitchFamily="34" charset="0"/>
                <a:cs typeface="Arial" panose="020B0604020202020204" pitchFamily="34" charset="0"/>
              </a:rPr>
              <a:t>Lesson 4: Competition</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Your voice, your vote </a:t>
            </a:r>
          </a:p>
          <a:p>
            <a:pPr marL="0" indent="0">
              <a:lnSpc>
                <a:spcPct val="100000"/>
              </a:lnSpc>
              <a:spcBef>
                <a:spcPts val="700"/>
              </a:spcBef>
              <a:buFont typeface="Arial" panose="020B0604020202020204" pitchFamily="34" charset="0"/>
              <a:buNone/>
            </a:pPr>
            <a:r>
              <a:rPr lang="en-GB" sz="3500">
                <a:solidFill>
                  <a:schemeClr val="bg1"/>
                </a:solidFill>
                <a:latin typeface="Arial" panose="020B0604020202020204" pitchFamily="34" charset="0"/>
                <a:cs typeface="Arial" panose="020B0604020202020204" pitchFamily="34" charset="0"/>
              </a:rPr>
              <a:t>The 60-second </a:t>
            </a:r>
            <a:r>
              <a:rPr lang="en-GB" sz="3500" dirty="0">
                <a:solidFill>
                  <a:schemeClr val="bg1"/>
                </a:solidFill>
                <a:latin typeface="Arial" panose="020B0604020202020204" pitchFamily="34" charset="0"/>
                <a:cs typeface="Arial" panose="020B0604020202020204" pitchFamily="34" charset="0"/>
              </a:rPr>
              <a:t>democracy challenge workshop</a:t>
            </a:r>
          </a:p>
        </p:txBody>
      </p:sp>
      <p:grpSp>
        <p:nvGrpSpPr>
          <p:cNvPr id="2" name="Group 1">
            <a:extLst>
              <a:ext uri="{FF2B5EF4-FFF2-40B4-BE49-F238E27FC236}">
                <a16:creationId xmlns:a16="http://schemas.microsoft.com/office/drawing/2014/main" id="{F4078F31-02B2-5849-91B2-C03B16B69C28}"/>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6" name="White box">
              <a:extLst>
                <a:ext uri="{FF2B5EF4-FFF2-40B4-BE49-F238E27FC236}">
                  <a16:creationId xmlns:a16="http://schemas.microsoft.com/office/drawing/2014/main" id="{7C3FC70E-BA1B-E54D-0336-CFDC8E0F8A81}"/>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3017AF3E-CEBD-58C8-1FFC-837173792FD2}"/>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chool teens 60-sec challenge">
            <a:extLst>
              <a:ext uri="{FF2B5EF4-FFF2-40B4-BE49-F238E27FC236}">
                <a16:creationId xmlns:a16="http://schemas.microsoft.com/office/drawing/2014/main" id="{FFB5DDF9-A49A-9EC3-D895-8C36F387198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58642" y="1538654"/>
            <a:ext cx="5133358" cy="5319346"/>
          </a:xfrm>
          <a:prstGeom prst="rect">
            <a:avLst/>
          </a:prstGeom>
        </p:spPr>
      </p:pic>
      <p:sp>
        <p:nvSpPr>
          <p:cNvPr id="2" name="Title 1">
            <a:extLst>
              <a:ext uri="{FF2B5EF4-FFF2-40B4-BE49-F238E27FC236}">
                <a16:creationId xmlns:a16="http://schemas.microsoft.com/office/drawing/2014/main" id="{7CBA2312-4B78-22C5-D4D4-C848466B8FA7}"/>
              </a:ext>
            </a:extLst>
          </p:cNvPr>
          <p:cNvSpPr>
            <a:spLocks noGrp="1"/>
          </p:cNvSpPr>
          <p:nvPr>
            <p:ph type="ctrTitle"/>
          </p:nvPr>
        </p:nvSpPr>
        <p:spPr>
          <a:xfrm>
            <a:off x="764338" y="91809"/>
            <a:ext cx="10664952" cy="1323439"/>
          </a:xfrm>
        </p:spPr>
        <p:txBody>
          <a:bodyPr anchor="ctr" anchorCtr="0"/>
          <a:lstStyle/>
          <a:p>
            <a:pPr>
              <a:lnSpc>
                <a:spcPct val="100000"/>
              </a:lnSpc>
            </a:pPr>
            <a:r>
              <a:rPr lang="en-GB" dirty="0"/>
              <a:t>Activity: Create your entry</a:t>
            </a:r>
            <a:br>
              <a:rPr lang="en-GB" dirty="0"/>
            </a:br>
            <a:r>
              <a:rPr lang="en-GB" sz="3000" b="0" dirty="0"/>
              <a:t>(25-30 mins)</a:t>
            </a:r>
          </a:p>
        </p:txBody>
      </p:sp>
      <p:sp>
        <p:nvSpPr>
          <p:cNvPr id="3" name="TextBox 2">
            <a:extLst>
              <a:ext uri="{FF2B5EF4-FFF2-40B4-BE49-F238E27FC236}">
                <a16:creationId xmlns:a16="http://schemas.microsoft.com/office/drawing/2014/main" id="{F8B01EBB-4114-1AF7-1555-C9FC23AE5345}"/>
              </a:ext>
            </a:extLst>
          </p:cNvPr>
          <p:cNvSpPr txBox="1"/>
          <p:nvPr/>
        </p:nvSpPr>
        <p:spPr>
          <a:xfrm>
            <a:off x="762711" y="1913441"/>
            <a:ext cx="6095290" cy="4719241"/>
          </a:xfrm>
          <a:prstGeom prst="rect">
            <a:avLst/>
          </a:prstGeom>
          <a:noFill/>
        </p:spPr>
        <p:txBody>
          <a:bodyPr wrap="square" rtlCol="0">
            <a:spAutoFit/>
          </a:bodyPr>
          <a:lstStyle/>
          <a:p>
            <a:pPr>
              <a:lnSpc>
                <a:spcPct val="90000"/>
              </a:lnSpc>
              <a:spcBef>
                <a:spcPts val="1500"/>
              </a:spcBef>
            </a:pPr>
            <a:r>
              <a:rPr lang="en-GB" sz="2400" b="1" dirty="0">
                <a:solidFill>
                  <a:srgbClr val="003057"/>
                </a:solidFill>
                <a:latin typeface="Arial" panose="020B0604020202020204" pitchFamily="34" charset="0"/>
                <a:cs typeface="Arial" panose="020B0604020202020204" pitchFamily="34" charset="0"/>
              </a:rPr>
              <a:t>Drafting: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Use the structure on Slide 8.</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Peer review:</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Read your pitch to a partner.</a:t>
            </a:r>
            <a:br>
              <a:rPr lang="en-GB" sz="2400" dirty="0">
                <a:solidFill>
                  <a:srgbClr val="003057"/>
                </a:solidFill>
                <a:latin typeface="Arial" panose="020B0604020202020204" pitchFamily="34" charset="0"/>
                <a:cs typeface="Arial" panose="020B0604020202020204" pitchFamily="34" charset="0"/>
              </a:rPr>
            </a:br>
            <a:r>
              <a:rPr lang="en-GB" sz="2400" dirty="0">
                <a:solidFill>
                  <a:srgbClr val="003057"/>
                </a:solidFill>
                <a:latin typeface="Arial" panose="020B0604020202020204" pitchFamily="34" charset="0"/>
                <a:cs typeface="Arial" panose="020B0604020202020204" pitchFamily="34" charset="0"/>
              </a:rPr>
              <a:t>Does it make them want to vote?</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Polishing: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Adjust your script to fit the 60-second</a:t>
            </a:r>
            <a:br>
              <a:rPr lang="en-GB" sz="2400" dirty="0">
                <a:solidFill>
                  <a:srgbClr val="003057"/>
                </a:solidFill>
                <a:latin typeface="Arial" panose="020B0604020202020204" pitchFamily="34" charset="0"/>
                <a:cs typeface="Arial" panose="020B0604020202020204" pitchFamily="34" charset="0"/>
              </a:rPr>
            </a:br>
            <a:r>
              <a:rPr lang="en-GB" sz="2400" dirty="0">
                <a:solidFill>
                  <a:srgbClr val="003057"/>
                </a:solidFill>
                <a:latin typeface="Arial" panose="020B0604020202020204" pitchFamily="34" charset="0"/>
                <a:cs typeface="Arial" panose="020B0604020202020204" pitchFamily="34" charset="0"/>
              </a:rPr>
              <a:t>time limit.</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Recording/finalising: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Film, record, or write up your final entry.</a:t>
            </a:r>
          </a:p>
          <a:p>
            <a:endParaRPr lang="en-GB" dirty="0"/>
          </a:p>
        </p:txBody>
      </p:sp>
    </p:spTree>
    <p:extLst>
      <p:ext uri="{BB962C8B-B14F-4D97-AF65-F5344CB8AC3E}">
        <p14:creationId xmlns:p14="http://schemas.microsoft.com/office/powerpoint/2010/main" val="3097114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0" y="0"/>
            <a:ext cx="12191999"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5380169E-6B2D-5703-25AF-D7EF8135C22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0507" y="360837"/>
            <a:ext cx="2156440" cy="1078220"/>
          </a:xfrm>
          <a:prstGeom prst="rect">
            <a:avLst/>
          </a:prstGeom>
        </p:spPr>
      </p:pic>
      <p:sp>
        <p:nvSpPr>
          <p:cNvPr id="2" name="Title 1">
            <a:extLst>
              <a:ext uri="{FF2B5EF4-FFF2-40B4-BE49-F238E27FC236}">
                <a16:creationId xmlns:a16="http://schemas.microsoft.com/office/drawing/2014/main" id="{3F45F7BD-DBA7-A533-5AA3-A3B7E4B29051}"/>
              </a:ext>
            </a:extLst>
          </p:cNvPr>
          <p:cNvSpPr txBox="1">
            <a:spLocks noGrp="1"/>
          </p:cNvSpPr>
          <p:nvPr>
            <p:ph type="title" idx="4294967295"/>
          </p:nvPr>
        </p:nvSpPr>
        <p:spPr>
          <a:xfrm>
            <a:off x="71380" y="-342670"/>
            <a:ext cx="936988" cy="369332"/>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50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Slide11</a:t>
            </a:r>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Box 3">
            <a:extLst>
              <a:ext uri="{FF2B5EF4-FFF2-40B4-BE49-F238E27FC236}">
                <a16:creationId xmlns:a16="http://schemas.microsoft.com/office/drawing/2014/main" id="{B5A5617B-17EC-A421-283E-B00C371E2726}"/>
              </a:ext>
            </a:extLst>
          </p:cNvPr>
          <p:cNvSpPr txBox="1"/>
          <p:nvPr/>
        </p:nvSpPr>
        <p:spPr>
          <a:xfrm>
            <a:off x="815451" y="1799894"/>
            <a:ext cx="10319300" cy="3716402"/>
          </a:xfrm>
          <a:prstGeom prst="rect">
            <a:avLst/>
          </a:prstGeom>
          <a:noFill/>
        </p:spPr>
        <p:txBody>
          <a:bodyPr wrap="none" rtlCol="0">
            <a:spAutoFit/>
          </a:bodyPr>
          <a:lstStyle/>
          <a:p>
            <a:pPr>
              <a:spcBef>
                <a:spcPts val="1500"/>
              </a:spcBef>
            </a:pPr>
            <a:r>
              <a:rPr lang="en-GB" sz="4500" dirty="0">
                <a:solidFill>
                  <a:schemeClr val="bg1"/>
                </a:solidFill>
                <a:latin typeface="Arial" panose="020B0604020202020204" pitchFamily="34" charset="0"/>
                <a:cs typeface="Arial" panose="020B0604020202020204" pitchFamily="34" charset="0"/>
              </a:rPr>
              <a:t>You know the </a:t>
            </a:r>
            <a:r>
              <a:rPr lang="en-GB" sz="4500" b="1" dirty="0">
                <a:solidFill>
                  <a:schemeClr val="bg1"/>
                </a:solidFill>
                <a:latin typeface="Arial" panose="020B0604020202020204" pitchFamily="34" charset="0"/>
                <a:cs typeface="Arial" panose="020B0604020202020204" pitchFamily="34" charset="0"/>
              </a:rPr>
              <a:t>power.</a:t>
            </a:r>
          </a:p>
          <a:p>
            <a:pPr>
              <a:spcBef>
                <a:spcPts val="1500"/>
              </a:spcBef>
            </a:pPr>
            <a:r>
              <a:rPr lang="en-GB" sz="4500" dirty="0">
                <a:solidFill>
                  <a:schemeClr val="bg1"/>
                </a:solidFill>
                <a:latin typeface="Arial" panose="020B0604020202020204" pitchFamily="34" charset="0"/>
                <a:cs typeface="Arial" panose="020B0604020202020204" pitchFamily="34" charset="0"/>
              </a:rPr>
              <a:t>You have the </a:t>
            </a:r>
            <a:r>
              <a:rPr lang="en-GB" sz="4500" b="1" dirty="0">
                <a:solidFill>
                  <a:schemeClr val="bg1"/>
                </a:solidFill>
                <a:latin typeface="Arial" panose="020B0604020202020204" pitchFamily="34" charset="0"/>
                <a:cs typeface="Arial" panose="020B0604020202020204" pitchFamily="34" charset="0"/>
              </a:rPr>
              <a:t>voice.</a:t>
            </a:r>
          </a:p>
          <a:p>
            <a:pPr>
              <a:spcBef>
                <a:spcPts val="1500"/>
              </a:spcBef>
            </a:pPr>
            <a:r>
              <a:rPr lang="en-GB" sz="4500" dirty="0">
                <a:solidFill>
                  <a:schemeClr val="bg1"/>
                </a:solidFill>
                <a:latin typeface="Arial" panose="020B0604020202020204" pitchFamily="34" charset="0"/>
                <a:cs typeface="Arial" panose="020B0604020202020204" pitchFamily="34" charset="0"/>
              </a:rPr>
              <a:t>You understand the </a:t>
            </a:r>
            <a:r>
              <a:rPr lang="en-GB" sz="4500" b="1" dirty="0">
                <a:solidFill>
                  <a:schemeClr val="bg1"/>
                </a:solidFill>
                <a:latin typeface="Arial" panose="020B0604020202020204" pitchFamily="34" charset="0"/>
                <a:cs typeface="Arial" panose="020B0604020202020204" pitchFamily="34" charset="0"/>
              </a:rPr>
              <a:t>choices.</a:t>
            </a:r>
          </a:p>
          <a:p>
            <a:pPr>
              <a:spcBef>
                <a:spcPts val="1500"/>
              </a:spcBef>
            </a:pPr>
            <a:r>
              <a:rPr lang="en-GB" sz="4500" dirty="0">
                <a:solidFill>
                  <a:schemeClr val="bg1"/>
                </a:solidFill>
                <a:latin typeface="Arial" panose="020B0604020202020204" pitchFamily="34" charset="0"/>
                <a:cs typeface="Arial" panose="020B0604020202020204" pitchFamily="34" charset="0"/>
              </a:rPr>
              <a:t>Don't leave your future to chance. </a:t>
            </a:r>
            <a:r>
              <a:rPr lang="en-GB" sz="4500" b="1" dirty="0">
                <a:solidFill>
                  <a:schemeClr val="bg1"/>
                </a:solidFill>
                <a:latin typeface="Arial" panose="020B0604020202020204" pitchFamily="34" charset="0"/>
                <a:cs typeface="Arial" panose="020B0604020202020204" pitchFamily="34" charset="0"/>
              </a:rPr>
              <a:t>Vote.</a:t>
            </a:r>
          </a:p>
          <a:p>
            <a:endParaRPr lang="en-GB" dirty="0"/>
          </a:p>
        </p:txBody>
      </p:sp>
    </p:spTree>
    <p:extLst>
      <p:ext uri="{BB962C8B-B14F-4D97-AF65-F5344CB8AC3E}">
        <p14:creationId xmlns:p14="http://schemas.microsoft.com/office/powerpoint/2010/main" val="155434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n putting vote in ballot box">
            <a:extLst>
              <a:ext uri="{FF2B5EF4-FFF2-40B4-BE49-F238E27FC236}">
                <a16:creationId xmlns:a16="http://schemas.microsoft.com/office/drawing/2014/main" id="{EAD4BCAE-5A3C-421C-294D-F4CBDF2C5550}"/>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8" name="Title 7">
            <a:extLst>
              <a:ext uri="{FF2B5EF4-FFF2-40B4-BE49-F238E27FC236}">
                <a16:creationId xmlns:a16="http://schemas.microsoft.com/office/drawing/2014/main" id="{733BD077-45C7-117B-ED31-6A0070FC859A}"/>
              </a:ext>
            </a:extLst>
          </p:cNvPr>
          <p:cNvSpPr txBox="1">
            <a:spLocks noGrp="1"/>
          </p:cNvSpPr>
          <p:nvPr>
            <p:ph type="title" idx="4294967295"/>
          </p:nvPr>
        </p:nvSpPr>
        <p:spPr>
          <a:xfrm>
            <a:off x="898449" y="1692920"/>
            <a:ext cx="5715711"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p:txBody>
      </p:sp>
      <p:grpSp>
        <p:nvGrpSpPr>
          <p:cNvPr id="9" name="The Electoral Commission logo" descr="The Electoral Commission Logo">
            <a:extLst>
              <a:ext uri="{FF2B5EF4-FFF2-40B4-BE49-F238E27FC236}">
                <a16:creationId xmlns:a16="http://schemas.microsoft.com/office/drawing/2014/main" id="{ED6A09E1-7C6F-EDC1-539D-991F003F8C8C}"/>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10" name="White box">
              <a:extLst>
                <a:ext uri="{FF2B5EF4-FFF2-40B4-BE49-F238E27FC236}">
                  <a16:creationId xmlns:a16="http://schemas.microsoft.com/office/drawing/2014/main" id="{A8918EC4-B86D-D6A3-087B-29C3AA161F38}"/>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Logo" descr="A close-up of a logo&#10;&#10;AI-generated content may be incorrect.">
              <a:extLst>
                <a:ext uri="{FF2B5EF4-FFF2-40B4-BE49-F238E27FC236}">
                  <a16:creationId xmlns:a16="http://schemas.microsoft.com/office/drawing/2014/main" id="{3A50E27B-1CCB-61A0-C9B5-222E720BA308}"/>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2288302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What are we learning today?</a:t>
            </a:r>
          </a:p>
        </p:txBody>
      </p:sp>
      <p:sp>
        <p:nvSpPr>
          <p:cNvPr id="15" name="Rectangle 14">
            <a:extLst>
              <a:ext uri="{FF2B5EF4-FFF2-40B4-BE49-F238E27FC236}">
                <a16:creationId xmlns:a16="http://schemas.microsoft.com/office/drawing/2014/main" id="{DFCDDE97-102B-221C-53B7-CA8C862CB190}"/>
              </a:ext>
              <a:ext uri="{C183D7F6-B498-43B3-948B-1728B52AA6E4}">
                <adec:decorative xmlns:adec="http://schemas.microsoft.com/office/drawing/2017/decorative" val="1"/>
              </a:ext>
            </a:extLst>
          </p:cNvPr>
          <p:cNvSpPr/>
          <p:nvPr/>
        </p:nvSpPr>
        <p:spPr>
          <a:xfrm>
            <a:off x="515939" y="5349041"/>
            <a:ext cx="986671"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963391D-2BFC-026E-AC61-545FF8C5E927}"/>
              </a:ext>
              <a:ext uri="{C183D7F6-B498-43B3-948B-1728B52AA6E4}">
                <adec:decorative xmlns:adec="http://schemas.microsoft.com/office/drawing/2017/decorative" val="1"/>
              </a:ext>
            </a:extLst>
          </p:cNvPr>
          <p:cNvSpPr/>
          <p:nvPr/>
        </p:nvSpPr>
        <p:spPr>
          <a:xfrm>
            <a:off x="515937" y="4250899"/>
            <a:ext cx="986673"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D71C6760-FDD3-A8C9-4D8A-D7996C57213B}"/>
              </a:ext>
              <a:ext uri="{C183D7F6-B498-43B3-948B-1728B52AA6E4}">
                <adec:decorative xmlns:adec="http://schemas.microsoft.com/office/drawing/2017/decorative" val="1"/>
              </a:ext>
            </a:extLst>
          </p:cNvPr>
          <p:cNvSpPr/>
          <p:nvPr/>
        </p:nvSpPr>
        <p:spPr>
          <a:xfrm>
            <a:off x="515937" y="3152754"/>
            <a:ext cx="986673"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B23D4194-95E9-7C99-F6D1-382483DA5D41}"/>
              </a:ext>
              <a:ext uri="{C183D7F6-B498-43B3-948B-1728B52AA6E4}">
                <adec:decorative xmlns:adec="http://schemas.microsoft.com/office/drawing/2017/decorative" val="1"/>
              </a:ext>
            </a:extLst>
          </p:cNvPr>
          <p:cNvSpPr/>
          <p:nvPr/>
        </p:nvSpPr>
        <p:spPr>
          <a:xfrm>
            <a:off x="1555749" y="2054611"/>
            <a:ext cx="202858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Subtitle 2">
            <a:extLst>
              <a:ext uri="{FF2B5EF4-FFF2-40B4-BE49-F238E27FC236}">
                <a16:creationId xmlns:a16="http://schemas.microsoft.com/office/drawing/2014/main" id="{BCEBEEFA-FC11-411A-658D-0687760DD59D}"/>
              </a:ext>
            </a:extLst>
          </p:cNvPr>
          <p:cNvSpPr txBox="1">
            <a:spLocks/>
          </p:cNvSpPr>
          <p:nvPr/>
        </p:nvSpPr>
        <p:spPr>
          <a:xfrm>
            <a:off x="1693696" y="2054610"/>
            <a:ext cx="1814308"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Recap</a:t>
            </a:r>
            <a:r>
              <a:rPr lang="en-GB" dirty="0">
                <a:solidFill>
                  <a:schemeClr val="bg1"/>
                </a:solidFill>
              </a:rPr>
              <a:t>:</a:t>
            </a:r>
          </a:p>
        </p:txBody>
      </p:sp>
      <p:sp>
        <p:nvSpPr>
          <p:cNvPr id="22" name="Rectangle 21">
            <a:extLst>
              <a:ext uri="{FF2B5EF4-FFF2-40B4-BE49-F238E27FC236}">
                <a16:creationId xmlns:a16="http://schemas.microsoft.com/office/drawing/2014/main" id="{25C3BB4F-7CBB-1104-EC8B-90E10622BC2E}"/>
              </a:ext>
              <a:ext uri="{C183D7F6-B498-43B3-948B-1728B52AA6E4}">
                <adec:decorative xmlns:adec="http://schemas.microsoft.com/office/drawing/2017/decorative" val="1"/>
              </a:ext>
            </a:extLst>
          </p:cNvPr>
          <p:cNvSpPr/>
          <p:nvPr/>
        </p:nvSpPr>
        <p:spPr>
          <a:xfrm>
            <a:off x="3633114" y="2054609"/>
            <a:ext cx="804999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Subtitle 2">
            <a:extLst>
              <a:ext uri="{FF2B5EF4-FFF2-40B4-BE49-F238E27FC236}">
                <a16:creationId xmlns:a16="http://schemas.microsoft.com/office/drawing/2014/main" id="{9E1D4947-E16B-DD94-C60A-46C237220687}"/>
              </a:ext>
            </a:extLst>
          </p:cNvPr>
          <p:cNvSpPr txBox="1">
            <a:spLocks/>
          </p:cNvSpPr>
          <p:nvPr/>
        </p:nvSpPr>
        <p:spPr>
          <a:xfrm>
            <a:off x="3771544" y="205461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dirty="0">
                <a:solidFill>
                  <a:schemeClr val="bg1"/>
                </a:solidFill>
              </a:rPr>
              <a:t>Review our journey from power mapping to the great local solutions ABC debate.</a:t>
            </a:r>
          </a:p>
        </p:txBody>
      </p:sp>
      <p:sp>
        <p:nvSpPr>
          <p:cNvPr id="24" name="Rectangle 23">
            <a:extLst>
              <a:ext uri="{FF2B5EF4-FFF2-40B4-BE49-F238E27FC236}">
                <a16:creationId xmlns:a16="http://schemas.microsoft.com/office/drawing/2014/main" id="{731A5DC5-6DDC-40F3-11CB-4C3D4A889018}"/>
              </a:ext>
              <a:ext uri="{C183D7F6-B498-43B3-948B-1728B52AA6E4}">
                <adec:decorative xmlns:adec="http://schemas.microsoft.com/office/drawing/2017/decorative" val="1"/>
              </a:ext>
            </a:extLst>
          </p:cNvPr>
          <p:cNvSpPr/>
          <p:nvPr/>
        </p:nvSpPr>
        <p:spPr>
          <a:xfrm>
            <a:off x="1555749" y="3152754"/>
            <a:ext cx="2028588"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Subtitle 2">
            <a:extLst>
              <a:ext uri="{FF2B5EF4-FFF2-40B4-BE49-F238E27FC236}">
                <a16:creationId xmlns:a16="http://schemas.microsoft.com/office/drawing/2014/main" id="{D80B08EB-0ECA-865B-DA35-7FD7DABCEAF7}"/>
              </a:ext>
            </a:extLst>
          </p:cNvPr>
          <p:cNvSpPr txBox="1">
            <a:spLocks/>
          </p:cNvSpPr>
          <p:nvPr/>
        </p:nvSpPr>
        <p:spPr>
          <a:xfrm>
            <a:off x="1693696" y="3152755"/>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Plan</a:t>
            </a:r>
            <a:r>
              <a:rPr lang="en-GB" dirty="0">
                <a:solidFill>
                  <a:schemeClr val="bg1"/>
                </a:solidFill>
              </a:rPr>
              <a:t>:</a:t>
            </a:r>
          </a:p>
        </p:txBody>
      </p:sp>
      <p:sp>
        <p:nvSpPr>
          <p:cNvPr id="32" name="Rectangle 31">
            <a:extLst>
              <a:ext uri="{FF2B5EF4-FFF2-40B4-BE49-F238E27FC236}">
                <a16:creationId xmlns:a16="http://schemas.microsoft.com/office/drawing/2014/main" id="{4CCCF988-62D2-86B8-21CF-D130BD1C5E18}"/>
              </a:ext>
              <a:ext uri="{C183D7F6-B498-43B3-948B-1728B52AA6E4}">
                <adec:decorative xmlns:adec="http://schemas.microsoft.com/office/drawing/2017/decorative" val="1"/>
              </a:ext>
            </a:extLst>
          </p:cNvPr>
          <p:cNvSpPr/>
          <p:nvPr/>
        </p:nvSpPr>
        <p:spPr>
          <a:xfrm>
            <a:off x="3633114" y="3152754"/>
            <a:ext cx="8049997"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ubtitle 2">
            <a:extLst>
              <a:ext uri="{FF2B5EF4-FFF2-40B4-BE49-F238E27FC236}">
                <a16:creationId xmlns:a16="http://schemas.microsoft.com/office/drawing/2014/main" id="{86E2182F-659C-5425-14A2-23CEBFF68841}"/>
              </a:ext>
            </a:extLst>
          </p:cNvPr>
          <p:cNvSpPr txBox="1">
            <a:spLocks/>
          </p:cNvSpPr>
          <p:nvPr/>
        </p:nvSpPr>
        <p:spPr>
          <a:xfrm>
            <a:off x="3771544" y="3152755"/>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Choose your medium (video, podcast, or written speech) and structure your entry.</a:t>
            </a:r>
          </a:p>
        </p:txBody>
      </p:sp>
      <p:sp>
        <p:nvSpPr>
          <p:cNvPr id="34" name="Rectangle 33">
            <a:extLst>
              <a:ext uri="{FF2B5EF4-FFF2-40B4-BE49-F238E27FC236}">
                <a16:creationId xmlns:a16="http://schemas.microsoft.com/office/drawing/2014/main" id="{5A20B67F-2AC2-3282-E3CF-C803CCEA6E3D}"/>
              </a:ext>
              <a:ext uri="{C183D7F6-B498-43B3-948B-1728B52AA6E4}">
                <adec:decorative xmlns:adec="http://schemas.microsoft.com/office/drawing/2017/decorative" val="1"/>
              </a:ext>
            </a:extLst>
          </p:cNvPr>
          <p:cNvSpPr/>
          <p:nvPr/>
        </p:nvSpPr>
        <p:spPr>
          <a:xfrm>
            <a:off x="1555749" y="4250899"/>
            <a:ext cx="2028588"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ubtitle 2">
            <a:extLst>
              <a:ext uri="{FF2B5EF4-FFF2-40B4-BE49-F238E27FC236}">
                <a16:creationId xmlns:a16="http://schemas.microsoft.com/office/drawing/2014/main" id="{84328710-9BB9-4E7A-D91C-86EFA292C037}"/>
              </a:ext>
            </a:extLst>
          </p:cNvPr>
          <p:cNvSpPr txBox="1">
            <a:spLocks/>
          </p:cNvSpPr>
          <p:nvPr/>
        </p:nvSpPr>
        <p:spPr>
          <a:xfrm>
            <a:off x="1693696" y="4250900"/>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Create:</a:t>
            </a:r>
            <a:endParaRPr lang="en-GB" dirty="0">
              <a:solidFill>
                <a:schemeClr val="bg1"/>
              </a:solidFill>
            </a:endParaRPr>
          </a:p>
        </p:txBody>
      </p:sp>
      <p:sp>
        <p:nvSpPr>
          <p:cNvPr id="36" name="Rectangle 35">
            <a:extLst>
              <a:ext uri="{FF2B5EF4-FFF2-40B4-BE49-F238E27FC236}">
                <a16:creationId xmlns:a16="http://schemas.microsoft.com/office/drawing/2014/main" id="{0DDFEEB3-0B85-BDB2-04DD-B972AA3193DF}"/>
              </a:ext>
              <a:ext uri="{C183D7F6-B498-43B3-948B-1728B52AA6E4}">
                <adec:decorative xmlns:adec="http://schemas.microsoft.com/office/drawing/2017/decorative" val="1"/>
              </a:ext>
            </a:extLst>
          </p:cNvPr>
          <p:cNvSpPr/>
          <p:nvPr/>
        </p:nvSpPr>
        <p:spPr>
          <a:xfrm>
            <a:off x="3633114" y="4250899"/>
            <a:ext cx="8049997"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ubtitle 2">
            <a:extLst>
              <a:ext uri="{FF2B5EF4-FFF2-40B4-BE49-F238E27FC236}">
                <a16:creationId xmlns:a16="http://schemas.microsoft.com/office/drawing/2014/main" id="{4F05BB7D-080A-CDA8-52C0-5B6E51F0014B}"/>
              </a:ext>
            </a:extLst>
          </p:cNvPr>
          <p:cNvSpPr txBox="1">
            <a:spLocks/>
          </p:cNvSpPr>
          <p:nvPr/>
        </p:nvSpPr>
        <p:spPr>
          <a:xfrm>
            <a:off x="3771544" y="425090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Draft and practice your 60-second pitch to answer the question “is it important to vote and why?“</a:t>
            </a:r>
          </a:p>
        </p:txBody>
      </p:sp>
      <p:sp>
        <p:nvSpPr>
          <p:cNvPr id="38" name="Rectangle 37">
            <a:extLst>
              <a:ext uri="{FF2B5EF4-FFF2-40B4-BE49-F238E27FC236}">
                <a16:creationId xmlns:a16="http://schemas.microsoft.com/office/drawing/2014/main" id="{C2D46A7D-AF45-914D-4538-3B63EFE311E1}"/>
              </a:ext>
              <a:ext uri="{C183D7F6-B498-43B3-948B-1728B52AA6E4}">
                <adec:decorative xmlns:adec="http://schemas.microsoft.com/office/drawing/2017/decorative" val="1"/>
              </a:ext>
            </a:extLst>
          </p:cNvPr>
          <p:cNvSpPr/>
          <p:nvPr/>
        </p:nvSpPr>
        <p:spPr>
          <a:xfrm>
            <a:off x="1555749" y="5349043"/>
            <a:ext cx="2028588"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ubtitle 2">
            <a:extLst>
              <a:ext uri="{FF2B5EF4-FFF2-40B4-BE49-F238E27FC236}">
                <a16:creationId xmlns:a16="http://schemas.microsoft.com/office/drawing/2014/main" id="{F97B3E5B-08C0-4079-666A-BA9C272281DD}"/>
              </a:ext>
            </a:extLst>
          </p:cNvPr>
          <p:cNvSpPr txBox="1">
            <a:spLocks/>
          </p:cNvSpPr>
          <p:nvPr/>
        </p:nvSpPr>
        <p:spPr>
          <a:xfrm>
            <a:off x="1693696" y="5349044"/>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Submit:</a:t>
            </a:r>
            <a:endParaRPr lang="en-GB" dirty="0">
              <a:solidFill>
                <a:schemeClr val="bg1"/>
              </a:solidFill>
            </a:endParaRPr>
          </a:p>
        </p:txBody>
      </p:sp>
      <p:sp>
        <p:nvSpPr>
          <p:cNvPr id="40" name="Rectangle 39">
            <a:extLst>
              <a:ext uri="{FF2B5EF4-FFF2-40B4-BE49-F238E27FC236}">
                <a16:creationId xmlns:a16="http://schemas.microsoft.com/office/drawing/2014/main" id="{242E811B-5909-CE16-F972-4D3FD0399FCC}"/>
              </a:ext>
              <a:ext uri="{C183D7F6-B498-43B3-948B-1728B52AA6E4}">
                <adec:decorative xmlns:adec="http://schemas.microsoft.com/office/drawing/2017/decorative" val="1"/>
              </a:ext>
            </a:extLst>
          </p:cNvPr>
          <p:cNvSpPr/>
          <p:nvPr/>
        </p:nvSpPr>
        <p:spPr>
          <a:xfrm>
            <a:off x="3633114" y="5349043"/>
            <a:ext cx="8049997"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Subtitle 2">
            <a:extLst>
              <a:ext uri="{FF2B5EF4-FFF2-40B4-BE49-F238E27FC236}">
                <a16:creationId xmlns:a16="http://schemas.microsoft.com/office/drawing/2014/main" id="{A44D7569-0999-8572-887A-BEB4A3ACEE4B}"/>
              </a:ext>
            </a:extLst>
          </p:cNvPr>
          <p:cNvSpPr txBox="1">
            <a:spLocks/>
          </p:cNvSpPr>
          <p:nvPr/>
        </p:nvSpPr>
        <p:spPr>
          <a:xfrm>
            <a:off x="3771544" y="5349044"/>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Finalise your entry for the competition!</a:t>
            </a:r>
          </a:p>
        </p:txBody>
      </p:sp>
      <p:sp>
        <p:nvSpPr>
          <p:cNvPr id="42" name="Rectangle 41">
            <a:extLst>
              <a:ext uri="{FF2B5EF4-FFF2-40B4-BE49-F238E27FC236}">
                <a16:creationId xmlns:a16="http://schemas.microsoft.com/office/drawing/2014/main" id="{1DF96E48-ED6D-EFE3-80EC-E4FA866EACA3}"/>
              </a:ext>
              <a:ext uri="{C183D7F6-B498-43B3-948B-1728B52AA6E4}">
                <adec:decorative xmlns:adec="http://schemas.microsoft.com/office/drawing/2017/decorative" val="1"/>
              </a:ext>
            </a:extLst>
          </p:cNvPr>
          <p:cNvSpPr/>
          <p:nvPr/>
        </p:nvSpPr>
        <p:spPr>
          <a:xfrm>
            <a:off x="508889" y="2050849"/>
            <a:ext cx="994612" cy="99461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Recap">
            <a:extLst>
              <a:ext uri="{FF2B5EF4-FFF2-40B4-BE49-F238E27FC236}">
                <a16:creationId xmlns:a16="http://schemas.microsoft.com/office/drawing/2014/main" id="{AA1A3062-1682-31A8-01A0-EE63D4145C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700" y="2126826"/>
            <a:ext cx="875914" cy="815689"/>
          </a:xfrm>
          <a:prstGeom prst="rect">
            <a:avLst/>
          </a:prstGeom>
        </p:spPr>
      </p:pic>
      <p:pic>
        <p:nvPicPr>
          <p:cNvPr id="47" name="Plan">
            <a:extLst>
              <a:ext uri="{FF2B5EF4-FFF2-40B4-BE49-F238E27FC236}">
                <a16:creationId xmlns:a16="http://schemas.microsoft.com/office/drawing/2014/main" id="{882E28FE-55C8-010F-6EC9-17647FA8948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3101" b="-8778"/>
          <a:stretch>
            <a:fillRect/>
          </a:stretch>
        </p:blipFill>
        <p:spPr>
          <a:xfrm>
            <a:off x="557381" y="3169448"/>
            <a:ext cx="971103" cy="942049"/>
          </a:xfrm>
          <a:prstGeom prst="rect">
            <a:avLst/>
          </a:prstGeom>
        </p:spPr>
      </p:pic>
      <p:pic>
        <p:nvPicPr>
          <p:cNvPr id="48" name="Create">
            <a:extLst>
              <a:ext uri="{FF2B5EF4-FFF2-40B4-BE49-F238E27FC236}">
                <a16:creationId xmlns:a16="http://schemas.microsoft.com/office/drawing/2014/main" id="{B9879718-5F76-DAE4-6B4C-7E85D988959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9174"/>
          <a:stretch>
            <a:fillRect/>
          </a:stretch>
        </p:blipFill>
        <p:spPr>
          <a:xfrm>
            <a:off x="570927" y="4334934"/>
            <a:ext cx="885283" cy="900044"/>
          </a:xfrm>
          <a:prstGeom prst="rect">
            <a:avLst/>
          </a:prstGeom>
        </p:spPr>
      </p:pic>
      <p:pic>
        <p:nvPicPr>
          <p:cNvPr id="50" name="Submit">
            <a:extLst>
              <a:ext uri="{FF2B5EF4-FFF2-40B4-BE49-F238E27FC236}">
                <a16:creationId xmlns:a16="http://schemas.microsoft.com/office/drawing/2014/main" id="{6CA6954B-D88E-F6B1-16A9-4B594380E9D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t="-1" r="-12899" b="-4893"/>
          <a:stretch>
            <a:fillRect/>
          </a:stretch>
        </p:blipFill>
        <p:spPr>
          <a:xfrm>
            <a:off x="591246" y="5347287"/>
            <a:ext cx="831048" cy="991744"/>
          </a:xfrm>
          <a:prstGeom prst="rect">
            <a:avLst/>
          </a:prstGeom>
        </p:spPr>
      </p:pic>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9" grpId="0" animBg="1"/>
      <p:bldP spid="24" grpId="0" animBg="1"/>
      <p:bldP spid="28" grpId="0"/>
      <p:bldP spid="32" grpId="0" animBg="1"/>
      <p:bldP spid="33" grpId="0"/>
      <p:bldP spid="34" grpId="0" animBg="1"/>
      <p:bldP spid="35" grpId="0"/>
      <p:bldP spid="36" grpId="0" animBg="1"/>
      <p:bldP spid="37" grpId="0"/>
      <p:bldP spid="38" grpId="0" animBg="1"/>
      <p:bldP spid="39" grpId="0"/>
      <p:bldP spid="40" grpId="0" animBg="1"/>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78557BF-E830-BDD6-E37C-C738570C5B3D}"/>
              </a:ext>
              <a:ext uri="{C183D7F6-B498-43B3-948B-1728B52AA6E4}">
                <adec:decorative xmlns:adec="http://schemas.microsoft.com/office/drawing/2017/decorative" val="1"/>
              </a:ext>
            </a:extLst>
          </p:cNvPr>
          <p:cNvSpPr/>
          <p:nvPr/>
        </p:nvSpPr>
        <p:spPr>
          <a:xfrm>
            <a:off x="415922" y="1972355"/>
            <a:ext cx="5606041" cy="2153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85415" y="2186592"/>
            <a:ext cx="2838664" cy="1725066"/>
          </a:xfrm>
          <a:prstGeom prst="rect">
            <a:avLst/>
          </a:prstGeom>
        </p:spPr>
      </p:pic>
      <p:sp>
        <p:nvSpPr>
          <p:cNvPr id="5" name="Title 4">
            <a:extLst>
              <a:ext uri="{FF2B5EF4-FFF2-40B4-BE49-F238E27FC236}">
                <a16:creationId xmlns:a16="http://schemas.microsoft.com/office/drawing/2014/main" id="{E29C8F33-7EC8-0D28-10DB-73A5507FF7A2}"/>
              </a:ext>
            </a:extLst>
          </p:cNvPr>
          <p:cNvSpPr>
            <a:spLocks noGrp="1"/>
          </p:cNvSpPr>
          <p:nvPr>
            <p:ph type="ctrTitle"/>
          </p:nvPr>
        </p:nvSpPr>
        <p:spPr>
          <a:xfrm>
            <a:off x="764338" y="0"/>
            <a:ext cx="11427662" cy="1512085"/>
          </a:xfrm>
        </p:spPr>
        <p:txBody>
          <a:bodyPr anchor="ctr" anchorCtr="0">
            <a:noAutofit/>
          </a:bodyPr>
          <a:lstStyle/>
          <a:p>
            <a:r>
              <a:rPr lang="en-GB" dirty="0"/>
              <a:t>Do you remember who does what?</a:t>
            </a:r>
          </a:p>
        </p:txBody>
      </p:sp>
      <p:sp>
        <p:nvSpPr>
          <p:cNvPr id="9" name="TextBox 8">
            <a:extLst>
              <a:ext uri="{FF2B5EF4-FFF2-40B4-BE49-F238E27FC236}">
                <a16:creationId xmlns:a16="http://schemas.microsoft.com/office/drawing/2014/main" id="{290BD56E-CA2F-16EC-55E2-79E4307C3BFF}"/>
              </a:ext>
            </a:extLst>
          </p:cNvPr>
          <p:cNvSpPr txBox="1"/>
          <p:nvPr/>
        </p:nvSpPr>
        <p:spPr>
          <a:xfrm>
            <a:off x="764337" y="4401607"/>
            <a:ext cx="10107795" cy="461665"/>
          </a:xfrm>
          <a:prstGeom prst="rect">
            <a:avLst/>
          </a:prstGeom>
          <a:noFill/>
        </p:spPr>
        <p:txBody>
          <a:bodyPr wrap="square" rtlCol="0">
            <a:spAutoFit/>
          </a:bodyPr>
          <a:lstStyle/>
          <a:p>
            <a:r>
              <a:rPr lang="en-GB" sz="2400" b="1" dirty="0">
                <a:solidFill>
                  <a:srgbClr val="002060"/>
                </a:solidFill>
                <a:latin typeface="Arial" panose="020B0604020202020204" pitchFamily="34" charset="0"/>
                <a:cs typeface="Arial" panose="020B0604020202020204" pitchFamily="34" charset="0"/>
              </a:rPr>
              <a:t>Why it matters:</a:t>
            </a:r>
            <a:endParaRPr lang="en-GB" dirty="0"/>
          </a:p>
        </p:txBody>
      </p:sp>
      <p:sp>
        <p:nvSpPr>
          <p:cNvPr id="19" name="Rectangle 18">
            <a:extLst>
              <a:ext uri="{FF2B5EF4-FFF2-40B4-BE49-F238E27FC236}">
                <a16:creationId xmlns:a16="http://schemas.microsoft.com/office/drawing/2014/main" id="{84DC518C-7D20-4248-0023-1ECE02170224}"/>
              </a:ext>
              <a:ext uri="{C183D7F6-B498-43B3-948B-1728B52AA6E4}">
                <adec:decorative xmlns:adec="http://schemas.microsoft.com/office/drawing/2017/decorative" val="1"/>
              </a:ext>
            </a:extLst>
          </p:cNvPr>
          <p:cNvSpPr/>
          <p:nvPr/>
        </p:nvSpPr>
        <p:spPr>
          <a:xfrm>
            <a:off x="6187547" y="1972355"/>
            <a:ext cx="5606041" cy="2153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Local Council">
            <a:extLst>
              <a:ext uri="{FF2B5EF4-FFF2-40B4-BE49-F238E27FC236}">
                <a16:creationId xmlns:a16="http://schemas.microsoft.com/office/drawing/2014/main" id="{DA7CAEC8-8E92-2487-A4D0-CDD9A2CC79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57040" y="2186593"/>
            <a:ext cx="2838664" cy="1725065"/>
          </a:xfrm>
          <a:prstGeom prst="rect">
            <a:avLst/>
          </a:prstGeom>
        </p:spPr>
      </p:pic>
      <p:sp>
        <p:nvSpPr>
          <p:cNvPr id="22" name="Subtitle 2">
            <a:extLst>
              <a:ext uri="{FF2B5EF4-FFF2-40B4-BE49-F238E27FC236}">
                <a16:creationId xmlns:a16="http://schemas.microsoft.com/office/drawing/2014/main" id="{8A89CE43-D1C6-AFB1-419F-BF336F378362}"/>
              </a:ext>
            </a:extLst>
          </p:cNvPr>
          <p:cNvSpPr txBox="1">
            <a:spLocks/>
          </p:cNvSpPr>
          <p:nvPr/>
        </p:nvSpPr>
        <p:spPr>
          <a:xfrm>
            <a:off x="9337587" y="2186592"/>
            <a:ext cx="2456001" cy="1725067"/>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Local council:</a:t>
            </a:r>
          </a:p>
          <a:p>
            <a:pPr>
              <a:spcBef>
                <a:spcPts val="700"/>
              </a:spcBef>
            </a:pPr>
            <a:r>
              <a:rPr lang="en-GB" dirty="0">
                <a:solidFill>
                  <a:srgbClr val="002060"/>
                </a:solidFill>
              </a:rPr>
              <a:t>Bins, parks, bus routes, youth services.</a:t>
            </a:r>
          </a:p>
        </p:txBody>
      </p:sp>
      <p:sp>
        <p:nvSpPr>
          <p:cNvPr id="27" name="Subtitle 2">
            <a:extLst>
              <a:ext uri="{FF2B5EF4-FFF2-40B4-BE49-F238E27FC236}">
                <a16:creationId xmlns:a16="http://schemas.microsoft.com/office/drawing/2014/main" id="{2C93AC42-250C-001E-3C25-8CEF942489FA}"/>
              </a:ext>
            </a:extLst>
          </p:cNvPr>
          <p:cNvSpPr txBox="1">
            <a:spLocks/>
          </p:cNvSpPr>
          <p:nvPr/>
        </p:nvSpPr>
        <p:spPr>
          <a:xfrm>
            <a:off x="3565437" y="2186592"/>
            <a:ext cx="2456526" cy="1939303"/>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National</a:t>
            </a:r>
            <a:br>
              <a:rPr lang="en-GB" b="1" dirty="0">
                <a:solidFill>
                  <a:srgbClr val="002060"/>
                </a:solidFill>
              </a:rPr>
            </a:br>
            <a:r>
              <a:rPr lang="en-GB" b="1" dirty="0">
                <a:solidFill>
                  <a:srgbClr val="002060"/>
                </a:solidFill>
              </a:rPr>
              <a:t>Parliament:</a:t>
            </a:r>
          </a:p>
          <a:p>
            <a:pPr>
              <a:spcBef>
                <a:spcPts val="700"/>
              </a:spcBef>
            </a:pPr>
            <a:r>
              <a:rPr lang="en-GB" dirty="0">
                <a:solidFill>
                  <a:srgbClr val="002060"/>
                </a:solidFill>
              </a:rPr>
              <a:t>Big picture laws, NHS funding,</a:t>
            </a:r>
            <a:br>
              <a:rPr lang="en-GB" dirty="0">
                <a:solidFill>
                  <a:srgbClr val="002060"/>
                </a:solidFill>
              </a:rPr>
            </a:br>
            <a:r>
              <a:rPr lang="en-GB" dirty="0">
                <a:solidFill>
                  <a:srgbClr val="002060"/>
                </a:solidFill>
              </a:rPr>
              <a:t>defence.</a:t>
            </a:r>
          </a:p>
        </p:txBody>
      </p:sp>
      <p:sp>
        <p:nvSpPr>
          <p:cNvPr id="31" name="TextBox 30">
            <a:extLst>
              <a:ext uri="{FF2B5EF4-FFF2-40B4-BE49-F238E27FC236}">
                <a16:creationId xmlns:a16="http://schemas.microsoft.com/office/drawing/2014/main" id="{37F9359A-E314-A55D-7C1B-A575911A1DB9}"/>
              </a:ext>
            </a:extLst>
          </p:cNvPr>
          <p:cNvSpPr txBox="1"/>
          <p:nvPr/>
        </p:nvSpPr>
        <p:spPr>
          <a:xfrm>
            <a:off x="764337" y="4762118"/>
            <a:ext cx="10107795" cy="830997"/>
          </a:xfrm>
          <a:prstGeom prst="rect">
            <a:avLst/>
          </a:prstGeom>
          <a:noFill/>
        </p:spPr>
        <p:txBody>
          <a:bodyPr wrap="square" rtlCol="0">
            <a:spAutoFit/>
          </a:bodyPr>
          <a:lstStyle/>
          <a:p>
            <a:r>
              <a:rPr lang="en-GB" sz="2400" dirty="0">
                <a:solidFill>
                  <a:srgbClr val="002060"/>
                </a:solidFill>
                <a:latin typeface="Arial" panose="020B0604020202020204" pitchFamily="34" charset="0"/>
                <a:cs typeface="Arial" panose="020B0604020202020204" pitchFamily="34" charset="0"/>
              </a:rPr>
              <a:t>If you don't vote, you don't choose the people who manage your daily life and your future.</a:t>
            </a:r>
            <a:endParaRPr lang="en-GB" dirty="0"/>
          </a:p>
        </p:txBody>
      </p:sp>
      <p:sp>
        <p:nvSpPr>
          <p:cNvPr id="32" name="TextBox 31">
            <a:extLst>
              <a:ext uri="{FF2B5EF4-FFF2-40B4-BE49-F238E27FC236}">
                <a16:creationId xmlns:a16="http://schemas.microsoft.com/office/drawing/2014/main" id="{F84CF34C-6BCD-1E84-30F9-2729FB26879B}"/>
              </a:ext>
            </a:extLst>
          </p:cNvPr>
          <p:cNvSpPr txBox="1"/>
          <p:nvPr/>
        </p:nvSpPr>
        <p:spPr>
          <a:xfrm>
            <a:off x="764337" y="5621266"/>
            <a:ext cx="10107795" cy="1107996"/>
          </a:xfrm>
          <a:prstGeom prst="rect">
            <a:avLst/>
          </a:prstGeom>
          <a:noFill/>
        </p:spPr>
        <p:txBody>
          <a:bodyPr wrap="square" rtlCol="0">
            <a:spAutoFit/>
          </a:bodyPr>
          <a:lstStyle/>
          <a:p>
            <a:r>
              <a:rPr lang="en-GB" sz="2400" dirty="0">
                <a:solidFill>
                  <a:srgbClr val="002060"/>
                </a:solidFill>
                <a:latin typeface="Arial" panose="020B0604020202020204" pitchFamily="34" charset="0"/>
                <a:cs typeface="Arial" panose="020B0604020202020204" pitchFamily="34" charset="0"/>
              </a:rPr>
              <a:t>The Government has proposed plans to give 16 and 17 year olds the right to vote!</a:t>
            </a:r>
          </a:p>
          <a:p>
            <a:endParaRPr lang="en-GB" dirty="0"/>
          </a:p>
        </p:txBody>
      </p:sp>
    </p:spTree>
    <p:extLst>
      <p:ext uri="{BB962C8B-B14F-4D97-AF65-F5344CB8AC3E}">
        <p14:creationId xmlns:p14="http://schemas.microsoft.com/office/powerpoint/2010/main" val="23405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p:bldP spid="27"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94B9F38-B3BC-1179-DB70-D1F85999C17D}"/>
              </a:ext>
              <a:ext uri="{C183D7F6-B498-43B3-948B-1728B52AA6E4}">
                <adec:decorative xmlns:adec="http://schemas.microsoft.com/office/drawing/2017/decorative" val="1"/>
              </a:ext>
            </a:extLst>
          </p:cNvPr>
          <p:cNvSpPr/>
          <p:nvPr/>
        </p:nvSpPr>
        <p:spPr>
          <a:xfrm>
            <a:off x="2" y="4240079"/>
            <a:ext cx="12191998" cy="13603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271066CD-5204-B990-277F-FA050A04557D}"/>
              </a:ext>
              <a:ext uri="{C183D7F6-B498-43B3-948B-1728B52AA6E4}">
                <adec:decorative xmlns:adec="http://schemas.microsoft.com/office/drawing/2017/decorative" val="1"/>
              </a:ext>
            </a:extLst>
          </p:cNvPr>
          <p:cNvSpPr/>
          <p:nvPr/>
        </p:nvSpPr>
        <p:spPr>
          <a:xfrm>
            <a:off x="0" y="1545708"/>
            <a:ext cx="12191999" cy="13316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Your voice is the solution</a:t>
            </a:r>
          </a:p>
        </p:txBody>
      </p:sp>
      <p:sp>
        <p:nvSpPr>
          <p:cNvPr id="3" name="TextBox 2">
            <a:extLst>
              <a:ext uri="{FF2B5EF4-FFF2-40B4-BE49-F238E27FC236}">
                <a16:creationId xmlns:a16="http://schemas.microsoft.com/office/drawing/2014/main" id="{3B6FF550-EF9F-8C9A-ACEA-D4F8B1FEC3B3}"/>
              </a:ext>
            </a:extLst>
          </p:cNvPr>
          <p:cNvSpPr txBox="1"/>
          <p:nvPr/>
        </p:nvSpPr>
        <p:spPr>
          <a:xfrm>
            <a:off x="762709" y="1529169"/>
            <a:ext cx="4411785" cy="1360333"/>
          </a:xfrm>
          <a:prstGeom prst="rect">
            <a:avLst/>
          </a:prstGeom>
          <a:noFill/>
        </p:spPr>
        <p:txBody>
          <a:bodyPr wrap="none" rtlCol="0" anchor="ctr" anchorCtr="0">
            <a:noAutofit/>
          </a:bodyPr>
          <a:lstStyle/>
          <a:p>
            <a:r>
              <a:rPr lang="en-GB" sz="2400" b="1" dirty="0">
                <a:solidFill>
                  <a:srgbClr val="002060"/>
                </a:solidFill>
                <a:latin typeface="Arial" panose="020B0604020202020204" pitchFamily="34" charset="0"/>
                <a:cs typeface="Arial" panose="020B0604020202020204" pitchFamily="34" charset="0"/>
              </a:rPr>
              <a:t>We looked at local issues</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(Like dark parks or lack of free Wi-Fi).</a:t>
            </a:r>
            <a:endParaRPr lang="en-GB" dirty="0"/>
          </a:p>
        </p:txBody>
      </p:sp>
      <p:sp>
        <p:nvSpPr>
          <p:cNvPr id="5" name="TextBox 4">
            <a:extLst>
              <a:ext uri="{FF2B5EF4-FFF2-40B4-BE49-F238E27FC236}">
                <a16:creationId xmlns:a16="http://schemas.microsoft.com/office/drawing/2014/main" id="{FFDAC7C2-83B6-B343-EA45-32AC7FD28DCF}"/>
              </a:ext>
            </a:extLst>
          </p:cNvPr>
          <p:cNvSpPr txBox="1"/>
          <p:nvPr/>
        </p:nvSpPr>
        <p:spPr>
          <a:xfrm>
            <a:off x="762709" y="5600415"/>
            <a:ext cx="9754593" cy="1257585"/>
          </a:xfrm>
          <a:prstGeom prst="rect">
            <a:avLst/>
          </a:prstGeom>
          <a:noFill/>
        </p:spPr>
        <p:txBody>
          <a:bodyPr wrap="none" rtlCol="0" anchor="ctr" anchorCtr="0">
            <a:noAutofit/>
          </a:bodyPr>
          <a:lstStyle/>
          <a:p>
            <a:r>
              <a:rPr lang="en-GB" sz="2400" b="1" dirty="0">
                <a:solidFill>
                  <a:srgbClr val="002060"/>
                </a:solidFill>
                <a:latin typeface="Arial" panose="020B0604020202020204" pitchFamily="34" charset="0"/>
                <a:cs typeface="Arial" panose="020B0604020202020204" pitchFamily="34" charset="0"/>
              </a:rPr>
              <a:t>Why it matters:</a:t>
            </a:r>
          </a:p>
          <a:p>
            <a:r>
              <a:rPr lang="en-GB" sz="2400" dirty="0">
                <a:solidFill>
                  <a:srgbClr val="002060"/>
                </a:solidFill>
                <a:latin typeface="Arial" panose="020B0604020202020204" pitchFamily="34" charset="0"/>
                <a:cs typeface="Arial" panose="020B0604020202020204" pitchFamily="34" charset="0"/>
              </a:rPr>
              <a:t>Democracy starts with spotting a problem and championing a solution.</a:t>
            </a:r>
            <a:endParaRPr lang="en-GB" dirty="0"/>
          </a:p>
        </p:txBody>
      </p:sp>
      <p:pic>
        <p:nvPicPr>
          <p:cNvPr id="12" name="Dark Park">
            <a:extLst>
              <a:ext uri="{FF2B5EF4-FFF2-40B4-BE49-F238E27FC236}">
                <a16:creationId xmlns:a16="http://schemas.microsoft.com/office/drawing/2014/main" id="{3BF56F8F-1458-BAA0-DF80-08E70F497FF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968918" y="1529168"/>
            <a:ext cx="2223082" cy="1360334"/>
          </a:xfrm>
          <a:prstGeom prst="rect">
            <a:avLst/>
          </a:prstGeom>
        </p:spPr>
      </p:pic>
      <p:pic>
        <p:nvPicPr>
          <p:cNvPr id="10" name="Bee Bus Stop">
            <a:extLst>
              <a:ext uri="{FF2B5EF4-FFF2-40B4-BE49-F238E27FC236}">
                <a16:creationId xmlns:a16="http://schemas.microsoft.com/office/drawing/2014/main" id="{1EF63E3A-FC94-48C0-3247-CB2D017B3B3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968918" y="2889502"/>
            <a:ext cx="2223082" cy="1355930"/>
          </a:xfrm>
          <a:prstGeom prst="rect">
            <a:avLst/>
          </a:prstGeom>
        </p:spPr>
      </p:pic>
      <p:sp>
        <p:nvSpPr>
          <p:cNvPr id="15" name="TextBox 14">
            <a:extLst>
              <a:ext uri="{FF2B5EF4-FFF2-40B4-BE49-F238E27FC236}">
                <a16:creationId xmlns:a16="http://schemas.microsoft.com/office/drawing/2014/main" id="{4D397499-E075-A6F8-520D-664EF9EFAE8F}"/>
              </a:ext>
            </a:extLst>
          </p:cNvPr>
          <p:cNvSpPr txBox="1"/>
          <p:nvPr/>
        </p:nvSpPr>
        <p:spPr>
          <a:xfrm>
            <a:off x="762709" y="2889502"/>
            <a:ext cx="6173485" cy="1331661"/>
          </a:xfrm>
          <a:prstGeom prst="rect">
            <a:avLst/>
          </a:prstGeom>
          <a:noFill/>
        </p:spPr>
        <p:txBody>
          <a:bodyPr wrap="none" rtlCol="0" anchor="ctr" anchorCtr="0">
            <a:noAutofit/>
          </a:bodyPr>
          <a:lstStyle/>
          <a:p>
            <a:pPr>
              <a:lnSpc>
                <a:spcPct val="90000"/>
              </a:lnSpc>
              <a:spcBef>
                <a:spcPts val="700"/>
              </a:spcBef>
            </a:pPr>
            <a:r>
              <a:rPr lang="en-GB" sz="2400" b="1" dirty="0">
                <a:solidFill>
                  <a:srgbClr val="002060"/>
                </a:solidFill>
                <a:latin typeface="Arial" panose="020B0604020202020204" pitchFamily="34" charset="0"/>
                <a:cs typeface="Arial" panose="020B0604020202020204" pitchFamily="34" charset="0"/>
              </a:rPr>
              <a:t>We explored creative solutions</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(like bee bus stops or community fridges).</a:t>
            </a:r>
            <a:endParaRPr lang="en-GB" dirty="0"/>
          </a:p>
        </p:txBody>
      </p:sp>
      <p:sp>
        <p:nvSpPr>
          <p:cNvPr id="18" name="TextBox 17">
            <a:extLst>
              <a:ext uri="{FF2B5EF4-FFF2-40B4-BE49-F238E27FC236}">
                <a16:creationId xmlns:a16="http://schemas.microsoft.com/office/drawing/2014/main" id="{09FE7DF4-C92B-29EB-A7EB-DF12855D12C5}"/>
              </a:ext>
            </a:extLst>
          </p:cNvPr>
          <p:cNvSpPr txBox="1"/>
          <p:nvPr/>
        </p:nvSpPr>
        <p:spPr>
          <a:xfrm>
            <a:off x="762709" y="4221164"/>
            <a:ext cx="6792715" cy="1379252"/>
          </a:xfrm>
          <a:prstGeom prst="rect">
            <a:avLst/>
          </a:prstGeom>
          <a:noFill/>
        </p:spPr>
        <p:txBody>
          <a:bodyPr wrap="none" rtlCol="0" anchor="ctr" anchorCtr="0">
            <a:noAutofit/>
          </a:bodyPr>
          <a:lstStyle/>
          <a:p>
            <a:r>
              <a:rPr lang="en-GB" sz="2400" b="1" dirty="0">
                <a:solidFill>
                  <a:srgbClr val="002060"/>
                </a:solidFill>
                <a:latin typeface="Arial" panose="020B0604020202020204" pitchFamily="34" charset="0"/>
                <a:cs typeface="Arial" panose="020B0604020202020204" pitchFamily="34" charset="0"/>
              </a:rPr>
              <a:t>We learned the 60-second pitch</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(The “elevator pitch"). </a:t>
            </a:r>
          </a:p>
        </p:txBody>
      </p:sp>
      <p:pic>
        <p:nvPicPr>
          <p:cNvPr id="21" name="60-second pitch">
            <a:extLst>
              <a:ext uri="{FF2B5EF4-FFF2-40B4-BE49-F238E27FC236}">
                <a16:creationId xmlns:a16="http://schemas.microsoft.com/office/drawing/2014/main" id="{3CD1158F-C569-A83F-9114-DCC5680B8E6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968918" y="4236214"/>
            <a:ext cx="2251202" cy="1368063"/>
          </a:xfrm>
          <a:prstGeom prst="rect">
            <a:avLst/>
          </a:prstGeom>
        </p:spPr>
      </p:pic>
    </p:spTree>
    <p:extLst>
      <p:ext uri="{BB962C8B-B14F-4D97-AF65-F5344CB8AC3E}">
        <p14:creationId xmlns:p14="http://schemas.microsoft.com/office/powerpoint/2010/main" val="296668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5"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96F7B6A5-5380-D983-D004-9273681ECA26}"/>
              </a:ext>
              <a:ext uri="{C183D7F6-B498-43B3-948B-1728B52AA6E4}">
                <adec:decorative xmlns:adec="http://schemas.microsoft.com/office/drawing/2017/decorative" val="1"/>
              </a:ext>
            </a:extLst>
          </p:cNvPr>
          <p:cNvSpPr/>
          <p:nvPr/>
        </p:nvSpPr>
        <p:spPr>
          <a:xfrm>
            <a:off x="2" y="3899071"/>
            <a:ext cx="12191998" cy="1701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The great debate: our priorities</a:t>
            </a:r>
          </a:p>
        </p:txBody>
      </p:sp>
      <p:sp>
        <p:nvSpPr>
          <p:cNvPr id="3" name="TextBox 2">
            <a:extLst>
              <a:ext uri="{FF2B5EF4-FFF2-40B4-BE49-F238E27FC236}">
                <a16:creationId xmlns:a16="http://schemas.microsoft.com/office/drawing/2014/main" id="{3B6FF550-EF9F-8C9A-ACEA-D4F8B1FEC3B3}"/>
              </a:ext>
            </a:extLst>
          </p:cNvPr>
          <p:cNvSpPr txBox="1"/>
          <p:nvPr/>
        </p:nvSpPr>
        <p:spPr>
          <a:xfrm>
            <a:off x="762710" y="1539875"/>
            <a:ext cx="5762268" cy="2359195"/>
          </a:xfrm>
          <a:prstGeom prst="rect">
            <a:avLst/>
          </a:prstGeom>
          <a:noFill/>
        </p:spPr>
        <p:txBody>
          <a:bodyPr wrap="none" rtlCol="0" anchor="ctr" anchorCtr="0">
            <a:noAutofit/>
          </a:bodyPr>
          <a:lstStyle/>
          <a:p>
            <a:r>
              <a:rPr lang="en-GB" sz="2400" b="1" dirty="0">
                <a:solidFill>
                  <a:srgbClr val="002060"/>
                </a:solidFill>
                <a:latin typeface="Arial" panose="020B0604020202020204" pitchFamily="34" charset="0"/>
                <a:cs typeface="Arial" panose="020B0604020202020204" pitchFamily="34" charset="0"/>
              </a:rPr>
              <a:t>We learned that even when we agree</a:t>
            </a:r>
            <a:br>
              <a:rPr lang="en-GB" sz="2400" b="1" dirty="0">
                <a:solidFill>
                  <a:srgbClr val="002060"/>
                </a:solidFill>
                <a:latin typeface="Arial" panose="020B0604020202020204" pitchFamily="34" charset="0"/>
                <a:cs typeface="Arial" panose="020B0604020202020204" pitchFamily="34" charset="0"/>
              </a:rPr>
            </a:br>
            <a:r>
              <a:rPr lang="en-GB" sz="2400" b="1" dirty="0">
                <a:solidFill>
                  <a:srgbClr val="002060"/>
                </a:solidFill>
                <a:latin typeface="Arial" panose="020B0604020202020204" pitchFamily="34" charset="0"/>
                <a:cs typeface="Arial" panose="020B0604020202020204" pitchFamily="34" charset="0"/>
              </a:rPr>
              <a:t>on the goal </a:t>
            </a:r>
            <a:r>
              <a:rPr lang="en-GB" sz="2400" dirty="0">
                <a:solidFill>
                  <a:srgbClr val="002060"/>
                </a:solidFill>
                <a:latin typeface="Arial" panose="020B0604020202020204" pitchFamily="34" charset="0"/>
                <a:cs typeface="Arial" panose="020B0604020202020204" pitchFamily="34" charset="0"/>
              </a:rPr>
              <a:t>(such as a youth centre)</a:t>
            </a:r>
            <a:br>
              <a:rPr lang="en-GB" sz="2400" dirty="0">
                <a:solidFill>
                  <a:srgbClr val="002060"/>
                </a:solidFill>
                <a:latin typeface="Arial" panose="020B0604020202020204" pitchFamily="34" charset="0"/>
                <a:cs typeface="Arial" panose="020B0604020202020204" pitchFamily="34" charset="0"/>
              </a:rPr>
            </a:br>
            <a:r>
              <a:rPr lang="en-GB" sz="2400" dirty="0">
                <a:solidFill>
                  <a:srgbClr val="002060"/>
                </a:solidFill>
                <a:latin typeface="Arial" panose="020B0604020202020204" pitchFamily="34" charset="0"/>
                <a:cs typeface="Arial" panose="020B0604020202020204" pitchFamily="34" charset="0"/>
              </a:rPr>
              <a:t>we might disagree on the solution </a:t>
            </a:r>
          </a:p>
          <a:p>
            <a:r>
              <a:rPr lang="en-GB" sz="2400" dirty="0">
                <a:solidFill>
                  <a:srgbClr val="002060"/>
                </a:solidFill>
                <a:latin typeface="Arial" panose="020B0604020202020204" pitchFamily="34" charset="0"/>
                <a:cs typeface="Arial" panose="020B0604020202020204" pitchFamily="34" charset="0"/>
              </a:rPr>
              <a:t>(A, B, or C).</a:t>
            </a:r>
          </a:p>
        </p:txBody>
      </p:sp>
      <p:sp>
        <p:nvSpPr>
          <p:cNvPr id="5" name="TextBox 4">
            <a:extLst>
              <a:ext uri="{FF2B5EF4-FFF2-40B4-BE49-F238E27FC236}">
                <a16:creationId xmlns:a16="http://schemas.microsoft.com/office/drawing/2014/main" id="{FFDAC7C2-83B6-B343-EA45-32AC7FD28DCF}"/>
              </a:ext>
            </a:extLst>
          </p:cNvPr>
          <p:cNvSpPr txBox="1"/>
          <p:nvPr/>
        </p:nvSpPr>
        <p:spPr>
          <a:xfrm>
            <a:off x="762709" y="5600415"/>
            <a:ext cx="11429291" cy="1257585"/>
          </a:xfrm>
          <a:prstGeom prst="rect">
            <a:avLst/>
          </a:prstGeom>
          <a:noFill/>
        </p:spPr>
        <p:txBody>
          <a:bodyPr wrap="none" rtlCol="0" anchor="ctr" anchorCtr="0">
            <a:noAutofit/>
          </a:bodyPr>
          <a:lstStyle/>
          <a:p>
            <a:r>
              <a:rPr lang="en-GB" sz="2400" b="1" dirty="0">
                <a:solidFill>
                  <a:srgbClr val="002060"/>
                </a:solidFill>
                <a:latin typeface="Arial" panose="020B0604020202020204" pitchFamily="34" charset="0"/>
                <a:cs typeface="Arial" panose="020B0604020202020204" pitchFamily="34" charset="0"/>
              </a:rPr>
              <a:t>Why it matters:</a:t>
            </a:r>
          </a:p>
          <a:p>
            <a:r>
              <a:rPr lang="en-GB" sz="2400" dirty="0">
                <a:solidFill>
                  <a:srgbClr val="002060"/>
                </a:solidFill>
                <a:latin typeface="Arial" panose="020B0604020202020204" pitchFamily="34" charset="0"/>
                <a:cs typeface="Arial" panose="020B0604020202020204" pitchFamily="34" charset="0"/>
              </a:rPr>
              <a:t>Voting is how we choose the solution with the priorities we care most about.</a:t>
            </a:r>
          </a:p>
        </p:txBody>
      </p:sp>
      <p:sp>
        <p:nvSpPr>
          <p:cNvPr id="17" name="Subtitle 2">
            <a:extLst>
              <a:ext uri="{FF2B5EF4-FFF2-40B4-BE49-F238E27FC236}">
                <a16:creationId xmlns:a16="http://schemas.microsoft.com/office/drawing/2014/main" id="{B842210A-56CD-133C-9FFB-CBEE68BA8770}"/>
              </a:ext>
            </a:extLst>
          </p:cNvPr>
          <p:cNvSpPr txBox="1">
            <a:spLocks/>
          </p:cNvSpPr>
          <p:nvPr/>
        </p:nvSpPr>
        <p:spPr>
          <a:xfrm>
            <a:off x="762709" y="3899072"/>
            <a:ext cx="5551934" cy="1701342"/>
          </a:xfrm>
          <a:prstGeom prst="rect">
            <a:avLst/>
          </a:prstGeom>
        </p:spPr>
        <p:txBody>
          <a:bodyPr vert="horz"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rgbClr val="002060"/>
                </a:solidFill>
              </a:rPr>
              <a:t>We analysed different priorities such as cost, speed, fairness and sustainability.</a:t>
            </a:r>
            <a:endParaRPr lang="en-GB" dirty="0"/>
          </a:p>
        </p:txBody>
      </p:sp>
      <p:pic>
        <p:nvPicPr>
          <p:cNvPr id="8" name="Group A,B and C">
            <a:extLst>
              <a:ext uri="{FF2B5EF4-FFF2-40B4-BE49-F238E27FC236}">
                <a16:creationId xmlns:a16="http://schemas.microsoft.com/office/drawing/2014/main" id="{9A1F5AE2-C0AE-3EC7-E744-06AB64DD36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21868" y="1539875"/>
            <a:ext cx="5570132" cy="2359195"/>
          </a:xfrm>
          <a:prstGeom prst="rect">
            <a:avLst/>
          </a:prstGeom>
        </p:spPr>
      </p:pic>
      <p:sp>
        <p:nvSpPr>
          <p:cNvPr id="27" name="Rectangle 26">
            <a:extLst>
              <a:ext uri="{FF2B5EF4-FFF2-40B4-BE49-F238E27FC236}">
                <a16:creationId xmlns:a16="http://schemas.microsoft.com/office/drawing/2014/main" id="{444C17E2-A7A8-8F15-048E-7801248D4172}"/>
              </a:ext>
              <a:ext uri="{C183D7F6-B498-43B3-948B-1728B52AA6E4}">
                <adec:decorative xmlns:adec="http://schemas.microsoft.com/office/drawing/2017/decorative" val="1"/>
              </a:ext>
            </a:extLst>
          </p:cNvPr>
          <p:cNvSpPr/>
          <p:nvPr/>
        </p:nvSpPr>
        <p:spPr>
          <a:xfrm>
            <a:off x="6621868" y="4117033"/>
            <a:ext cx="1230872" cy="1230871"/>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Cost">
            <a:extLst>
              <a:ext uri="{FF2B5EF4-FFF2-40B4-BE49-F238E27FC236}">
                <a16:creationId xmlns:a16="http://schemas.microsoft.com/office/drawing/2014/main" id="{AB9377A2-CB16-1E7F-9493-1C5CCCC876E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7907" t="-3921"/>
          <a:stretch>
            <a:fillRect/>
          </a:stretch>
        </p:blipFill>
        <p:spPr>
          <a:xfrm>
            <a:off x="6697637" y="4141634"/>
            <a:ext cx="1030542" cy="1169443"/>
          </a:xfrm>
          <a:prstGeom prst="rect">
            <a:avLst/>
          </a:prstGeom>
        </p:spPr>
      </p:pic>
      <p:sp>
        <p:nvSpPr>
          <p:cNvPr id="28" name="Rectangle 27">
            <a:extLst>
              <a:ext uri="{FF2B5EF4-FFF2-40B4-BE49-F238E27FC236}">
                <a16:creationId xmlns:a16="http://schemas.microsoft.com/office/drawing/2014/main" id="{BA6409F7-15A3-BEE4-48FD-35FC6EF4DDDC}"/>
              </a:ext>
              <a:ext uri="{C183D7F6-B498-43B3-948B-1728B52AA6E4}">
                <adec:decorative xmlns:adec="http://schemas.microsoft.com/office/drawing/2017/decorative" val="1"/>
              </a:ext>
            </a:extLst>
          </p:cNvPr>
          <p:cNvSpPr/>
          <p:nvPr/>
        </p:nvSpPr>
        <p:spPr>
          <a:xfrm>
            <a:off x="7989341" y="4117033"/>
            <a:ext cx="1230872" cy="1230871"/>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Speed">
            <a:extLst>
              <a:ext uri="{FF2B5EF4-FFF2-40B4-BE49-F238E27FC236}">
                <a16:creationId xmlns:a16="http://schemas.microsoft.com/office/drawing/2014/main" id="{13FBC7D4-8158-793B-9E17-E79296CB7DA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r="-4253" b="-7022"/>
          <a:stretch>
            <a:fillRect/>
          </a:stretch>
        </p:blipFill>
        <p:spPr>
          <a:xfrm>
            <a:off x="8080161" y="4136696"/>
            <a:ext cx="1095259" cy="1169443"/>
          </a:xfrm>
          <a:prstGeom prst="rect">
            <a:avLst/>
          </a:prstGeom>
        </p:spPr>
      </p:pic>
      <p:sp>
        <p:nvSpPr>
          <p:cNvPr id="29" name="Rectangle 28">
            <a:extLst>
              <a:ext uri="{FF2B5EF4-FFF2-40B4-BE49-F238E27FC236}">
                <a16:creationId xmlns:a16="http://schemas.microsoft.com/office/drawing/2014/main" id="{7CD5F761-58D0-39D9-09A8-424012B9B5D4}"/>
              </a:ext>
              <a:ext uri="{C183D7F6-B498-43B3-948B-1728B52AA6E4}">
                <adec:decorative xmlns:adec="http://schemas.microsoft.com/office/drawing/2017/decorative" val="1"/>
              </a:ext>
            </a:extLst>
          </p:cNvPr>
          <p:cNvSpPr/>
          <p:nvPr/>
        </p:nvSpPr>
        <p:spPr>
          <a:xfrm>
            <a:off x="10724288" y="4117033"/>
            <a:ext cx="1230872" cy="1230871"/>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Sustainability">
            <a:extLst>
              <a:ext uri="{FF2B5EF4-FFF2-40B4-BE49-F238E27FC236}">
                <a16:creationId xmlns:a16="http://schemas.microsoft.com/office/drawing/2014/main" id="{64DA90C3-7040-E325-6F0E-59B8106E056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t="-2256" r="-1403"/>
          <a:stretch>
            <a:fillRect/>
          </a:stretch>
        </p:blipFill>
        <p:spPr>
          <a:xfrm>
            <a:off x="10815108" y="4178461"/>
            <a:ext cx="1095259" cy="1169443"/>
          </a:xfrm>
          <a:prstGeom prst="rect">
            <a:avLst/>
          </a:prstGeom>
        </p:spPr>
      </p:pic>
      <p:sp>
        <p:nvSpPr>
          <p:cNvPr id="30" name="Rectangle 29">
            <a:extLst>
              <a:ext uri="{FF2B5EF4-FFF2-40B4-BE49-F238E27FC236}">
                <a16:creationId xmlns:a16="http://schemas.microsoft.com/office/drawing/2014/main" id="{3301B14F-8A80-2CCC-5CC8-6A559C379B2A}"/>
              </a:ext>
              <a:ext uri="{C183D7F6-B498-43B3-948B-1728B52AA6E4}">
                <adec:decorative xmlns:adec="http://schemas.microsoft.com/office/drawing/2017/decorative" val="1"/>
              </a:ext>
            </a:extLst>
          </p:cNvPr>
          <p:cNvSpPr/>
          <p:nvPr/>
        </p:nvSpPr>
        <p:spPr>
          <a:xfrm>
            <a:off x="9356813" y="4117033"/>
            <a:ext cx="1230872" cy="1230871"/>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Fairness">
            <a:extLst>
              <a:ext uri="{FF2B5EF4-FFF2-40B4-BE49-F238E27FC236}">
                <a16:creationId xmlns:a16="http://schemas.microsoft.com/office/drawing/2014/main" id="{BA0E0730-2150-7F4C-89C1-E5FD1196220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t="-2583"/>
          <a:stretch>
            <a:fillRect/>
          </a:stretch>
        </p:blipFill>
        <p:spPr>
          <a:xfrm>
            <a:off x="9431981" y="4139537"/>
            <a:ext cx="1095259" cy="1169443"/>
          </a:xfrm>
          <a:prstGeom prst="rect">
            <a:avLst/>
          </a:prstGeom>
        </p:spPr>
      </p:pic>
    </p:spTree>
    <p:extLst>
      <p:ext uri="{BB962C8B-B14F-4D97-AF65-F5344CB8AC3E}">
        <p14:creationId xmlns:p14="http://schemas.microsoft.com/office/powerpoint/2010/main" val="295502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7" grpId="0"/>
      <p:bldP spid="27" grpId="0" animBg="1"/>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A479BD-65AD-2276-F034-9DFAE60E1081}"/>
              </a:ext>
              <a:ext uri="{C183D7F6-B498-43B3-948B-1728B52AA6E4}">
                <adec:decorative xmlns:adec="http://schemas.microsoft.com/office/drawing/2017/decorative" val="1"/>
              </a:ext>
            </a:extLst>
          </p:cNvPr>
          <p:cNvSpPr/>
          <p:nvPr/>
        </p:nvSpPr>
        <p:spPr>
          <a:xfrm>
            <a:off x="0" y="0"/>
            <a:ext cx="12192000" cy="6858000"/>
          </a:xfrm>
          <a:prstGeom prst="rect">
            <a:avLst/>
          </a:prstGeom>
          <a:solidFill>
            <a:srgbClr val="A9125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4A4B21C0-D652-08C6-3632-B6252497B42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270835" y="268793"/>
            <a:ext cx="5667141" cy="6320414"/>
          </a:xfrm>
          <a:prstGeom prst="rect">
            <a:avLst/>
          </a:prstGeom>
        </p:spPr>
      </p:pic>
      <p:sp>
        <p:nvSpPr>
          <p:cNvPr id="7" name="Rectangle 6">
            <a:extLst>
              <a:ext uri="{FF2B5EF4-FFF2-40B4-BE49-F238E27FC236}">
                <a16:creationId xmlns:a16="http://schemas.microsoft.com/office/drawing/2014/main" id="{D6529312-26F1-6933-5A80-A9D070F5B0E8}"/>
              </a:ext>
              <a:ext uri="{C183D7F6-B498-43B3-948B-1728B52AA6E4}">
                <adec:decorative xmlns:adec="http://schemas.microsoft.com/office/drawing/2017/decorative" val="1"/>
              </a:ext>
            </a:extLst>
          </p:cNvPr>
          <p:cNvSpPr/>
          <p:nvPr/>
        </p:nvSpPr>
        <p:spPr>
          <a:xfrm>
            <a:off x="0" y="0"/>
            <a:ext cx="6096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B4C4113-0981-4CEA-FBA0-D17AC29F4930}"/>
              </a:ext>
            </a:extLst>
          </p:cNvPr>
          <p:cNvSpPr txBox="1">
            <a:spLocks noGrp="1"/>
          </p:cNvSpPr>
          <p:nvPr>
            <p:ph type="title" idx="4294967295"/>
          </p:nvPr>
        </p:nvSpPr>
        <p:spPr>
          <a:xfrm>
            <a:off x="616630" y="2144033"/>
            <a:ext cx="5103900" cy="25699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mission:</a:t>
            </a:r>
          </a:p>
          <a:p>
            <a:pPr marL="0" marR="0" lvl="0" indent="0" algn="l" defTabSz="914400" rtl="0" eaLnBrk="1" fontAlgn="auto" latinLnBrk="0" hangingPunct="1">
              <a:lnSpc>
                <a:spcPct val="90000"/>
              </a:lnSpc>
              <a:spcBef>
                <a:spcPts val="1500"/>
              </a:spcBef>
              <a:spcAft>
                <a:spcPts val="0"/>
              </a:spcAft>
              <a:buClrTx/>
              <a:buSzTx/>
              <a:buFontTx/>
              <a:buNone/>
              <a:tabLst/>
              <a:defRPr/>
            </a:pPr>
            <a: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Enter the</a:t>
            </a:r>
            <a:b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competition</a:t>
            </a:r>
          </a:p>
        </p:txBody>
      </p:sp>
    </p:spTree>
    <p:extLst>
      <p:ext uri="{BB962C8B-B14F-4D97-AF65-F5344CB8AC3E}">
        <p14:creationId xmlns:p14="http://schemas.microsoft.com/office/powerpoint/2010/main" val="170925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E14F3E-F2B5-B0A9-C413-F514E4D73E38}"/>
              </a:ext>
              <a:ext uri="{C183D7F6-B498-43B3-948B-1728B52AA6E4}">
                <adec:decorative xmlns:adec="http://schemas.microsoft.com/office/drawing/2017/decorative" val="1"/>
              </a:ext>
            </a:extLst>
          </p:cNvPr>
          <p:cNvSpPr/>
          <p:nvPr/>
        </p:nvSpPr>
        <p:spPr>
          <a:xfrm>
            <a:off x="0" y="2257725"/>
            <a:ext cx="12192000" cy="46002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1375D021-D562-1155-CE44-26A7F74EF63A}"/>
              </a:ext>
              <a:ext uri="{C183D7F6-B498-43B3-948B-1728B52AA6E4}">
                <adec:decorative xmlns:adec="http://schemas.microsoft.com/office/drawing/2017/decorative" val="1"/>
              </a:ext>
            </a:extLst>
          </p:cNvPr>
          <p:cNvSpPr/>
          <p:nvPr/>
        </p:nvSpPr>
        <p:spPr>
          <a:xfrm>
            <a:off x="714703" y="5176590"/>
            <a:ext cx="10762594" cy="1286851"/>
          </a:xfrm>
          <a:prstGeom prst="rect">
            <a:avLst/>
          </a:prstGeom>
          <a:solidFill>
            <a:srgbClr val="E3DC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46ED56CF-1A2F-7E00-AEC0-335691D8BD21}"/>
              </a:ext>
              <a:ext uri="{C183D7F6-B498-43B3-948B-1728B52AA6E4}">
                <adec:decorative xmlns:adec="http://schemas.microsoft.com/office/drawing/2017/decorative" val="1"/>
              </a:ext>
            </a:extLst>
          </p:cNvPr>
          <p:cNvSpPr/>
          <p:nvPr/>
        </p:nvSpPr>
        <p:spPr>
          <a:xfrm>
            <a:off x="6435249" y="3703471"/>
            <a:ext cx="5042050" cy="1286851"/>
          </a:xfrm>
          <a:prstGeom prst="rect">
            <a:avLst/>
          </a:prstGeom>
          <a:solidFill>
            <a:srgbClr val="CBE6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Rectangle 33">
            <a:extLst>
              <a:ext uri="{FF2B5EF4-FFF2-40B4-BE49-F238E27FC236}">
                <a16:creationId xmlns:a16="http://schemas.microsoft.com/office/drawing/2014/main" id="{CA2D5712-24A7-4897-1DAD-9B7E75702A31}"/>
              </a:ext>
              <a:ext uri="{C183D7F6-B498-43B3-948B-1728B52AA6E4}">
                <adec:decorative xmlns:adec="http://schemas.microsoft.com/office/drawing/2017/decorative" val="1"/>
              </a:ext>
            </a:extLst>
          </p:cNvPr>
          <p:cNvSpPr/>
          <p:nvPr/>
        </p:nvSpPr>
        <p:spPr>
          <a:xfrm>
            <a:off x="714703" y="3703471"/>
            <a:ext cx="5042050" cy="1286851"/>
          </a:xfrm>
          <a:prstGeom prst="rect">
            <a:avLst/>
          </a:prstGeom>
          <a:solidFill>
            <a:srgbClr val="E7EF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68E0B353-0CCB-8B47-1C0D-B3B7E21E69BB}"/>
              </a:ext>
              <a:ext uri="{C183D7F6-B498-43B3-948B-1728B52AA6E4}">
                <adec:decorative xmlns:adec="http://schemas.microsoft.com/office/drawing/2017/decorative" val="1"/>
              </a:ext>
            </a:extLst>
          </p:cNvPr>
          <p:cNvSpPr/>
          <p:nvPr/>
        </p:nvSpPr>
        <p:spPr>
          <a:xfrm>
            <a:off x="0" y="2263548"/>
            <a:ext cx="12192000" cy="7121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mission: the competition</a:t>
            </a:r>
          </a:p>
        </p:txBody>
      </p:sp>
      <p:sp>
        <p:nvSpPr>
          <p:cNvPr id="2" name="TextBox 1">
            <a:extLst>
              <a:ext uri="{FF2B5EF4-FFF2-40B4-BE49-F238E27FC236}">
                <a16:creationId xmlns:a16="http://schemas.microsoft.com/office/drawing/2014/main" id="{E5960927-05B1-0043-4A8F-C88865FA55CA}"/>
              </a:ext>
            </a:extLst>
          </p:cNvPr>
          <p:cNvSpPr txBox="1"/>
          <p:nvPr/>
        </p:nvSpPr>
        <p:spPr>
          <a:xfrm>
            <a:off x="764337" y="1644409"/>
            <a:ext cx="9434891" cy="613316"/>
          </a:xfrm>
          <a:prstGeom prst="rect">
            <a:avLst/>
          </a:prstGeom>
          <a:noFill/>
        </p:spPr>
        <p:txBody>
          <a:bodyPr wrap="none" rtlCol="0">
            <a:noAutofit/>
          </a:bodyPr>
          <a:lstStyle/>
          <a:p>
            <a:r>
              <a:rPr lang="en-GB" sz="2400" b="1" dirty="0">
                <a:solidFill>
                  <a:srgbClr val="002060"/>
                </a:solidFill>
              </a:rPr>
              <a:t>Create a spoken or written pitch (under 60 seconds) on:</a:t>
            </a:r>
            <a:endParaRPr lang="en-GB" dirty="0"/>
          </a:p>
        </p:txBody>
      </p:sp>
      <p:sp>
        <p:nvSpPr>
          <p:cNvPr id="3" name="TextBox 2">
            <a:extLst>
              <a:ext uri="{FF2B5EF4-FFF2-40B4-BE49-F238E27FC236}">
                <a16:creationId xmlns:a16="http://schemas.microsoft.com/office/drawing/2014/main" id="{3D635F6A-F15A-CE51-34BD-796C86B84B1A}"/>
              </a:ext>
            </a:extLst>
          </p:cNvPr>
          <p:cNvSpPr txBox="1"/>
          <p:nvPr/>
        </p:nvSpPr>
        <p:spPr>
          <a:xfrm>
            <a:off x="1" y="2263548"/>
            <a:ext cx="12192000" cy="712114"/>
          </a:xfrm>
          <a:prstGeom prst="rect">
            <a:avLst/>
          </a:prstGeom>
          <a:solidFill>
            <a:srgbClr val="A91255"/>
          </a:solidFill>
        </p:spPr>
        <p:txBody>
          <a:bodyPr wrap="none" rtlCol="0" anchor="ctr" anchorCtr="1">
            <a:noAutofit/>
          </a:bodyPr>
          <a:lstStyle/>
          <a:p>
            <a:pPr algn="ctr"/>
            <a:r>
              <a:rPr lang="en-GB" sz="3000" b="1" dirty="0">
                <a:solidFill>
                  <a:schemeClr val="bg1"/>
                </a:solidFill>
              </a:rPr>
              <a:t>“Is it important to vote and why?"</a:t>
            </a:r>
            <a:endParaRPr lang="en-GB" sz="3000" dirty="0">
              <a:solidFill>
                <a:schemeClr val="bg1"/>
              </a:solidFill>
            </a:endParaRPr>
          </a:p>
        </p:txBody>
      </p:sp>
      <p:sp>
        <p:nvSpPr>
          <p:cNvPr id="4" name="TextBox 3">
            <a:extLst>
              <a:ext uri="{FF2B5EF4-FFF2-40B4-BE49-F238E27FC236}">
                <a16:creationId xmlns:a16="http://schemas.microsoft.com/office/drawing/2014/main" id="{B7EF5360-1AB5-5825-C550-20F1AFF26460}"/>
              </a:ext>
            </a:extLst>
          </p:cNvPr>
          <p:cNvSpPr txBox="1"/>
          <p:nvPr/>
        </p:nvSpPr>
        <p:spPr>
          <a:xfrm>
            <a:off x="764337" y="3109872"/>
            <a:ext cx="9434891" cy="535258"/>
          </a:xfrm>
          <a:prstGeom prst="rect">
            <a:avLst/>
          </a:prstGeom>
          <a:noFill/>
        </p:spPr>
        <p:txBody>
          <a:bodyPr wrap="none" rtlCol="0">
            <a:noAutofit/>
          </a:bodyPr>
          <a:lstStyle/>
          <a:p>
            <a:r>
              <a:rPr lang="en-GB" sz="2400" b="1" dirty="0">
                <a:solidFill>
                  <a:srgbClr val="002060"/>
                </a:solidFill>
              </a:rPr>
              <a:t>Choose your format:</a:t>
            </a:r>
            <a:endParaRPr lang="en-GB" dirty="0"/>
          </a:p>
        </p:txBody>
      </p:sp>
      <p:sp>
        <p:nvSpPr>
          <p:cNvPr id="6" name="TextBox 5">
            <a:extLst>
              <a:ext uri="{FF2B5EF4-FFF2-40B4-BE49-F238E27FC236}">
                <a16:creationId xmlns:a16="http://schemas.microsoft.com/office/drawing/2014/main" id="{05E8256A-3893-F274-45D7-FD288892FA34}"/>
              </a:ext>
            </a:extLst>
          </p:cNvPr>
          <p:cNvSpPr txBox="1"/>
          <p:nvPr/>
        </p:nvSpPr>
        <p:spPr>
          <a:xfrm>
            <a:off x="2084521" y="3825163"/>
            <a:ext cx="3060529" cy="1044576"/>
          </a:xfrm>
          <a:prstGeom prst="rect">
            <a:avLst/>
          </a:prstGeom>
          <a:noFill/>
        </p:spPr>
        <p:txBody>
          <a:bodyPr wrap="square" rtlCol="0" anchor="ctr" anchorCtr="0">
            <a:noAutofit/>
          </a:bodyPr>
          <a:lstStyle/>
          <a:p>
            <a:pPr>
              <a:lnSpc>
                <a:spcPts val="2600"/>
              </a:lnSpc>
            </a:pPr>
            <a:r>
              <a:rPr lang="en-GB" sz="2400" b="1" dirty="0">
                <a:solidFill>
                  <a:srgbClr val="002060"/>
                </a:solidFill>
              </a:rPr>
              <a:t>Social media video</a:t>
            </a:r>
            <a:r>
              <a:rPr lang="en-GB" sz="2400" dirty="0">
                <a:solidFill>
                  <a:srgbClr val="002060"/>
                </a:solidFill>
              </a:rPr>
              <a:t>:</a:t>
            </a:r>
            <a:br>
              <a:rPr lang="en-GB" sz="2400" dirty="0">
                <a:solidFill>
                  <a:srgbClr val="002060"/>
                </a:solidFill>
              </a:rPr>
            </a:br>
            <a:r>
              <a:rPr lang="en-GB" sz="2400" dirty="0">
                <a:solidFill>
                  <a:srgbClr val="002060"/>
                </a:solidFill>
              </a:rPr>
              <a:t>Direct to camera, high energy. Portrait.</a:t>
            </a:r>
            <a:endParaRPr lang="en-GB" dirty="0"/>
          </a:p>
        </p:txBody>
      </p:sp>
      <p:sp>
        <p:nvSpPr>
          <p:cNvPr id="8" name="TextBox 7">
            <a:extLst>
              <a:ext uri="{FF2B5EF4-FFF2-40B4-BE49-F238E27FC236}">
                <a16:creationId xmlns:a16="http://schemas.microsoft.com/office/drawing/2014/main" id="{DD5955A7-CA76-1469-D778-426628904848}"/>
              </a:ext>
            </a:extLst>
          </p:cNvPr>
          <p:cNvSpPr txBox="1"/>
          <p:nvPr/>
        </p:nvSpPr>
        <p:spPr>
          <a:xfrm>
            <a:off x="2109561" y="5297727"/>
            <a:ext cx="9076425" cy="1044576"/>
          </a:xfrm>
          <a:prstGeom prst="rect">
            <a:avLst/>
          </a:prstGeom>
          <a:noFill/>
        </p:spPr>
        <p:txBody>
          <a:bodyPr wrap="none" rtlCol="0" anchor="ctr" anchorCtr="0">
            <a:noAutofit/>
          </a:bodyPr>
          <a:lstStyle/>
          <a:p>
            <a:pPr>
              <a:lnSpc>
                <a:spcPts val="2600"/>
              </a:lnSpc>
            </a:pPr>
            <a:r>
              <a:rPr lang="en-GB" sz="2400" b="1" dirty="0">
                <a:solidFill>
                  <a:srgbClr val="002060"/>
                </a:solidFill>
              </a:rPr>
              <a:t>Written speech</a:t>
            </a:r>
            <a:r>
              <a:rPr lang="en-GB" sz="2400" dirty="0">
                <a:solidFill>
                  <a:srgbClr val="002060"/>
                </a:solidFill>
              </a:rPr>
              <a:t>: </a:t>
            </a:r>
          </a:p>
          <a:p>
            <a:pPr>
              <a:lnSpc>
                <a:spcPts val="2600"/>
              </a:lnSpc>
            </a:pPr>
            <a:r>
              <a:rPr lang="en-GB" sz="2400" dirty="0">
                <a:solidFill>
                  <a:srgbClr val="002060"/>
                </a:solidFill>
              </a:rPr>
              <a:t>Be as creative as you want – you can even introduce poetry or rap. </a:t>
            </a:r>
          </a:p>
          <a:p>
            <a:pPr>
              <a:lnSpc>
                <a:spcPts val="2600"/>
              </a:lnSpc>
            </a:pPr>
            <a:r>
              <a:rPr lang="en-GB" sz="2400" dirty="0">
                <a:solidFill>
                  <a:srgbClr val="002060"/>
                </a:solidFill>
              </a:rPr>
              <a:t>Just keep it under 60 seconds – and answer the question!</a:t>
            </a:r>
            <a:endParaRPr lang="en-GB" dirty="0"/>
          </a:p>
        </p:txBody>
      </p:sp>
      <p:sp>
        <p:nvSpPr>
          <p:cNvPr id="10" name="TextBox 9">
            <a:extLst>
              <a:ext uri="{FF2B5EF4-FFF2-40B4-BE49-F238E27FC236}">
                <a16:creationId xmlns:a16="http://schemas.microsoft.com/office/drawing/2014/main" id="{FE13DBCE-A469-7B16-059D-DB8756A2B592}"/>
              </a:ext>
            </a:extLst>
          </p:cNvPr>
          <p:cNvSpPr txBox="1"/>
          <p:nvPr/>
        </p:nvSpPr>
        <p:spPr>
          <a:xfrm>
            <a:off x="7775540" y="3703471"/>
            <a:ext cx="3385405" cy="1286851"/>
          </a:xfrm>
          <a:prstGeom prst="rect">
            <a:avLst/>
          </a:prstGeom>
          <a:noFill/>
        </p:spPr>
        <p:txBody>
          <a:bodyPr wrap="square" rtlCol="0" anchor="ctr" anchorCtr="0">
            <a:noAutofit/>
          </a:bodyPr>
          <a:lstStyle/>
          <a:p>
            <a:pPr>
              <a:lnSpc>
                <a:spcPts val="2600"/>
              </a:lnSpc>
            </a:pPr>
            <a:r>
              <a:rPr lang="en-GB" sz="2400" b="1" dirty="0">
                <a:solidFill>
                  <a:srgbClr val="002060"/>
                </a:solidFill>
              </a:rPr>
              <a:t>Short podcast</a:t>
            </a:r>
            <a:r>
              <a:rPr lang="en-GB" sz="2400" dirty="0">
                <a:solidFill>
                  <a:srgbClr val="002060"/>
                </a:solidFill>
              </a:rPr>
              <a:t>:</a:t>
            </a:r>
            <a:br>
              <a:rPr lang="en-GB" sz="2400" dirty="0">
                <a:solidFill>
                  <a:srgbClr val="002060"/>
                </a:solidFill>
              </a:rPr>
            </a:br>
            <a:r>
              <a:rPr lang="en-GB" sz="2400" dirty="0">
                <a:solidFill>
                  <a:srgbClr val="002060"/>
                </a:solidFill>
              </a:rPr>
              <a:t>Clear, persuasive audio.</a:t>
            </a:r>
            <a:endParaRPr lang="en-GB" dirty="0"/>
          </a:p>
        </p:txBody>
      </p:sp>
      <p:sp>
        <p:nvSpPr>
          <p:cNvPr id="11" name="Rectangle 10">
            <a:extLst>
              <a:ext uri="{FF2B5EF4-FFF2-40B4-BE49-F238E27FC236}">
                <a16:creationId xmlns:a16="http://schemas.microsoft.com/office/drawing/2014/main" id="{B9A0B8FD-F8B7-FB57-E5E5-0F251D20EF80}"/>
              </a:ext>
              <a:ext uri="{C183D7F6-B498-43B3-948B-1728B52AA6E4}">
                <adec:decorative xmlns:adec="http://schemas.microsoft.com/office/drawing/2017/decorative" val="1"/>
              </a:ext>
            </a:extLst>
          </p:cNvPr>
          <p:cNvSpPr/>
          <p:nvPr/>
        </p:nvSpPr>
        <p:spPr>
          <a:xfrm>
            <a:off x="849371" y="3816536"/>
            <a:ext cx="1063540" cy="106354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2A6479E4-A185-5236-207A-8F30A6D03D6B}"/>
              </a:ext>
              <a:ext uri="{C183D7F6-B498-43B3-948B-1728B52AA6E4}">
                <adec:decorative xmlns:adec="http://schemas.microsoft.com/office/drawing/2017/decorative" val="1"/>
              </a:ext>
            </a:extLst>
          </p:cNvPr>
          <p:cNvSpPr/>
          <p:nvPr/>
        </p:nvSpPr>
        <p:spPr>
          <a:xfrm>
            <a:off x="6585948" y="3816536"/>
            <a:ext cx="1063540" cy="106354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61A861E-E0E6-A03D-BA1D-BFD5A434EF00}"/>
              </a:ext>
              <a:ext uri="{C183D7F6-B498-43B3-948B-1728B52AA6E4}">
                <adec:decorative xmlns:adec="http://schemas.microsoft.com/office/drawing/2017/decorative" val="1"/>
              </a:ext>
            </a:extLst>
          </p:cNvPr>
          <p:cNvSpPr/>
          <p:nvPr/>
        </p:nvSpPr>
        <p:spPr>
          <a:xfrm>
            <a:off x="849371" y="5274308"/>
            <a:ext cx="1063540" cy="1063540"/>
          </a:xfrm>
          <a:prstGeom prst="rect">
            <a:avLst/>
          </a:prstGeom>
          <a:solidFill>
            <a:srgbClr val="9C7DA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Camera">
            <a:extLst>
              <a:ext uri="{FF2B5EF4-FFF2-40B4-BE49-F238E27FC236}">
                <a16:creationId xmlns:a16="http://schemas.microsoft.com/office/drawing/2014/main" id="{632331EB-8703-A40A-D407-4A0479E7BB3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45711" y="3948369"/>
            <a:ext cx="920327" cy="737960"/>
          </a:xfrm>
          <a:prstGeom prst="rect">
            <a:avLst/>
          </a:prstGeom>
        </p:spPr>
      </p:pic>
      <p:pic>
        <p:nvPicPr>
          <p:cNvPr id="26" name="Sound">
            <a:extLst>
              <a:ext uri="{FF2B5EF4-FFF2-40B4-BE49-F238E27FC236}">
                <a16:creationId xmlns:a16="http://schemas.microsoft.com/office/drawing/2014/main" id="{CF97EB4A-9A84-BA70-3040-64AEFA7E83C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r="-12702" b="-14715"/>
          <a:stretch>
            <a:fillRect/>
          </a:stretch>
        </p:blipFill>
        <p:spPr>
          <a:xfrm>
            <a:off x="6647774" y="3948370"/>
            <a:ext cx="920327" cy="846554"/>
          </a:xfrm>
          <a:prstGeom prst="rect">
            <a:avLst/>
          </a:prstGeom>
        </p:spPr>
      </p:pic>
      <p:pic>
        <p:nvPicPr>
          <p:cNvPr id="33" name="Speech">
            <a:extLst>
              <a:ext uri="{FF2B5EF4-FFF2-40B4-BE49-F238E27FC236}">
                <a16:creationId xmlns:a16="http://schemas.microsoft.com/office/drawing/2014/main" id="{9C1DBC80-E725-EA94-8B14-00805B6ED97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358" y="5378193"/>
            <a:ext cx="933566" cy="855769"/>
          </a:xfrm>
          <a:prstGeom prst="rect">
            <a:avLst/>
          </a:prstGeom>
        </p:spPr>
      </p:pic>
    </p:spTree>
    <p:extLst>
      <p:ext uri="{BB962C8B-B14F-4D97-AF65-F5344CB8AC3E}">
        <p14:creationId xmlns:p14="http://schemas.microsoft.com/office/powerpoint/2010/main" val="231915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34" grpId="0" animBg="1"/>
      <p:bldP spid="5" grpId="0" animBg="1"/>
      <p:bldP spid="3" grpId="0" animBg="1"/>
      <p:bldP spid="4" grpId="0"/>
      <p:bldP spid="6" grpId="0"/>
      <p:bldP spid="8" grpId="0"/>
      <p:bldP spid="10" grpId="0"/>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61D7FD-E69E-424B-D6F2-993A8248957E}"/>
              </a:ext>
              <a:ext uri="{C183D7F6-B498-43B3-948B-1728B52AA6E4}">
                <adec:decorative xmlns:adec="http://schemas.microsoft.com/office/drawing/2017/decorative" val="1"/>
              </a:ext>
            </a:extLst>
          </p:cNvPr>
          <p:cNvSpPr/>
          <p:nvPr/>
        </p:nvSpPr>
        <p:spPr>
          <a:xfrm>
            <a:off x="493305" y="5368790"/>
            <a:ext cx="116711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3CB50-AB48-BBB0-30BD-24132F2CB85E}"/>
              </a:ext>
              <a:ext uri="{C183D7F6-B498-43B3-948B-1728B52AA6E4}">
                <adec:decorative xmlns:adec="http://schemas.microsoft.com/office/drawing/2017/decorative" val="1"/>
              </a:ext>
            </a:extLst>
          </p:cNvPr>
          <p:cNvSpPr/>
          <p:nvPr/>
        </p:nvSpPr>
        <p:spPr>
          <a:xfrm>
            <a:off x="493305" y="1928302"/>
            <a:ext cx="116711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C40382A-F49F-8760-D204-BA1875216459}"/>
              </a:ext>
              <a:ext uri="{C183D7F6-B498-43B3-948B-1728B52AA6E4}">
                <adec:decorative xmlns:adec="http://schemas.microsoft.com/office/drawing/2017/decorative" val="1"/>
              </a:ext>
            </a:extLst>
          </p:cNvPr>
          <p:cNvSpPr/>
          <p:nvPr/>
        </p:nvSpPr>
        <p:spPr>
          <a:xfrm>
            <a:off x="493305" y="3075131"/>
            <a:ext cx="116711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6FD4C72-63B9-F64F-D9C4-52F594A7C39D}"/>
              </a:ext>
              <a:ext uri="{C183D7F6-B498-43B3-948B-1728B52AA6E4}">
                <adec:decorative xmlns:adec="http://schemas.microsoft.com/office/drawing/2017/decorative" val="1"/>
              </a:ext>
            </a:extLst>
          </p:cNvPr>
          <p:cNvSpPr/>
          <p:nvPr/>
        </p:nvSpPr>
        <p:spPr>
          <a:xfrm>
            <a:off x="493305" y="4221961"/>
            <a:ext cx="116711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98CD002-A753-BF68-98E7-1BD74A61C9BB}"/>
              </a:ext>
              <a:ext uri="{C183D7F6-B498-43B3-948B-1728B52AA6E4}">
                <adec:decorative xmlns:adec="http://schemas.microsoft.com/office/drawing/2017/decorative" val="1"/>
              </a:ext>
            </a:extLst>
          </p:cNvPr>
          <p:cNvSpPr/>
          <p:nvPr/>
        </p:nvSpPr>
        <p:spPr>
          <a:xfrm>
            <a:off x="1712758" y="1928302"/>
            <a:ext cx="210126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8D16F57-AE2C-AA6F-15E3-8127D227ADBE}"/>
              </a:ext>
              <a:ext uri="{C183D7F6-B498-43B3-948B-1728B52AA6E4}">
                <adec:decorative xmlns:adec="http://schemas.microsoft.com/office/drawing/2017/decorative" val="1"/>
              </a:ext>
            </a:extLst>
          </p:cNvPr>
          <p:cNvSpPr/>
          <p:nvPr/>
        </p:nvSpPr>
        <p:spPr>
          <a:xfrm>
            <a:off x="3866361" y="1928302"/>
            <a:ext cx="7809703"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AFF8665-0AB6-2600-5663-A9D041BB47A3}"/>
              </a:ext>
              <a:ext uri="{C183D7F6-B498-43B3-948B-1728B52AA6E4}">
                <adec:decorative xmlns:adec="http://schemas.microsoft.com/office/drawing/2017/decorative" val="1"/>
              </a:ext>
            </a:extLst>
          </p:cNvPr>
          <p:cNvSpPr/>
          <p:nvPr/>
        </p:nvSpPr>
        <p:spPr>
          <a:xfrm>
            <a:off x="1712758" y="3075131"/>
            <a:ext cx="210126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582309B-1E6C-1206-7969-AF5EFB7CAECF}"/>
              </a:ext>
              <a:ext uri="{C183D7F6-B498-43B3-948B-1728B52AA6E4}">
                <adec:decorative xmlns:adec="http://schemas.microsoft.com/office/drawing/2017/decorative" val="1"/>
              </a:ext>
            </a:extLst>
          </p:cNvPr>
          <p:cNvSpPr/>
          <p:nvPr/>
        </p:nvSpPr>
        <p:spPr>
          <a:xfrm>
            <a:off x="3866361" y="3075131"/>
            <a:ext cx="7809703"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66A7B3F-27F8-2388-C9DE-F452066A0E63}"/>
              </a:ext>
              <a:ext uri="{C183D7F6-B498-43B3-948B-1728B52AA6E4}">
                <adec:decorative xmlns:adec="http://schemas.microsoft.com/office/drawing/2017/decorative" val="1"/>
              </a:ext>
            </a:extLst>
          </p:cNvPr>
          <p:cNvSpPr/>
          <p:nvPr/>
        </p:nvSpPr>
        <p:spPr>
          <a:xfrm>
            <a:off x="1712758" y="4221961"/>
            <a:ext cx="210126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C07D087-51FE-70EF-5F93-AE831CA22CB1}"/>
              </a:ext>
              <a:ext uri="{C183D7F6-B498-43B3-948B-1728B52AA6E4}">
                <adec:decorative xmlns:adec="http://schemas.microsoft.com/office/drawing/2017/decorative" val="1"/>
              </a:ext>
            </a:extLst>
          </p:cNvPr>
          <p:cNvSpPr/>
          <p:nvPr/>
        </p:nvSpPr>
        <p:spPr>
          <a:xfrm>
            <a:off x="3866361" y="4221961"/>
            <a:ext cx="7809703"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B38725A5-9A0A-7D66-7BFB-A88064DD9867}"/>
              </a:ext>
              <a:ext uri="{C183D7F6-B498-43B3-948B-1728B52AA6E4}">
                <adec:decorative xmlns:adec="http://schemas.microsoft.com/office/drawing/2017/decorative" val="1"/>
              </a:ext>
            </a:extLst>
          </p:cNvPr>
          <p:cNvSpPr/>
          <p:nvPr/>
        </p:nvSpPr>
        <p:spPr>
          <a:xfrm>
            <a:off x="1712758" y="5368790"/>
            <a:ext cx="210126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EA37C82-7493-CC52-4FB3-C12898CC387C}"/>
              </a:ext>
              <a:ext uri="{C183D7F6-B498-43B3-948B-1728B52AA6E4}">
                <adec:decorative xmlns:adec="http://schemas.microsoft.com/office/drawing/2017/decorative" val="1"/>
              </a:ext>
            </a:extLst>
          </p:cNvPr>
          <p:cNvSpPr/>
          <p:nvPr/>
        </p:nvSpPr>
        <p:spPr>
          <a:xfrm>
            <a:off x="3866361" y="5368790"/>
            <a:ext cx="7809703"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36640"/>
            <a:ext cx="11427662" cy="7571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8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Top tips to structure your pitch</a:t>
            </a:r>
          </a:p>
        </p:txBody>
      </p:sp>
      <p:sp>
        <p:nvSpPr>
          <p:cNvPr id="31" name="Subtitle 2">
            <a:extLst>
              <a:ext uri="{FF2B5EF4-FFF2-40B4-BE49-F238E27FC236}">
                <a16:creationId xmlns:a16="http://schemas.microsoft.com/office/drawing/2014/main" id="{A56F0845-9F47-EB39-ABE2-C8EEFBDC234D}"/>
              </a:ext>
            </a:extLst>
          </p:cNvPr>
          <p:cNvSpPr txBox="1">
            <a:spLocks/>
          </p:cNvSpPr>
          <p:nvPr/>
        </p:nvSpPr>
        <p:spPr>
          <a:xfrm>
            <a:off x="1781259" y="1928302"/>
            <a:ext cx="1934612" cy="109623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Hook:</a:t>
            </a:r>
            <a:endParaRPr lang="en-GB" dirty="0">
              <a:solidFill>
                <a:schemeClr val="bg1"/>
              </a:solidFill>
            </a:endParaRPr>
          </a:p>
        </p:txBody>
      </p:sp>
      <p:sp>
        <p:nvSpPr>
          <p:cNvPr id="32" name="Subtitle 2">
            <a:extLst>
              <a:ext uri="{FF2B5EF4-FFF2-40B4-BE49-F238E27FC236}">
                <a16:creationId xmlns:a16="http://schemas.microsoft.com/office/drawing/2014/main" id="{FD2A8C1D-F7D1-5ADA-31C1-C978FC966404}"/>
              </a:ext>
            </a:extLst>
          </p:cNvPr>
          <p:cNvSpPr txBox="1">
            <a:spLocks/>
          </p:cNvSpPr>
          <p:nvPr/>
        </p:nvSpPr>
        <p:spPr>
          <a:xfrm>
            <a:off x="3934862" y="1924550"/>
            <a:ext cx="7911567" cy="10802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Start with a question or a shocking fact.</a:t>
            </a:r>
          </a:p>
        </p:txBody>
      </p:sp>
      <p:sp>
        <p:nvSpPr>
          <p:cNvPr id="35" name="Subtitle 2">
            <a:extLst>
              <a:ext uri="{FF2B5EF4-FFF2-40B4-BE49-F238E27FC236}">
                <a16:creationId xmlns:a16="http://schemas.microsoft.com/office/drawing/2014/main" id="{9B3EB546-9A05-33BF-E065-36FD987F0C22}"/>
              </a:ext>
            </a:extLst>
          </p:cNvPr>
          <p:cNvSpPr txBox="1">
            <a:spLocks/>
          </p:cNvSpPr>
          <p:nvPr/>
        </p:nvSpPr>
        <p:spPr>
          <a:xfrm>
            <a:off x="1781257" y="3080143"/>
            <a:ext cx="1986949"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Connection:</a:t>
            </a:r>
            <a:endParaRPr lang="en-GB" dirty="0">
              <a:solidFill>
                <a:schemeClr val="bg1"/>
              </a:solidFill>
            </a:endParaRPr>
          </a:p>
        </p:txBody>
      </p:sp>
      <p:sp>
        <p:nvSpPr>
          <p:cNvPr id="38" name="Subtitle 2">
            <a:extLst>
              <a:ext uri="{FF2B5EF4-FFF2-40B4-BE49-F238E27FC236}">
                <a16:creationId xmlns:a16="http://schemas.microsoft.com/office/drawing/2014/main" id="{ACA6BAA3-641F-1691-1D94-70E2F042CBC6}"/>
              </a:ext>
            </a:extLst>
          </p:cNvPr>
          <p:cNvSpPr txBox="1">
            <a:spLocks/>
          </p:cNvSpPr>
          <p:nvPr/>
        </p:nvSpPr>
        <p:spPr>
          <a:xfrm>
            <a:off x="3949101" y="3080143"/>
            <a:ext cx="7911567"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Mention an issue or a solution you care about.</a:t>
            </a:r>
          </a:p>
        </p:txBody>
      </p:sp>
      <p:sp>
        <p:nvSpPr>
          <p:cNvPr id="39" name="Subtitle 2">
            <a:extLst>
              <a:ext uri="{FF2B5EF4-FFF2-40B4-BE49-F238E27FC236}">
                <a16:creationId xmlns:a16="http://schemas.microsoft.com/office/drawing/2014/main" id="{2CBEB38A-45F9-BF36-CC79-93E2F94F46E6}"/>
              </a:ext>
            </a:extLst>
          </p:cNvPr>
          <p:cNvSpPr txBox="1">
            <a:spLocks/>
          </p:cNvSpPr>
          <p:nvPr/>
        </p:nvSpPr>
        <p:spPr>
          <a:xfrm>
            <a:off x="1751614" y="4221961"/>
            <a:ext cx="2016591"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Logic:</a:t>
            </a:r>
            <a:endParaRPr lang="en-GB" dirty="0">
              <a:solidFill>
                <a:schemeClr val="bg1"/>
              </a:solidFill>
            </a:endParaRPr>
          </a:p>
        </p:txBody>
      </p:sp>
      <p:sp>
        <p:nvSpPr>
          <p:cNvPr id="40" name="Subtitle 2">
            <a:extLst>
              <a:ext uri="{FF2B5EF4-FFF2-40B4-BE49-F238E27FC236}">
                <a16:creationId xmlns:a16="http://schemas.microsoft.com/office/drawing/2014/main" id="{69E586FD-017E-EF4D-C8FB-9A6DF0BB5F60}"/>
              </a:ext>
            </a:extLst>
          </p:cNvPr>
          <p:cNvSpPr txBox="1">
            <a:spLocks/>
          </p:cNvSpPr>
          <p:nvPr/>
        </p:nvSpPr>
        <p:spPr>
          <a:xfrm>
            <a:off x="3949100" y="4221960"/>
            <a:ext cx="7726963"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Explain why a vote does or doesn’t matter. </a:t>
            </a:r>
          </a:p>
        </p:txBody>
      </p:sp>
      <p:sp>
        <p:nvSpPr>
          <p:cNvPr id="42" name="Subtitle 2">
            <a:extLst>
              <a:ext uri="{FF2B5EF4-FFF2-40B4-BE49-F238E27FC236}">
                <a16:creationId xmlns:a16="http://schemas.microsoft.com/office/drawing/2014/main" id="{D14E1F51-AB30-AF3F-23F0-BB1E5BEF81D5}"/>
              </a:ext>
            </a:extLst>
          </p:cNvPr>
          <p:cNvSpPr txBox="1">
            <a:spLocks/>
          </p:cNvSpPr>
          <p:nvPr/>
        </p:nvSpPr>
        <p:spPr>
          <a:xfrm>
            <a:off x="1762747" y="5368790"/>
            <a:ext cx="2051277"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Call</a:t>
            </a:r>
            <a:br>
              <a:rPr lang="en-GB" b="1" dirty="0">
                <a:solidFill>
                  <a:schemeClr val="bg1"/>
                </a:solidFill>
              </a:rPr>
            </a:br>
            <a:r>
              <a:rPr lang="en-GB" b="1" dirty="0">
                <a:solidFill>
                  <a:schemeClr val="bg1"/>
                </a:solidFill>
              </a:rPr>
              <a:t>to action:</a:t>
            </a:r>
            <a:endParaRPr lang="en-GB" dirty="0">
              <a:solidFill>
                <a:schemeClr val="bg1"/>
              </a:solidFill>
            </a:endParaRPr>
          </a:p>
        </p:txBody>
      </p:sp>
      <p:sp>
        <p:nvSpPr>
          <p:cNvPr id="43" name="Subtitle 2">
            <a:extLst>
              <a:ext uri="{FF2B5EF4-FFF2-40B4-BE49-F238E27FC236}">
                <a16:creationId xmlns:a16="http://schemas.microsoft.com/office/drawing/2014/main" id="{ECFB6EEE-C2AE-579E-53C6-B1867287A4CD}"/>
              </a:ext>
            </a:extLst>
          </p:cNvPr>
          <p:cNvSpPr txBox="1">
            <a:spLocks/>
          </p:cNvSpPr>
          <p:nvPr/>
        </p:nvSpPr>
        <p:spPr>
          <a:xfrm>
            <a:off x="3949101" y="5368790"/>
            <a:ext cx="7417566"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End with a powerful reason to vote… or not to vote!</a:t>
            </a:r>
          </a:p>
        </p:txBody>
      </p:sp>
      <p:pic>
        <p:nvPicPr>
          <p:cNvPr id="57" name="Hook">
            <a:extLst>
              <a:ext uri="{FF2B5EF4-FFF2-40B4-BE49-F238E27FC236}">
                <a16:creationId xmlns:a16="http://schemas.microsoft.com/office/drawing/2014/main" id="{88928F2A-69E3-3183-EEDA-C3D006B88FF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4396"/>
          <a:stretch>
            <a:fillRect/>
          </a:stretch>
        </p:blipFill>
        <p:spPr>
          <a:xfrm>
            <a:off x="731152" y="2027154"/>
            <a:ext cx="682626" cy="898525"/>
          </a:xfrm>
          <a:prstGeom prst="rect">
            <a:avLst/>
          </a:prstGeom>
        </p:spPr>
      </p:pic>
      <p:pic>
        <p:nvPicPr>
          <p:cNvPr id="59" name="Lightbulb">
            <a:extLst>
              <a:ext uri="{FF2B5EF4-FFF2-40B4-BE49-F238E27FC236}">
                <a16:creationId xmlns:a16="http://schemas.microsoft.com/office/drawing/2014/main" id="{7C214673-5BD1-6CE1-0617-F73C0920103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t="-904"/>
          <a:stretch>
            <a:fillRect/>
          </a:stretch>
        </p:blipFill>
        <p:spPr>
          <a:xfrm>
            <a:off x="575204" y="4312832"/>
            <a:ext cx="947906" cy="898525"/>
          </a:xfrm>
          <a:prstGeom prst="rect">
            <a:avLst/>
          </a:prstGeom>
        </p:spPr>
      </p:pic>
      <p:pic>
        <p:nvPicPr>
          <p:cNvPr id="60" name="Call to Action">
            <a:extLst>
              <a:ext uri="{FF2B5EF4-FFF2-40B4-BE49-F238E27FC236}">
                <a16:creationId xmlns:a16="http://schemas.microsoft.com/office/drawing/2014/main" id="{5166711A-0734-3B52-887A-4F6617AE6B7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75204" y="5402658"/>
            <a:ext cx="998098" cy="1080269"/>
          </a:xfrm>
          <a:prstGeom prst="rect">
            <a:avLst/>
          </a:prstGeom>
        </p:spPr>
      </p:pic>
      <p:pic>
        <p:nvPicPr>
          <p:cNvPr id="62" name="Care">
            <a:extLst>
              <a:ext uri="{FF2B5EF4-FFF2-40B4-BE49-F238E27FC236}">
                <a16:creationId xmlns:a16="http://schemas.microsoft.com/office/drawing/2014/main" id="{34AF64FD-C8CC-B3FA-6E6D-23745B5E373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30225" y="3107424"/>
            <a:ext cx="1080717" cy="991233"/>
          </a:xfrm>
          <a:prstGeom prst="rect">
            <a:avLst/>
          </a:prstGeom>
        </p:spPr>
      </p:pic>
    </p:spTree>
    <p:extLst>
      <p:ext uri="{BB962C8B-B14F-4D97-AF65-F5344CB8AC3E}">
        <p14:creationId xmlns:p14="http://schemas.microsoft.com/office/powerpoint/2010/main" val="399519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16" grpId="0" animBg="1"/>
      <p:bldP spid="21" grpId="0" animBg="1"/>
      <p:bldP spid="22" grpId="0" animBg="1"/>
      <p:bldP spid="23" grpId="0" animBg="1"/>
      <p:bldP spid="25" grpId="0" animBg="1"/>
      <p:bldP spid="27" grpId="0" animBg="1"/>
      <p:bldP spid="28" grpId="0" animBg="1"/>
      <p:bldP spid="35" grpId="0"/>
      <p:bldP spid="38" grpId="0"/>
      <p:bldP spid="39" grpId="0"/>
      <p:bldP spid="40"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61D7FD-E69E-424B-D6F2-993A8248957E}"/>
              </a:ext>
              <a:ext uri="{C183D7F6-B498-43B3-948B-1728B52AA6E4}">
                <adec:decorative xmlns:adec="http://schemas.microsoft.com/office/drawing/2017/decorative" val="1"/>
              </a:ext>
            </a:extLst>
          </p:cNvPr>
          <p:cNvSpPr/>
          <p:nvPr/>
        </p:nvSpPr>
        <p:spPr>
          <a:xfrm>
            <a:off x="493305" y="5368790"/>
            <a:ext cx="116711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3CB50-AB48-BBB0-30BD-24132F2CB85E}"/>
              </a:ext>
              <a:ext uri="{C183D7F6-B498-43B3-948B-1728B52AA6E4}">
                <adec:decorative xmlns:adec="http://schemas.microsoft.com/office/drawing/2017/decorative" val="1"/>
              </a:ext>
            </a:extLst>
          </p:cNvPr>
          <p:cNvSpPr/>
          <p:nvPr/>
        </p:nvSpPr>
        <p:spPr>
          <a:xfrm>
            <a:off x="493305" y="1928302"/>
            <a:ext cx="116711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C40382A-F49F-8760-D204-BA1875216459}"/>
              </a:ext>
              <a:ext uri="{C183D7F6-B498-43B3-948B-1728B52AA6E4}">
                <adec:decorative xmlns:adec="http://schemas.microsoft.com/office/drawing/2017/decorative" val="1"/>
              </a:ext>
            </a:extLst>
          </p:cNvPr>
          <p:cNvSpPr/>
          <p:nvPr/>
        </p:nvSpPr>
        <p:spPr>
          <a:xfrm>
            <a:off x="493305" y="3075131"/>
            <a:ext cx="116711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6FD4C72-63B9-F64F-D9C4-52F594A7C39D}"/>
              </a:ext>
              <a:ext uri="{C183D7F6-B498-43B3-948B-1728B52AA6E4}">
                <adec:decorative xmlns:adec="http://schemas.microsoft.com/office/drawing/2017/decorative" val="1"/>
              </a:ext>
            </a:extLst>
          </p:cNvPr>
          <p:cNvSpPr/>
          <p:nvPr/>
        </p:nvSpPr>
        <p:spPr>
          <a:xfrm>
            <a:off x="493305" y="4221961"/>
            <a:ext cx="116711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98CD002-A753-BF68-98E7-1BD74A61C9BB}"/>
              </a:ext>
              <a:ext uri="{C183D7F6-B498-43B3-948B-1728B52AA6E4}">
                <adec:decorative xmlns:adec="http://schemas.microsoft.com/office/drawing/2017/decorative" val="1"/>
              </a:ext>
            </a:extLst>
          </p:cNvPr>
          <p:cNvSpPr/>
          <p:nvPr/>
        </p:nvSpPr>
        <p:spPr>
          <a:xfrm>
            <a:off x="1712758" y="1928302"/>
            <a:ext cx="210126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8D16F57-AE2C-AA6F-15E3-8127D227ADBE}"/>
              </a:ext>
              <a:ext uri="{C183D7F6-B498-43B3-948B-1728B52AA6E4}">
                <adec:decorative xmlns:adec="http://schemas.microsoft.com/office/drawing/2017/decorative" val="1"/>
              </a:ext>
            </a:extLst>
          </p:cNvPr>
          <p:cNvSpPr/>
          <p:nvPr/>
        </p:nvSpPr>
        <p:spPr>
          <a:xfrm>
            <a:off x="3866361" y="1928302"/>
            <a:ext cx="7809703"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AFF8665-0AB6-2600-5663-A9D041BB47A3}"/>
              </a:ext>
              <a:ext uri="{C183D7F6-B498-43B3-948B-1728B52AA6E4}">
                <adec:decorative xmlns:adec="http://schemas.microsoft.com/office/drawing/2017/decorative" val="1"/>
              </a:ext>
            </a:extLst>
          </p:cNvPr>
          <p:cNvSpPr/>
          <p:nvPr/>
        </p:nvSpPr>
        <p:spPr>
          <a:xfrm>
            <a:off x="1712758" y="3075131"/>
            <a:ext cx="210126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582309B-1E6C-1206-7969-AF5EFB7CAECF}"/>
              </a:ext>
              <a:ext uri="{C183D7F6-B498-43B3-948B-1728B52AA6E4}">
                <adec:decorative xmlns:adec="http://schemas.microsoft.com/office/drawing/2017/decorative" val="1"/>
              </a:ext>
            </a:extLst>
          </p:cNvPr>
          <p:cNvSpPr/>
          <p:nvPr/>
        </p:nvSpPr>
        <p:spPr>
          <a:xfrm>
            <a:off x="3866361" y="3075131"/>
            <a:ext cx="7809703"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66A7B3F-27F8-2388-C9DE-F452066A0E63}"/>
              </a:ext>
              <a:ext uri="{C183D7F6-B498-43B3-948B-1728B52AA6E4}">
                <adec:decorative xmlns:adec="http://schemas.microsoft.com/office/drawing/2017/decorative" val="1"/>
              </a:ext>
            </a:extLst>
          </p:cNvPr>
          <p:cNvSpPr/>
          <p:nvPr/>
        </p:nvSpPr>
        <p:spPr>
          <a:xfrm>
            <a:off x="1712758" y="4221961"/>
            <a:ext cx="210126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C07D087-51FE-70EF-5F93-AE831CA22CB1}"/>
              </a:ext>
              <a:ext uri="{C183D7F6-B498-43B3-948B-1728B52AA6E4}">
                <adec:decorative xmlns:adec="http://schemas.microsoft.com/office/drawing/2017/decorative" val="1"/>
              </a:ext>
            </a:extLst>
          </p:cNvPr>
          <p:cNvSpPr/>
          <p:nvPr/>
        </p:nvSpPr>
        <p:spPr>
          <a:xfrm>
            <a:off x="3866361" y="4221961"/>
            <a:ext cx="7809703"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B38725A5-9A0A-7D66-7BFB-A88064DD9867}"/>
              </a:ext>
              <a:ext uri="{C183D7F6-B498-43B3-948B-1728B52AA6E4}">
                <adec:decorative xmlns:adec="http://schemas.microsoft.com/office/drawing/2017/decorative" val="1"/>
              </a:ext>
            </a:extLst>
          </p:cNvPr>
          <p:cNvSpPr/>
          <p:nvPr/>
        </p:nvSpPr>
        <p:spPr>
          <a:xfrm>
            <a:off x="1712758" y="5368790"/>
            <a:ext cx="210126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EA37C82-7493-CC52-4FB3-C12898CC387C}"/>
              </a:ext>
              <a:ext uri="{C183D7F6-B498-43B3-948B-1728B52AA6E4}">
                <adec:decorative xmlns:adec="http://schemas.microsoft.com/office/drawing/2017/decorative" val="1"/>
              </a:ext>
            </a:extLst>
          </p:cNvPr>
          <p:cNvSpPr/>
          <p:nvPr/>
        </p:nvSpPr>
        <p:spPr>
          <a:xfrm>
            <a:off x="3866361" y="5368790"/>
            <a:ext cx="7809703"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Public speaking </a:t>
            </a:r>
            <a:r>
              <a:rPr lang="en-GB" dirty="0"/>
              <a:t>t</a:t>
            </a: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op </a:t>
            </a:r>
            <a:r>
              <a:rPr lang="en-GB" dirty="0"/>
              <a:t>t</a:t>
            </a:r>
            <a:r>
              <a:rPr kumimoji="0" lang="en-GB" sz="5000" b="1"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ips</a:t>
            </a:r>
            <a:endParaRPr kumimoji="0" lang="en-GB" sz="48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31" name="Subtitle 2">
            <a:extLst>
              <a:ext uri="{FF2B5EF4-FFF2-40B4-BE49-F238E27FC236}">
                <a16:creationId xmlns:a16="http://schemas.microsoft.com/office/drawing/2014/main" id="{A56F0845-9F47-EB39-ABE2-C8EEFBDC234D}"/>
              </a:ext>
            </a:extLst>
          </p:cNvPr>
          <p:cNvSpPr txBox="1">
            <a:spLocks/>
          </p:cNvSpPr>
          <p:nvPr/>
        </p:nvSpPr>
        <p:spPr>
          <a:xfrm>
            <a:off x="1781259" y="1928302"/>
            <a:ext cx="1934612" cy="109623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Video:</a:t>
            </a:r>
            <a:endParaRPr lang="en-GB" dirty="0">
              <a:solidFill>
                <a:schemeClr val="bg1"/>
              </a:solidFill>
            </a:endParaRPr>
          </a:p>
        </p:txBody>
      </p:sp>
      <p:sp>
        <p:nvSpPr>
          <p:cNvPr id="32" name="Subtitle 2">
            <a:extLst>
              <a:ext uri="{FF2B5EF4-FFF2-40B4-BE49-F238E27FC236}">
                <a16:creationId xmlns:a16="http://schemas.microsoft.com/office/drawing/2014/main" id="{FD2A8C1D-F7D1-5ADA-31C1-C978FC966404}"/>
              </a:ext>
            </a:extLst>
          </p:cNvPr>
          <p:cNvSpPr txBox="1">
            <a:spLocks/>
          </p:cNvSpPr>
          <p:nvPr/>
        </p:nvSpPr>
        <p:spPr>
          <a:xfrm>
            <a:off x="3934862" y="1924550"/>
            <a:ext cx="7911567" cy="10802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Look into the lens! Use your hands to emphasise points.</a:t>
            </a:r>
          </a:p>
        </p:txBody>
      </p:sp>
      <p:sp>
        <p:nvSpPr>
          <p:cNvPr id="35" name="Subtitle 2">
            <a:extLst>
              <a:ext uri="{FF2B5EF4-FFF2-40B4-BE49-F238E27FC236}">
                <a16:creationId xmlns:a16="http://schemas.microsoft.com/office/drawing/2014/main" id="{9B3EB546-9A05-33BF-E065-36FD987F0C22}"/>
              </a:ext>
            </a:extLst>
          </p:cNvPr>
          <p:cNvSpPr txBox="1">
            <a:spLocks/>
          </p:cNvSpPr>
          <p:nvPr/>
        </p:nvSpPr>
        <p:spPr>
          <a:xfrm>
            <a:off x="1781257" y="3080143"/>
            <a:ext cx="1986949"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Podcast:</a:t>
            </a:r>
            <a:endParaRPr lang="en-GB" dirty="0">
              <a:solidFill>
                <a:schemeClr val="bg1"/>
              </a:solidFill>
            </a:endParaRPr>
          </a:p>
        </p:txBody>
      </p:sp>
      <p:sp>
        <p:nvSpPr>
          <p:cNvPr id="38" name="Subtitle 2">
            <a:extLst>
              <a:ext uri="{FF2B5EF4-FFF2-40B4-BE49-F238E27FC236}">
                <a16:creationId xmlns:a16="http://schemas.microsoft.com/office/drawing/2014/main" id="{ACA6BAA3-641F-1691-1D94-70E2F042CBC6}"/>
              </a:ext>
            </a:extLst>
          </p:cNvPr>
          <p:cNvSpPr txBox="1">
            <a:spLocks/>
          </p:cNvSpPr>
          <p:nvPr/>
        </p:nvSpPr>
        <p:spPr>
          <a:xfrm>
            <a:off x="3949101" y="3080143"/>
            <a:ext cx="7911567"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Vary your tone. Smile while you talk, as it changes your voice!</a:t>
            </a:r>
          </a:p>
        </p:txBody>
      </p:sp>
      <p:sp>
        <p:nvSpPr>
          <p:cNvPr id="39" name="Subtitle 2">
            <a:extLst>
              <a:ext uri="{FF2B5EF4-FFF2-40B4-BE49-F238E27FC236}">
                <a16:creationId xmlns:a16="http://schemas.microsoft.com/office/drawing/2014/main" id="{2CBEB38A-45F9-BF36-CC79-93E2F94F46E6}"/>
              </a:ext>
            </a:extLst>
          </p:cNvPr>
          <p:cNvSpPr txBox="1">
            <a:spLocks/>
          </p:cNvSpPr>
          <p:nvPr/>
        </p:nvSpPr>
        <p:spPr>
          <a:xfrm>
            <a:off x="1751614" y="4221961"/>
            <a:ext cx="2016591"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Speech:</a:t>
            </a:r>
            <a:endParaRPr lang="en-GB" dirty="0">
              <a:solidFill>
                <a:schemeClr val="bg1"/>
              </a:solidFill>
            </a:endParaRPr>
          </a:p>
        </p:txBody>
      </p:sp>
      <p:sp>
        <p:nvSpPr>
          <p:cNvPr id="40" name="Subtitle 2">
            <a:extLst>
              <a:ext uri="{FF2B5EF4-FFF2-40B4-BE49-F238E27FC236}">
                <a16:creationId xmlns:a16="http://schemas.microsoft.com/office/drawing/2014/main" id="{69E586FD-017E-EF4D-C8FB-9A6DF0BB5F60}"/>
              </a:ext>
            </a:extLst>
          </p:cNvPr>
          <p:cNvSpPr txBox="1">
            <a:spLocks/>
          </p:cNvSpPr>
          <p:nvPr/>
        </p:nvSpPr>
        <p:spPr>
          <a:xfrm>
            <a:off x="3949100" y="4221960"/>
            <a:ext cx="7726963"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Use “the rule of three" (three related points) and clear pauses.</a:t>
            </a:r>
          </a:p>
        </p:txBody>
      </p:sp>
      <p:sp>
        <p:nvSpPr>
          <p:cNvPr id="42" name="Subtitle 2">
            <a:extLst>
              <a:ext uri="{FF2B5EF4-FFF2-40B4-BE49-F238E27FC236}">
                <a16:creationId xmlns:a16="http://schemas.microsoft.com/office/drawing/2014/main" id="{D14E1F51-AB30-AF3F-23F0-BB1E5BEF81D5}"/>
              </a:ext>
            </a:extLst>
          </p:cNvPr>
          <p:cNvSpPr txBox="1">
            <a:spLocks/>
          </p:cNvSpPr>
          <p:nvPr/>
        </p:nvSpPr>
        <p:spPr>
          <a:xfrm>
            <a:off x="1762747" y="5368790"/>
            <a:ext cx="2051277"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All:</a:t>
            </a:r>
            <a:endParaRPr lang="en-GB" dirty="0">
              <a:solidFill>
                <a:schemeClr val="bg1"/>
              </a:solidFill>
            </a:endParaRPr>
          </a:p>
        </p:txBody>
      </p:sp>
      <p:sp>
        <p:nvSpPr>
          <p:cNvPr id="43" name="Subtitle 2">
            <a:extLst>
              <a:ext uri="{FF2B5EF4-FFF2-40B4-BE49-F238E27FC236}">
                <a16:creationId xmlns:a16="http://schemas.microsoft.com/office/drawing/2014/main" id="{ECFB6EEE-C2AE-579E-53C6-B1867287A4CD}"/>
              </a:ext>
            </a:extLst>
          </p:cNvPr>
          <p:cNvSpPr txBox="1">
            <a:spLocks/>
          </p:cNvSpPr>
          <p:nvPr/>
        </p:nvSpPr>
        <p:spPr>
          <a:xfrm>
            <a:off x="3949101" y="5368790"/>
            <a:ext cx="7417566"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Keep it under 60 seconds! Time yourself!</a:t>
            </a:r>
          </a:p>
        </p:txBody>
      </p:sp>
      <p:pic>
        <p:nvPicPr>
          <p:cNvPr id="5" name="Camera">
            <a:extLst>
              <a:ext uri="{FF2B5EF4-FFF2-40B4-BE49-F238E27FC236}">
                <a16:creationId xmlns:a16="http://schemas.microsoft.com/office/drawing/2014/main" id="{00CE054D-58C0-1B1A-967E-88CFF76D58F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1941" y="2081191"/>
            <a:ext cx="920327" cy="737960"/>
          </a:xfrm>
          <a:prstGeom prst="rect">
            <a:avLst/>
          </a:prstGeom>
        </p:spPr>
      </p:pic>
      <p:pic>
        <p:nvPicPr>
          <p:cNvPr id="6" name="Sound">
            <a:extLst>
              <a:ext uri="{FF2B5EF4-FFF2-40B4-BE49-F238E27FC236}">
                <a16:creationId xmlns:a16="http://schemas.microsoft.com/office/drawing/2014/main" id="{683ADD2B-ECAA-43DD-90BB-9712AACD57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r="-12702" b="-14715"/>
          <a:stretch>
            <a:fillRect/>
          </a:stretch>
        </p:blipFill>
        <p:spPr>
          <a:xfrm>
            <a:off x="607827" y="3202475"/>
            <a:ext cx="920327" cy="846554"/>
          </a:xfrm>
          <a:prstGeom prst="rect">
            <a:avLst/>
          </a:prstGeom>
        </p:spPr>
      </p:pic>
      <p:pic>
        <p:nvPicPr>
          <p:cNvPr id="8" name="Speech">
            <a:extLst>
              <a:ext uri="{FF2B5EF4-FFF2-40B4-BE49-F238E27FC236}">
                <a16:creationId xmlns:a16="http://schemas.microsoft.com/office/drawing/2014/main" id="{40AFC41B-18DA-0437-BE93-2ADC4931CB7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454" y="4341467"/>
            <a:ext cx="933566" cy="855769"/>
          </a:xfrm>
          <a:prstGeom prst="rect">
            <a:avLst/>
          </a:prstGeom>
        </p:spPr>
      </p:pic>
      <p:pic>
        <p:nvPicPr>
          <p:cNvPr id="13" name="Time yourself">
            <a:extLst>
              <a:ext uri="{FF2B5EF4-FFF2-40B4-BE49-F238E27FC236}">
                <a16:creationId xmlns:a16="http://schemas.microsoft.com/office/drawing/2014/main" id="{14CF289D-EED9-805A-169E-BB7BB079362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r="-2877"/>
          <a:stretch>
            <a:fillRect/>
          </a:stretch>
        </p:blipFill>
        <p:spPr>
          <a:xfrm>
            <a:off x="626299" y="5423812"/>
            <a:ext cx="860259" cy="948487"/>
          </a:xfrm>
          <a:prstGeom prst="rect">
            <a:avLst/>
          </a:prstGeom>
        </p:spPr>
      </p:pic>
    </p:spTree>
    <p:extLst>
      <p:ext uri="{BB962C8B-B14F-4D97-AF65-F5344CB8AC3E}">
        <p14:creationId xmlns:p14="http://schemas.microsoft.com/office/powerpoint/2010/main" val="252472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16" grpId="0" animBg="1"/>
      <p:bldP spid="21" grpId="0" animBg="1"/>
      <p:bldP spid="22" grpId="0" animBg="1"/>
      <p:bldP spid="23" grpId="0" animBg="1"/>
      <p:bldP spid="25" grpId="0" animBg="1"/>
      <p:bldP spid="27" grpId="0" animBg="1"/>
      <p:bldP spid="28" grpId="0" animBg="1"/>
      <p:bldP spid="35" grpId="0"/>
      <p:bldP spid="38" grpId="0"/>
      <p:bldP spid="39" grpId="0"/>
      <p:bldP spid="40" grpId="0"/>
      <p:bldP spid="42" grpId="0"/>
      <p:bldP spid="4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3102</TotalTime>
  <Words>1722</Words>
  <Application>Microsoft Office PowerPoint</Application>
  <PresentationFormat>Widescreen</PresentationFormat>
  <Paragraphs>129</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Aptos Display</vt:lpstr>
      <vt:lpstr>Arial</vt:lpstr>
      <vt:lpstr>Office Theme</vt:lpstr>
      <vt:lpstr>Is it important to vote and why?</vt:lpstr>
      <vt:lpstr>What are we learning today?</vt:lpstr>
      <vt:lpstr>Do you remember who does what?</vt:lpstr>
      <vt:lpstr>Your voice is the solution</vt:lpstr>
      <vt:lpstr>The great debate: our priorities</vt:lpstr>
      <vt:lpstr>Your mission: Enter the competition</vt:lpstr>
      <vt:lpstr>Your mission: the competition</vt:lpstr>
      <vt:lpstr>Top tips to structure your pitch</vt:lpstr>
      <vt:lpstr>Public speaking top tips</vt:lpstr>
      <vt:lpstr>Activity: Create your entry (25-30 mins)</vt:lpstr>
      <vt:lpstr>Slide11</vt:lpstr>
      <vt:lpstr>Further learning  Welcome to Your Vote  Democracy Classroom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731</cp:revision>
  <dcterms:created xsi:type="dcterms:W3CDTF">2025-12-09T07:44:22Z</dcterms:created>
  <dcterms:modified xsi:type="dcterms:W3CDTF">2026-02-18T11:56:52Z</dcterms:modified>
</cp:coreProperties>
</file>