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328" r:id="rId2"/>
    <p:sldId id="325" r:id="rId3"/>
    <p:sldId id="326" r:id="rId4"/>
    <p:sldId id="327" r:id="rId5"/>
    <p:sldId id="294" r:id="rId6"/>
    <p:sldId id="313" r:id="rId7"/>
    <p:sldId id="295" r:id="rId8"/>
    <p:sldId id="296" r:id="rId9"/>
    <p:sldId id="323" r:id="rId10"/>
    <p:sldId id="297" r:id="rId11"/>
    <p:sldId id="298" r:id="rId12"/>
    <p:sldId id="316" r:id="rId13"/>
    <p:sldId id="299" r:id="rId14"/>
    <p:sldId id="318" r:id="rId15"/>
    <p:sldId id="320" r:id="rId16"/>
    <p:sldId id="300" r:id="rId17"/>
    <p:sldId id="317" r:id="rId18"/>
    <p:sldId id="301" r:id="rId19"/>
    <p:sldId id="302" r:id="rId20"/>
    <p:sldId id="314" r:id="rId21"/>
    <p:sldId id="303" r:id="rId22"/>
    <p:sldId id="315" r:id="rId23"/>
    <p:sldId id="304" r:id="rId24"/>
    <p:sldId id="305" r:id="rId25"/>
    <p:sldId id="321" r:id="rId26"/>
    <p:sldId id="306" r:id="rId27"/>
    <p:sldId id="285"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65" userDrawn="1">
          <p15:clr>
            <a:srgbClr val="A4A3A4"/>
          </p15:clr>
        </p15:guide>
        <p15:guide id="2" pos="4226" userDrawn="1">
          <p15:clr>
            <a:srgbClr val="A4A3A4"/>
          </p15:clr>
        </p15:guide>
        <p15:guide id="3" orient="horz" pos="3589" userDrawn="1">
          <p15:clr>
            <a:srgbClr val="A4A3A4"/>
          </p15:clr>
        </p15:guide>
        <p15:guide id="4" pos="3454" userDrawn="1">
          <p15:clr>
            <a:srgbClr val="A4A3A4"/>
          </p15:clr>
        </p15:guide>
        <p15:guide id="5" orient="horz" pos="3816" userDrawn="1">
          <p15:clr>
            <a:srgbClr val="A4A3A4"/>
          </p15:clr>
        </p15:guide>
        <p15:guide id="6" pos="2978" userDrawn="1">
          <p15:clr>
            <a:srgbClr val="A4A3A4"/>
          </p15:clr>
        </p15:guide>
        <p15:guide id="7" orient="horz" pos="1071" userDrawn="1">
          <p15:clr>
            <a:srgbClr val="A4A3A4"/>
          </p15:clr>
        </p15:guide>
        <p15:guide id="8" orient="horz" pos="1298" userDrawn="1">
          <p15:clr>
            <a:srgbClr val="A4A3A4"/>
          </p15:clr>
        </p15:guide>
        <p15:guide id="9" orient="horz" pos="2863" userDrawn="1">
          <p15:clr>
            <a:srgbClr val="A4A3A4"/>
          </p15:clr>
        </p15:guide>
        <p15:guide id="10" orient="horz" pos="686" userDrawn="1">
          <p15:clr>
            <a:srgbClr val="A4A3A4"/>
          </p15:clr>
        </p15:guide>
        <p15:guide id="11" pos="461" userDrawn="1">
          <p15:clr>
            <a:srgbClr val="A4A3A4"/>
          </p15:clr>
        </p15:guide>
        <p15:guide id="12" orient="horz" pos="1094" userDrawn="1">
          <p15:clr>
            <a:srgbClr val="A4A3A4"/>
          </p15:clr>
        </p15:guide>
        <p15:guide id="13" orient="horz" pos="15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00"/>
    <a:srgbClr val="FF0000"/>
    <a:srgbClr val="E6007C"/>
    <a:srgbClr val="003057"/>
    <a:srgbClr val="4AAC27"/>
    <a:srgbClr val="96BE2D"/>
    <a:srgbClr val="0099C3"/>
    <a:srgbClr val="705191"/>
    <a:srgbClr val="EC6608"/>
    <a:srgbClr val="25B2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89" autoAdjust="0"/>
    <p:restoredTop sz="87190" autoAdjust="0"/>
  </p:normalViewPr>
  <p:slideViewPr>
    <p:cSldViewPr snapToGrid="0">
      <p:cViewPr varScale="1">
        <p:scale>
          <a:sx n="72" d="100"/>
          <a:sy n="72" d="100"/>
        </p:scale>
        <p:origin x="1498" y="53"/>
      </p:cViewPr>
      <p:guideLst>
        <p:guide orient="horz" pos="4065"/>
        <p:guide pos="4226"/>
        <p:guide orient="horz" pos="3589"/>
        <p:guide pos="3454"/>
        <p:guide orient="horz" pos="3816"/>
        <p:guide pos="2978"/>
        <p:guide orient="horz" pos="1071"/>
        <p:guide orient="horz" pos="1298"/>
        <p:guide orient="horz" pos="2863"/>
        <p:guide orient="horz" pos="686"/>
        <p:guide pos="461"/>
        <p:guide orient="horz" pos="1094"/>
        <p:guide orient="horz" pos="1502"/>
      </p:guideLst>
    </p:cSldViewPr>
  </p:slideViewPr>
  <p:notesTextViewPr>
    <p:cViewPr>
      <p:scale>
        <a:sx n="1" d="1"/>
        <a:sy n="1" d="1"/>
      </p:scale>
      <p:origin x="0" y="0"/>
    </p:cViewPr>
  </p:notesTextViewPr>
  <p:notesViewPr>
    <p:cSldViewPr snapToGrid="0">
      <p:cViewPr varScale="1">
        <p:scale>
          <a:sx n="150" d="100"/>
          <a:sy n="150" d="100"/>
        </p:scale>
        <p:origin x="4480" y="1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Quiz 3 has 25 questions. </a:t>
            </a:r>
            <a:r>
              <a:rPr lang="en-GB" b="1" i="0" dirty="0"/>
              <a:t>Who holds the power for each one, Parliament or council?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Please use ‘Slide Show’ to enable the slide animations and start the quiz. Click on the buttons to progress and answer questions correctly to be able to progress to the next question.</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4089983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rgbClr val="003057"/>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1277878"/>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471509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F12CD-3373-9749-4F3F-1B8BCD811D02}"/>
            </a:ext>
          </a:extLst>
        </p:cNvPr>
        <p:cNvGrpSpPr/>
        <p:nvPr/>
      </p:nvGrpSpPr>
      <p:grpSpPr>
        <a:xfrm>
          <a:off x="0" y="0"/>
          <a:ext cx="0" cy="0"/>
          <a:chOff x="0" y="0"/>
          <a:chExt cx="0" cy="0"/>
        </a:xfrm>
      </p:grpSpPr>
      <p:pic>
        <p:nvPicPr>
          <p:cNvPr id="2" name="Parliament">
            <a:extLst>
              <a:ext uri="{FF2B5EF4-FFF2-40B4-BE49-F238E27FC236}">
                <a16:creationId xmlns:a16="http://schemas.microsoft.com/office/drawing/2014/main" id="{E23A85C5-5F6B-C1CA-63EF-1862D8E01BC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58A9D3E9-241A-315B-28A1-113122B9161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DD1F7075-39D2-583B-A56E-04A478204AF7}"/>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 name="Title 1">
            <a:extLst>
              <a:ext uri="{FF2B5EF4-FFF2-40B4-BE49-F238E27FC236}">
                <a16:creationId xmlns:a16="http://schemas.microsoft.com/office/drawing/2014/main" id="{E44C9B32-FBF2-2B47-9A96-BFF08C9B24F6}"/>
              </a:ext>
            </a:extLst>
          </p:cNvPr>
          <p:cNvSpPr txBox="1">
            <a:spLocks noGrp="1"/>
          </p:cNvSpPr>
          <p:nvPr>
            <p:ph type="title" idx="4294967295"/>
          </p:nvPr>
        </p:nvSpPr>
        <p:spPr>
          <a:xfrm>
            <a:off x="723900" y="2492469"/>
            <a:ext cx="5782408" cy="11823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8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Quiz 3</a:t>
            </a:r>
          </a:p>
        </p:txBody>
      </p:sp>
      <p:sp>
        <p:nvSpPr>
          <p:cNvPr id="5" name="Subtitle 2">
            <a:extLst>
              <a:ext uri="{FF2B5EF4-FFF2-40B4-BE49-F238E27FC236}">
                <a16:creationId xmlns:a16="http://schemas.microsoft.com/office/drawing/2014/main" id="{7F2306D4-DD51-D923-BF9D-4F2129E4B0C9}"/>
              </a:ext>
            </a:extLst>
          </p:cNvPr>
          <p:cNvSpPr txBox="1">
            <a:spLocks/>
          </p:cNvSpPr>
          <p:nvPr/>
        </p:nvSpPr>
        <p:spPr>
          <a:xfrm>
            <a:off x="723899" y="3674844"/>
            <a:ext cx="6254969" cy="126701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28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25 questions</a:t>
            </a:r>
            <a:endParaRPr kumimoji="0" lang="en-GB" sz="28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Parliament</a:t>
            </a:r>
            <a:r>
              <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 or </a:t>
            </a:r>
            <a:r>
              <a:rPr lang="en-GB" sz="4000" b="1" dirty="0">
                <a:solidFill>
                  <a:prstClr val="white"/>
                </a:solidFill>
                <a:latin typeface="Arial" panose="020B0604020202020204" pitchFamily="34" charset="0"/>
                <a:cs typeface="Arial" panose="020B0604020202020204" pitchFamily="34" charset="0"/>
              </a:rPr>
              <a:t>c</a:t>
            </a:r>
            <a:r>
              <a:rPr kumimoji="0" lang="en-GB" sz="4000" b="1" i="0" u="none" strike="noStrike" kern="1200" cap="none" spc="0" normalizeH="0" baseline="0" noProof="0" dirty="0" err="1">
                <a:ln>
                  <a:noFill/>
                </a:ln>
                <a:solidFill>
                  <a:prstClr val="white"/>
                </a:solidFill>
                <a:effectLst/>
                <a:uLnTx/>
                <a:uFillTx/>
                <a:latin typeface="Arial" panose="020B0604020202020204" pitchFamily="34" charset="0"/>
                <a:ea typeface="+mn-ea"/>
                <a:cs typeface="Arial" panose="020B0604020202020204" pitchFamily="34" charset="0"/>
              </a:rPr>
              <a:t>ouncil</a:t>
            </a:r>
            <a:r>
              <a:rPr kumimoji="0" lang="en-GB" sz="40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a:t>
            </a:r>
          </a:p>
        </p:txBody>
      </p:sp>
      <p:pic>
        <p:nvPicPr>
          <p:cNvPr id="12" name="Picture 11">
            <a:extLst>
              <a:ext uri="{FF2B5EF4-FFF2-40B4-BE49-F238E27FC236}">
                <a16:creationId xmlns:a16="http://schemas.microsoft.com/office/drawing/2014/main" id="{630536D4-9E26-E99C-FE01-84AA2779351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a:extLst>
              <a:ext uri="{FF2B5EF4-FFF2-40B4-BE49-F238E27FC236}">
                <a16:creationId xmlns:a16="http://schemas.microsoft.com/office/drawing/2014/main" id="{938A7174-5007-BE1E-9BD0-98EF1C4A8ABB}"/>
              </a:ext>
              <a:ext uri="{C183D7F6-B498-43B3-948B-1728B52AA6E4}">
                <adec:decorative xmlns:adec="http://schemas.microsoft.com/office/drawing/2017/decorative" val="1"/>
              </a:ext>
            </a:extLst>
          </p:cNvPr>
          <p:cNvGrpSpPr/>
          <p:nvPr/>
        </p:nvGrpSpPr>
        <p:grpSpPr>
          <a:xfrm>
            <a:off x="833068" y="5660910"/>
            <a:ext cx="2934446" cy="707886"/>
            <a:chOff x="833068" y="5660910"/>
            <a:chExt cx="2934446" cy="707886"/>
          </a:xfrm>
        </p:grpSpPr>
        <p:sp>
          <p:nvSpPr>
            <p:cNvPr id="6" name="Rectangle 5">
              <a:extLst>
                <a:ext uri="{FF2B5EF4-FFF2-40B4-BE49-F238E27FC236}">
                  <a16:creationId xmlns:a16="http://schemas.microsoft.com/office/drawing/2014/main" id="{5D57A0F2-3BC8-2769-1650-F98302B2E9CA}"/>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E73291AB-A218-16BF-1792-7FBF5B3199B3}"/>
                </a:ext>
              </a:extLst>
            </p:cNvPr>
            <p:cNvSpPr txBox="1"/>
            <p:nvPr/>
          </p:nvSpPr>
          <p:spPr>
            <a:xfrm>
              <a:off x="833068" y="5660910"/>
              <a:ext cx="293444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Start quiz</a:t>
              </a:r>
            </a:p>
          </p:txBody>
        </p:sp>
      </p:grpSp>
    </p:spTree>
    <p:extLst>
      <p:ext uri="{BB962C8B-B14F-4D97-AF65-F5344CB8AC3E}">
        <p14:creationId xmlns:p14="http://schemas.microsoft.com/office/powerpoint/2010/main" val="1442954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341144-C445-E559-030A-28A8FB71BD9C}"/>
            </a:ext>
          </a:extLst>
        </p:cNvPr>
        <p:cNvGrpSpPr/>
        <p:nvPr/>
      </p:nvGrpSpPr>
      <p:grpSpPr>
        <a:xfrm>
          <a:off x="0" y="0"/>
          <a:ext cx="0" cy="0"/>
          <a:chOff x="0" y="0"/>
          <a:chExt cx="0" cy="0"/>
        </a:xfrm>
      </p:grpSpPr>
      <p:pic>
        <p:nvPicPr>
          <p:cNvPr id="5" name="Fly-Tipping">
            <a:extLst>
              <a:ext uri="{FF2B5EF4-FFF2-40B4-BE49-F238E27FC236}">
                <a16:creationId xmlns:a16="http://schemas.microsoft.com/office/drawing/2014/main" id="{538D410A-1CCF-B87D-E9C1-5CE4C8FFE03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37359" y="0"/>
            <a:ext cx="7654641" cy="4545460"/>
          </a:xfrm>
          <a:prstGeom prst="rect">
            <a:avLst/>
          </a:prstGeom>
        </p:spPr>
      </p:pic>
      <p:sp>
        <p:nvSpPr>
          <p:cNvPr id="14" name="Rectangle 13">
            <a:extLst>
              <a:ext uri="{FF2B5EF4-FFF2-40B4-BE49-F238E27FC236}">
                <a16:creationId xmlns:a16="http://schemas.microsoft.com/office/drawing/2014/main" id="{AECE6E75-8D1D-1A54-620E-D6ACAC39B743}"/>
              </a:ext>
              <a:ext uri="{C183D7F6-B498-43B3-948B-1728B52AA6E4}">
                <adec:decorative xmlns:adec="http://schemas.microsoft.com/office/drawing/2017/decorative" val="1"/>
              </a:ext>
            </a:extLst>
          </p:cNvPr>
          <p:cNvSpPr/>
          <p:nvPr/>
        </p:nvSpPr>
        <p:spPr>
          <a:xfrm>
            <a:off x="-1" y="3745"/>
            <a:ext cx="4727575"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4E7A654-D5AD-873A-50C1-842278DE8FB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DE37E115-276C-5A9E-77A9-D9288C7D58BE}"/>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0348FF54-EE09-F822-C96E-6014C8BBF962}"/>
              </a:ext>
            </a:extLst>
          </p:cNvPr>
          <p:cNvSpPr>
            <a:spLocks noGrp="1"/>
          </p:cNvSpPr>
          <p:nvPr>
            <p:ph type="ctrTitle"/>
          </p:nvPr>
        </p:nvSpPr>
        <p:spPr>
          <a:xfrm>
            <a:off x="616768" y="509898"/>
            <a:ext cx="3665672" cy="784830"/>
          </a:xfrm>
        </p:spPr>
        <p:txBody>
          <a:bodyPr/>
          <a:lstStyle/>
          <a:p>
            <a:r>
              <a:rPr lang="en-GB" dirty="0"/>
              <a:t>Fly-tipping</a:t>
            </a:r>
          </a:p>
        </p:txBody>
      </p:sp>
      <p:sp>
        <p:nvSpPr>
          <p:cNvPr id="16" name="Subtitle 2">
            <a:extLst>
              <a:ext uri="{FF2B5EF4-FFF2-40B4-BE49-F238E27FC236}">
                <a16:creationId xmlns:a16="http://schemas.microsoft.com/office/drawing/2014/main" id="{6CD068A6-BF8B-BF4A-0624-134578C2D3AC}"/>
              </a:ext>
            </a:extLst>
          </p:cNvPr>
          <p:cNvSpPr>
            <a:spLocks noGrp="1"/>
          </p:cNvSpPr>
          <p:nvPr>
            <p:ph type="subTitle" idx="1"/>
          </p:nvPr>
        </p:nvSpPr>
        <p:spPr>
          <a:xfrm>
            <a:off x="616768" y="1364116"/>
            <a:ext cx="3315152" cy="1200329"/>
          </a:xfrm>
        </p:spPr>
        <p:txBody>
          <a:bodyPr/>
          <a:lstStyle/>
          <a:p>
            <a:pPr>
              <a:lnSpc>
                <a:spcPct val="100000"/>
              </a:lnSpc>
              <a:spcBef>
                <a:spcPts val="0"/>
              </a:spcBef>
            </a:pPr>
            <a:r>
              <a:rPr lang="en-GB" dirty="0"/>
              <a:t>Investigating and clearing up dumped rubbish.</a:t>
            </a:r>
          </a:p>
        </p:txBody>
      </p:sp>
      <p:sp>
        <p:nvSpPr>
          <p:cNvPr id="28" name="Rectangle 27">
            <a:extLst>
              <a:ext uri="{FF2B5EF4-FFF2-40B4-BE49-F238E27FC236}">
                <a16:creationId xmlns:a16="http://schemas.microsoft.com/office/drawing/2014/main" id="{0F7320FA-42DA-2D6B-65B8-FE0CC20FF219}"/>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CC6B895-D526-20A3-6D08-DB105FE3ABED}"/>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C632385D-28AF-9CC1-1A0F-07228D435BDA}"/>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EE6A109B-3D88-D039-AF77-328E03F06F46}"/>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D47E1CE1-7762-A9D3-8BE0-646A87D5C2EE}"/>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64F7E4AE-92F3-52EC-0F93-3CB51D69258D}"/>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226549563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B09FD9-431B-4800-4A90-C34653295C4C}"/>
            </a:ext>
          </a:extLst>
        </p:cNvPr>
        <p:cNvGrpSpPr/>
        <p:nvPr/>
      </p:nvGrpSpPr>
      <p:grpSpPr>
        <a:xfrm>
          <a:off x="0" y="0"/>
          <a:ext cx="0" cy="0"/>
          <a:chOff x="0" y="0"/>
          <a:chExt cx="0" cy="0"/>
        </a:xfrm>
      </p:grpSpPr>
      <p:pic>
        <p:nvPicPr>
          <p:cNvPr id="5" name="Trading Standards">
            <a:extLst>
              <a:ext uri="{FF2B5EF4-FFF2-40B4-BE49-F238E27FC236}">
                <a16:creationId xmlns:a16="http://schemas.microsoft.com/office/drawing/2014/main" id="{726F85D4-FF20-3E94-3467-7662A3478C2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1170"/>
          <a:stretch>
            <a:fillRect/>
          </a:stretch>
        </p:blipFill>
        <p:spPr>
          <a:xfrm>
            <a:off x="4282441" y="0"/>
            <a:ext cx="7909560" cy="4545460"/>
          </a:xfrm>
          <a:prstGeom prst="rect">
            <a:avLst/>
          </a:prstGeom>
        </p:spPr>
      </p:pic>
      <p:sp>
        <p:nvSpPr>
          <p:cNvPr id="14" name="Rectangle 13">
            <a:extLst>
              <a:ext uri="{FF2B5EF4-FFF2-40B4-BE49-F238E27FC236}">
                <a16:creationId xmlns:a16="http://schemas.microsoft.com/office/drawing/2014/main" id="{510652F0-34E8-5F1F-DF8D-492D8844FC1C}"/>
              </a:ext>
              <a:ext uri="{C183D7F6-B498-43B3-948B-1728B52AA6E4}">
                <adec:decorative xmlns:adec="http://schemas.microsoft.com/office/drawing/2017/decorative" val="1"/>
              </a:ext>
            </a:extLst>
          </p:cNvPr>
          <p:cNvSpPr/>
          <p:nvPr/>
        </p:nvSpPr>
        <p:spPr>
          <a:xfrm>
            <a:off x="-12895"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F888494-9960-FF9C-9938-BF05A2B6130F}"/>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84DE7BE8-12DF-5CDB-C95E-2FEAD022DBED}"/>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8EA77AB4-285C-0275-EFD8-7492614F9C56}"/>
              </a:ext>
            </a:extLst>
          </p:cNvPr>
          <p:cNvSpPr>
            <a:spLocks noGrp="1"/>
          </p:cNvSpPr>
          <p:nvPr>
            <p:ph type="ctrTitle"/>
          </p:nvPr>
        </p:nvSpPr>
        <p:spPr>
          <a:xfrm>
            <a:off x="616768" y="468393"/>
            <a:ext cx="3665672" cy="1477328"/>
          </a:xfrm>
        </p:spPr>
        <p:txBody>
          <a:bodyPr/>
          <a:lstStyle/>
          <a:p>
            <a:pPr>
              <a:lnSpc>
                <a:spcPts val="5200"/>
              </a:lnSpc>
            </a:pPr>
            <a:r>
              <a:rPr lang="en-GB" dirty="0"/>
              <a:t>Trading standards</a:t>
            </a:r>
          </a:p>
        </p:txBody>
      </p:sp>
      <p:sp>
        <p:nvSpPr>
          <p:cNvPr id="16" name="Subtitle 2">
            <a:extLst>
              <a:ext uri="{FF2B5EF4-FFF2-40B4-BE49-F238E27FC236}">
                <a16:creationId xmlns:a16="http://schemas.microsoft.com/office/drawing/2014/main" id="{C8905A02-CCCB-19EF-9C55-B3BE663D02A9}"/>
              </a:ext>
            </a:extLst>
          </p:cNvPr>
          <p:cNvSpPr>
            <a:spLocks noGrp="1"/>
          </p:cNvSpPr>
          <p:nvPr>
            <p:ph type="subTitle" idx="1"/>
          </p:nvPr>
        </p:nvSpPr>
        <p:spPr>
          <a:xfrm>
            <a:off x="629416" y="2030778"/>
            <a:ext cx="3591357" cy="1569660"/>
          </a:xfrm>
        </p:spPr>
        <p:txBody>
          <a:bodyPr/>
          <a:lstStyle/>
          <a:p>
            <a:pPr>
              <a:lnSpc>
                <a:spcPct val="100000"/>
              </a:lnSpc>
              <a:spcBef>
                <a:spcPts val="0"/>
              </a:spcBef>
            </a:pPr>
            <a:r>
              <a:rPr lang="en-GB" dirty="0"/>
              <a:t>Stopping local shops from selling vapes or alcohol to underage kids.</a:t>
            </a:r>
          </a:p>
        </p:txBody>
      </p:sp>
      <p:sp>
        <p:nvSpPr>
          <p:cNvPr id="28" name="Rectangle 27">
            <a:extLst>
              <a:ext uri="{FF2B5EF4-FFF2-40B4-BE49-F238E27FC236}">
                <a16:creationId xmlns:a16="http://schemas.microsoft.com/office/drawing/2014/main" id="{1389D6DE-E03F-6797-7E39-C2D0E420987F}"/>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4B5087CC-ABBF-50AE-FCD6-D2686DBA82FB}"/>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4152CFE1-9DC9-6F14-769D-8D9E3BC5A451}"/>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52DE4EBA-C269-976A-C6B2-359CB59F4D9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D90D03A5-6A67-F184-0F5A-562387E56929}"/>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88BA0004-5654-45FB-6DDB-8F3D497D8E6D}"/>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29359260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56FC83-5E72-59F0-4B09-20441240C99A}"/>
            </a:ext>
          </a:extLst>
        </p:cNvPr>
        <p:cNvGrpSpPr/>
        <p:nvPr/>
      </p:nvGrpSpPr>
      <p:grpSpPr>
        <a:xfrm>
          <a:off x="0" y="0"/>
          <a:ext cx="0" cy="0"/>
          <a:chOff x="0" y="0"/>
          <a:chExt cx="0" cy="0"/>
        </a:xfrm>
      </p:grpSpPr>
      <p:pic>
        <p:nvPicPr>
          <p:cNvPr id="5" name="Benefits">
            <a:extLst>
              <a:ext uri="{FF2B5EF4-FFF2-40B4-BE49-F238E27FC236}">
                <a16:creationId xmlns:a16="http://schemas.microsoft.com/office/drawing/2014/main" id="{D65C9F68-838D-85F6-AB4A-C43E2D35FC2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834"/>
          <a:stretch>
            <a:fillRect/>
          </a:stretch>
        </p:blipFill>
        <p:spPr>
          <a:xfrm>
            <a:off x="4048049" y="1"/>
            <a:ext cx="8143951" cy="4545460"/>
          </a:xfrm>
          <a:prstGeom prst="rect">
            <a:avLst/>
          </a:prstGeom>
        </p:spPr>
      </p:pic>
      <p:sp>
        <p:nvSpPr>
          <p:cNvPr id="18" name="Rectangle 17">
            <a:extLst>
              <a:ext uri="{FF2B5EF4-FFF2-40B4-BE49-F238E27FC236}">
                <a16:creationId xmlns:a16="http://schemas.microsoft.com/office/drawing/2014/main" id="{2717EC7E-830B-6CE5-DE5C-2FD9C436527F}"/>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11A6D241-CEAB-3593-1893-4E9D74FFA5F4}"/>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21048D3-076E-78D9-5AB5-508A3B56E33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6C54434A-CC40-44F8-2E49-E65BF5C562F6}"/>
              </a:ext>
            </a:extLst>
          </p:cNvPr>
          <p:cNvSpPr>
            <a:spLocks noGrp="1"/>
          </p:cNvSpPr>
          <p:nvPr>
            <p:ph type="ctrTitle"/>
          </p:nvPr>
        </p:nvSpPr>
        <p:spPr>
          <a:xfrm>
            <a:off x="601037" y="493706"/>
            <a:ext cx="3924503" cy="784830"/>
          </a:xfrm>
        </p:spPr>
        <p:txBody>
          <a:bodyPr/>
          <a:lstStyle/>
          <a:p>
            <a:r>
              <a:rPr lang="en-GB" dirty="0"/>
              <a:t>Benefits</a:t>
            </a:r>
          </a:p>
        </p:txBody>
      </p:sp>
      <p:sp>
        <p:nvSpPr>
          <p:cNvPr id="20" name="Subtitle 2">
            <a:extLst>
              <a:ext uri="{FF2B5EF4-FFF2-40B4-BE49-F238E27FC236}">
                <a16:creationId xmlns:a16="http://schemas.microsoft.com/office/drawing/2014/main" id="{B1CBCF93-8E3F-64ED-5C7A-D1FF1D7AE7BF}"/>
              </a:ext>
            </a:extLst>
          </p:cNvPr>
          <p:cNvSpPr>
            <a:spLocks noGrp="1"/>
          </p:cNvSpPr>
          <p:nvPr>
            <p:ph type="subTitle" idx="1"/>
          </p:nvPr>
        </p:nvSpPr>
        <p:spPr>
          <a:xfrm>
            <a:off x="636429" y="1362701"/>
            <a:ext cx="3406343" cy="1200329"/>
          </a:xfrm>
        </p:spPr>
        <p:txBody>
          <a:bodyPr/>
          <a:lstStyle/>
          <a:p>
            <a:pPr>
              <a:lnSpc>
                <a:spcPct val="100000"/>
              </a:lnSpc>
              <a:spcBef>
                <a:spcPts val="0"/>
              </a:spcBef>
            </a:pPr>
            <a:r>
              <a:rPr lang="en-GB" dirty="0"/>
              <a:t>Setting the rates for Universal Credit or Child Benefit.</a:t>
            </a:r>
          </a:p>
        </p:txBody>
      </p:sp>
      <p:sp>
        <p:nvSpPr>
          <p:cNvPr id="28" name="Rectangle 27">
            <a:extLst>
              <a:ext uri="{FF2B5EF4-FFF2-40B4-BE49-F238E27FC236}">
                <a16:creationId xmlns:a16="http://schemas.microsoft.com/office/drawing/2014/main" id="{48E8C253-3D17-C9D9-C000-7D544D2B3811}"/>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1C877575-306F-67EE-01C0-08643D6BDE42}"/>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EFDC774-2E05-45BA-E254-8F22793D9B27}"/>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6C42C56D-9718-AB80-E72F-BE54977FB721}"/>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5F21F22-7645-ABA4-1CA0-0BEE1027F903}"/>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5E96F6C2-E693-50BE-34F3-79A9CF533329}"/>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11</a:t>
            </a:r>
          </a:p>
        </p:txBody>
      </p:sp>
    </p:spTree>
    <p:extLst>
      <p:ext uri="{BB962C8B-B14F-4D97-AF65-F5344CB8AC3E}">
        <p14:creationId xmlns:p14="http://schemas.microsoft.com/office/powerpoint/2010/main" val="38672519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9C225-B19F-0F13-045D-990BD8F060A0}"/>
            </a:ext>
          </a:extLst>
        </p:cNvPr>
        <p:cNvGrpSpPr/>
        <p:nvPr/>
      </p:nvGrpSpPr>
      <p:grpSpPr>
        <a:xfrm>
          <a:off x="0" y="0"/>
          <a:ext cx="0" cy="0"/>
          <a:chOff x="0" y="0"/>
          <a:chExt cx="0" cy="0"/>
        </a:xfrm>
      </p:grpSpPr>
      <p:pic>
        <p:nvPicPr>
          <p:cNvPr id="5" name="Noise Complaints">
            <a:extLst>
              <a:ext uri="{FF2B5EF4-FFF2-40B4-BE49-F238E27FC236}">
                <a16:creationId xmlns:a16="http://schemas.microsoft.com/office/drawing/2014/main" id="{4D2DCE40-92F8-4098-4D17-69CBC10DBBA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28563" y="-12423"/>
            <a:ext cx="8166208" cy="4557883"/>
          </a:xfrm>
          <a:prstGeom prst="rect">
            <a:avLst/>
          </a:prstGeom>
        </p:spPr>
      </p:pic>
      <p:sp>
        <p:nvSpPr>
          <p:cNvPr id="14" name="Rectangle 13">
            <a:extLst>
              <a:ext uri="{FF2B5EF4-FFF2-40B4-BE49-F238E27FC236}">
                <a16:creationId xmlns:a16="http://schemas.microsoft.com/office/drawing/2014/main" id="{2C2800FE-CA03-CD2E-A582-60B06ADA5AF3}"/>
              </a:ext>
              <a:ext uri="{C183D7F6-B498-43B3-948B-1728B52AA6E4}">
                <adec:decorative xmlns:adec="http://schemas.microsoft.com/office/drawing/2017/decorative" val="1"/>
              </a:ext>
            </a:extLst>
          </p:cNvPr>
          <p:cNvSpPr/>
          <p:nvPr/>
        </p:nvSpPr>
        <p:spPr>
          <a:xfrm>
            <a:off x="11329"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1487A4D-23BD-A9E2-5B36-3BB1F0654753}"/>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AF379A3-1507-4348-8DF2-59170584C69D}"/>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CCC2C6AF-E4B1-543D-5FA6-BDD0B2EEA8BF}"/>
              </a:ext>
            </a:extLst>
          </p:cNvPr>
          <p:cNvSpPr>
            <a:spLocks noGrp="1"/>
          </p:cNvSpPr>
          <p:nvPr>
            <p:ph type="ctrTitle"/>
          </p:nvPr>
        </p:nvSpPr>
        <p:spPr>
          <a:xfrm>
            <a:off x="616768" y="472640"/>
            <a:ext cx="3665672" cy="1477328"/>
          </a:xfrm>
        </p:spPr>
        <p:txBody>
          <a:bodyPr/>
          <a:lstStyle/>
          <a:p>
            <a:pPr>
              <a:lnSpc>
                <a:spcPts val="5200"/>
              </a:lnSpc>
            </a:pPr>
            <a:r>
              <a:rPr lang="en-GB" dirty="0"/>
              <a:t>Noise complaints</a:t>
            </a:r>
          </a:p>
        </p:txBody>
      </p:sp>
      <p:sp>
        <p:nvSpPr>
          <p:cNvPr id="16" name="Subtitle 2">
            <a:extLst>
              <a:ext uri="{FF2B5EF4-FFF2-40B4-BE49-F238E27FC236}">
                <a16:creationId xmlns:a16="http://schemas.microsoft.com/office/drawing/2014/main" id="{FA4FB842-9DEC-967D-FA52-AC50E493C3A8}"/>
              </a:ext>
            </a:extLst>
          </p:cNvPr>
          <p:cNvSpPr>
            <a:spLocks noGrp="1"/>
          </p:cNvSpPr>
          <p:nvPr>
            <p:ph type="subTitle" idx="1"/>
          </p:nvPr>
        </p:nvSpPr>
        <p:spPr>
          <a:xfrm>
            <a:off x="616768" y="2033208"/>
            <a:ext cx="3254192" cy="1200329"/>
          </a:xfrm>
        </p:spPr>
        <p:txBody>
          <a:bodyPr/>
          <a:lstStyle/>
          <a:p>
            <a:pPr>
              <a:lnSpc>
                <a:spcPct val="100000"/>
              </a:lnSpc>
              <a:spcBef>
                <a:spcPts val="0"/>
              </a:spcBef>
            </a:pPr>
            <a:r>
              <a:rPr lang="en-GB" dirty="0"/>
              <a:t>Dealing with noisy neighbours or loud music venues.</a:t>
            </a:r>
          </a:p>
        </p:txBody>
      </p:sp>
      <p:sp>
        <p:nvSpPr>
          <p:cNvPr id="28" name="Rectangle 27">
            <a:extLst>
              <a:ext uri="{FF2B5EF4-FFF2-40B4-BE49-F238E27FC236}">
                <a16:creationId xmlns:a16="http://schemas.microsoft.com/office/drawing/2014/main" id="{ED4F634C-C609-245E-29DA-27C8B15E8864}"/>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508357AE-EB44-C566-317B-254B781FCF5E}"/>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41235472-3A17-D983-D297-2F2231DAF34D}"/>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16C67C35-0D93-D0A8-00B6-467CA8F75977}"/>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65943F50-D7F5-B626-9189-168EC7B23EF0}"/>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2A09EDE4-65EA-9670-F2E1-4BB4C14750B1}"/>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12</a:t>
            </a:r>
          </a:p>
        </p:txBody>
      </p:sp>
    </p:spTree>
    <p:extLst>
      <p:ext uri="{BB962C8B-B14F-4D97-AF65-F5344CB8AC3E}">
        <p14:creationId xmlns:p14="http://schemas.microsoft.com/office/powerpoint/2010/main" val="42019007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DEB08-EF6D-5704-B930-DDEE4638CF80}"/>
            </a:ext>
          </a:extLst>
        </p:cNvPr>
        <p:cNvGrpSpPr/>
        <p:nvPr/>
      </p:nvGrpSpPr>
      <p:grpSpPr>
        <a:xfrm>
          <a:off x="0" y="0"/>
          <a:ext cx="0" cy="0"/>
          <a:chOff x="0" y="0"/>
          <a:chExt cx="0" cy="0"/>
        </a:xfrm>
      </p:grpSpPr>
      <p:pic>
        <p:nvPicPr>
          <p:cNvPr id="5" name="Apprenticeships">
            <a:extLst>
              <a:ext uri="{FF2B5EF4-FFF2-40B4-BE49-F238E27FC236}">
                <a16:creationId xmlns:a16="http://schemas.microsoft.com/office/drawing/2014/main" id="{AB1B56B8-BBBA-FE6C-74FA-60B01E6628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r="1055"/>
          <a:stretch>
            <a:fillRect/>
          </a:stretch>
        </p:blipFill>
        <p:spPr>
          <a:xfrm>
            <a:off x="4133949" y="0"/>
            <a:ext cx="8058052" cy="4545460"/>
          </a:xfrm>
          <a:prstGeom prst="rect">
            <a:avLst/>
          </a:prstGeom>
        </p:spPr>
      </p:pic>
      <p:sp>
        <p:nvSpPr>
          <p:cNvPr id="18" name="Rectangle 17">
            <a:extLst>
              <a:ext uri="{FF2B5EF4-FFF2-40B4-BE49-F238E27FC236}">
                <a16:creationId xmlns:a16="http://schemas.microsoft.com/office/drawing/2014/main" id="{32C9C0E8-A244-445E-C59B-7167135D803F}"/>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6E68ABBC-0CBC-8A58-43C2-2F5B0828AAA2}"/>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0016D21F-2B56-4869-1362-B6F755F7700F}"/>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E9851957-DCE4-8CD6-BDE8-40C5211FCAD3}"/>
              </a:ext>
            </a:extLst>
          </p:cNvPr>
          <p:cNvSpPr>
            <a:spLocks noGrp="1"/>
          </p:cNvSpPr>
          <p:nvPr>
            <p:ph type="ctrTitle"/>
          </p:nvPr>
        </p:nvSpPr>
        <p:spPr>
          <a:xfrm>
            <a:off x="644372" y="669423"/>
            <a:ext cx="4595063" cy="577081"/>
          </a:xfrm>
        </p:spPr>
        <p:txBody>
          <a:bodyPr/>
          <a:lstStyle/>
          <a:p>
            <a:r>
              <a:rPr lang="en-GB" sz="3500" dirty="0"/>
              <a:t>Apprenticeships</a:t>
            </a:r>
          </a:p>
        </p:txBody>
      </p:sp>
      <p:sp>
        <p:nvSpPr>
          <p:cNvPr id="20" name="Subtitle 2">
            <a:extLst>
              <a:ext uri="{FF2B5EF4-FFF2-40B4-BE49-F238E27FC236}">
                <a16:creationId xmlns:a16="http://schemas.microsoft.com/office/drawing/2014/main" id="{BAAAEBB7-556C-8A1D-4E41-2D419DEE7242}"/>
              </a:ext>
            </a:extLst>
          </p:cNvPr>
          <p:cNvSpPr>
            <a:spLocks noGrp="1"/>
          </p:cNvSpPr>
          <p:nvPr>
            <p:ph type="subTitle" idx="1"/>
          </p:nvPr>
        </p:nvSpPr>
        <p:spPr>
          <a:xfrm>
            <a:off x="637167" y="1367000"/>
            <a:ext cx="3406343" cy="1200329"/>
          </a:xfrm>
        </p:spPr>
        <p:txBody>
          <a:bodyPr/>
          <a:lstStyle/>
          <a:p>
            <a:pPr>
              <a:lnSpc>
                <a:spcPct val="100000"/>
              </a:lnSpc>
              <a:spcBef>
                <a:spcPts val="0"/>
              </a:spcBef>
            </a:pPr>
            <a:r>
              <a:rPr lang="en-GB" dirty="0"/>
              <a:t>Funding national schemes to help young people learn a trade.</a:t>
            </a:r>
          </a:p>
        </p:txBody>
      </p:sp>
      <p:sp>
        <p:nvSpPr>
          <p:cNvPr id="28" name="Rectangle 27">
            <a:extLst>
              <a:ext uri="{FF2B5EF4-FFF2-40B4-BE49-F238E27FC236}">
                <a16:creationId xmlns:a16="http://schemas.microsoft.com/office/drawing/2014/main" id="{C450893A-154E-0150-46B5-6248F85412A3}"/>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17FB123A-1105-23E6-EE17-9A5B3072DA8C}"/>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901538E2-1E10-AFCC-A6D6-C30083C7EE82}"/>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D5634DC6-712E-7C9D-204F-AE58E20AE54E}"/>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E7E98FB-89A7-70B3-C214-E599B2EC2E7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0A5D8CC7-0D1C-2D97-3BF4-B8650E639ED6}"/>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13</a:t>
            </a:r>
          </a:p>
        </p:txBody>
      </p:sp>
    </p:spTree>
    <p:extLst>
      <p:ext uri="{BB962C8B-B14F-4D97-AF65-F5344CB8AC3E}">
        <p14:creationId xmlns:p14="http://schemas.microsoft.com/office/powerpoint/2010/main" val="36319544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EF0E4-FC6B-40CF-7C79-52ED304EB283}"/>
            </a:ext>
          </a:extLst>
        </p:cNvPr>
        <p:cNvGrpSpPr/>
        <p:nvPr/>
      </p:nvGrpSpPr>
      <p:grpSpPr>
        <a:xfrm>
          <a:off x="0" y="0"/>
          <a:ext cx="0" cy="0"/>
          <a:chOff x="0" y="0"/>
          <a:chExt cx="0" cy="0"/>
        </a:xfrm>
      </p:grpSpPr>
      <p:pic>
        <p:nvPicPr>
          <p:cNvPr id="5" name="National Trains">
            <a:extLst>
              <a:ext uri="{FF2B5EF4-FFF2-40B4-BE49-F238E27FC236}">
                <a16:creationId xmlns:a16="http://schemas.microsoft.com/office/drawing/2014/main" id="{DE18C313-F4A8-5EAA-C0EB-2BB46977090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559" t="3056" r="9722" b="4107"/>
          <a:stretch>
            <a:fillRect/>
          </a:stretch>
        </p:blipFill>
        <p:spPr>
          <a:xfrm>
            <a:off x="4154729" y="0"/>
            <a:ext cx="8143951" cy="4545460"/>
          </a:xfrm>
          <a:prstGeom prst="rect">
            <a:avLst/>
          </a:prstGeom>
        </p:spPr>
      </p:pic>
      <p:sp>
        <p:nvSpPr>
          <p:cNvPr id="18" name="Rectangle 17">
            <a:extLst>
              <a:ext uri="{FF2B5EF4-FFF2-40B4-BE49-F238E27FC236}">
                <a16:creationId xmlns:a16="http://schemas.microsoft.com/office/drawing/2014/main" id="{ADDDF469-76DF-3059-43B8-14ADB1D72E16}"/>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9C0BF30-B39E-19B1-842A-E9CC89231F5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EF40380-90E5-AD4D-963E-762F136AC377}"/>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175857E0-C561-6210-E860-20DF414B4F54}"/>
              </a:ext>
            </a:extLst>
          </p:cNvPr>
          <p:cNvSpPr>
            <a:spLocks noGrp="1"/>
          </p:cNvSpPr>
          <p:nvPr>
            <p:ph type="ctrTitle"/>
          </p:nvPr>
        </p:nvSpPr>
        <p:spPr>
          <a:xfrm>
            <a:off x="601777" y="469152"/>
            <a:ext cx="3924503" cy="1477328"/>
          </a:xfrm>
        </p:spPr>
        <p:txBody>
          <a:bodyPr/>
          <a:lstStyle/>
          <a:p>
            <a:pPr>
              <a:lnSpc>
                <a:spcPts val="5200"/>
              </a:lnSpc>
            </a:pPr>
            <a:r>
              <a:rPr lang="en-GB" dirty="0"/>
              <a:t>National trains</a:t>
            </a:r>
          </a:p>
        </p:txBody>
      </p:sp>
      <p:sp>
        <p:nvSpPr>
          <p:cNvPr id="20" name="Subtitle 2">
            <a:extLst>
              <a:ext uri="{FF2B5EF4-FFF2-40B4-BE49-F238E27FC236}">
                <a16:creationId xmlns:a16="http://schemas.microsoft.com/office/drawing/2014/main" id="{33FD5B56-2673-D0B7-9001-26D36452D026}"/>
              </a:ext>
            </a:extLst>
          </p:cNvPr>
          <p:cNvSpPr>
            <a:spLocks noGrp="1"/>
          </p:cNvSpPr>
          <p:nvPr>
            <p:ph type="subTitle" idx="1"/>
          </p:nvPr>
        </p:nvSpPr>
        <p:spPr>
          <a:xfrm>
            <a:off x="637169" y="2035246"/>
            <a:ext cx="3406343" cy="1200329"/>
          </a:xfrm>
        </p:spPr>
        <p:txBody>
          <a:bodyPr/>
          <a:lstStyle/>
          <a:p>
            <a:pPr>
              <a:lnSpc>
                <a:spcPct val="100000"/>
              </a:lnSpc>
              <a:spcBef>
                <a:spcPts val="0"/>
              </a:spcBef>
            </a:pPr>
            <a:r>
              <a:rPr lang="en-GB" dirty="0"/>
              <a:t>Regulating the railways and setting caps on ticket price increases.</a:t>
            </a:r>
          </a:p>
        </p:txBody>
      </p:sp>
      <p:sp>
        <p:nvSpPr>
          <p:cNvPr id="28" name="Rectangle 27">
            <a:extLst>
              <a:ext uri="{FF2B5EF4-FFF2-40B4-BE49-F238E27FC236}">
                <a16:creationId xmlns:a16="http://schemas.microsoft.com/office/drawing/2014/main" id="{AA729058-C4A3-8060-C073-793D1ED109AF}"/>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740E9C3A-94F0-0543-3CC4-BB73C695828C}"/>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9A71EDAE-DE99-B07F-4B6A-C1E1049E05C1}"/>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E45BDED8-9F24-202B-B548-E71A089D194A}"/>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5FF8555E-2321-CECA-E391-1DAC2C7B8AA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F61FD285-AA71-59D6-FFCB-14C1519F6DA3}"/>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14</a:t>
            </a:r>
          </a:p>
        </p:txBody>
      </p:sp>
    </p:spTree>
    <p:extLst>
      <p:ext uri="{BB962C8B-B14F-4D97-AF65-F5344CB8AC3E}">
        <p14:creationId xmlns:p14="http://schemas.microsoft.com/office/powerpoint/2010/main" val="1047241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9AE0A3-1F3E-3EAD-1A38-6B6D43D20CB3}"/>
            </a:ext>
          </a:extLst>
        </p:cNvPr>
        <p:cNvGrpSpPr/>
        <p:nvPr/>
      </p:nvGrpSpPr>
      <p:grpSpPr>
        <a:xfrm>
          <a:off x="0" y="0"/>
          <a:ext cx="0" cy="0"/>
          <a:chOff x="0" y="0"/>
          <a:chExt cx="0" cy="0"/>
        </a:xfrm>
      </p:grpSpPr>
      <p:pic>
        <p:nvPicPr>
          <p:cNvPr id="5" name="Dog bins">
            <a:extLst>
              <a:ext uri="{FF2B5EF4-FFF2-40B4-BE49-F238E27FC236}">
                <a16:creationId xmlns:a16="http://schemas.microsoft.com/office/drawing/2014/main" id="{18D5EBB1-45A6-8222-8CFA-1293F54514C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35041" y="0"/>
            <a:ext cx="7656960" cy="4545460"/>
          </a:xfrm>
          <a:prstGeom prst="rect">
            <a:avLst/>
          </a:prstGeom>
        </p:spPr>
      </p:pic>
      <p:sp>
        <p:nvSpPr>
          <p:cNvPr id="14" name="Rectangle 13">
            <a:extLst>
              <a:ext uri="{FF2B5EF4-FFF2-40B4-BE49-F238E27FC236}">
                <a16:creationId xmlns:a16="http://schemas.microsoft.com/office/drawing/2014/main" id="{153D4177-4079-A5F1-E603-0741669AC73C}"/>
              </a:ext>
              <a:ext uri="{C183D7F6-B498-43B3-948B-1728B52AA6E4}">
                <adec:decorative xmlns:adec="http://schemas.microsoft.com/office/drawing/2017/decorative" val="1"/>
              </a:ext>
            </a:extLst>
          </p:cNvPr>
          <p:cNvSpPr/>
          <p:nvPr/>
        </p:nvSpPr>
        <p:spPr>
          <a:xfrm>
            <a:off x="11329"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874E4F71-4D35-DFB1-0E7C-9367C82D6FF5}"/>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07639E03-FD31-443C-E6B4-CDEEC93277F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74F37A6C-6567-90F0-01F3-F8A953C99AA9}"/>
              </a:ext>
            </a:extLst>
          </p:cNvPr>
          <p:cNvSpPr>
            <a:spLocks noGrp="1"/>
          </p:cNvSpPr>
          <p:nvPr>
            <p:ph type="ctrTitle"/>
          </p:nvPr>
        </p:nvSpPr>
        <p:spPr>
          <a:xfrm>
            <a:off x="611258" y="509205"/>
            <a:ext cx="3665672" cy="784830"/>
          </a:xfrm>
        </p:spPr>
        <p:txBody>
          <a:bodyPr/>
          <a:lstStyle/>
          <a:p>
            <a:r>
              <a:rPr lang="en-GB" dirty="0"/>
              <a:t>Dog bins</a:t>
            </a:r>
          </a:p>
        </p:txBody>
      </p:sp>
      <p:sp>
        <p:nvSpPr>
          <p:cNvPr id="16" name="Subtitle 2">
            <a:extLst>
              <a:ext uri="{FF2B5EF4-FFF2-40B4-BE49-F238E27FC236}">
                <a16:creationId xmlns:a16="http://schemas.microsoft.com/office/drawing/2014/main" id="{A23C7FF8-CBC9-304A-317F-9DC1D4E184DD}"/>
              </a:ext>
            </a:extLst>
          </p:cNvPr>
          <p:cNvSpPr>
            <a:spLocks noGrp="1"/>
          </p:cNvSpPr>
          <p:nvPr>
            <p:ph type="subTitle" idx="1"/>
          </p:nvPr>
        </p:nvSpPr>
        <p:spPr>
          <a:xfrm>
            <a:off x="611258" y="1364518"/>
            <a:ext cx="3076159" cy="1641416"/>
          </a:xfrm>
        </p:spPr>
        <p:txBody>
          <a:bodyPr/>
          <a:lstStyle/>
          <a:p>
            <a:pPr>
              <a:lnSpc>
                <a:spcPct val="100000"/>
              </a:lnSpc>
              <a:spcBef>
                <a:spcPts val="0"/>
              </a:spcBef>
            </a:pPr>
            <a:r>
              <a:rPr lang="en-GB" dirty="0"/>
              <a:t>Providing bins for dog walkers and fining those who don't clean up.</a:t>
            </a:r>
          </a:p>
        </p:txBody>
      </p:sp>
      <p:sp>
        <p:nvSpPr>
          <p:cNvPr id="28" name="Rectangle 27">
            <a:extLst>
              <a:ext uri="{FF2B5EF4-FFF2-40B4-BE49-F238E27FC236}">
                <a16:creationId xmlns:a16="http://schemas.microsoft.com/office/drawing/2014/main" id="{3DA71CDF-35A0-EC0E-29D8-3C43BFE0E9F8}"/>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039BC78E-3521-7707-64B0-7D050B6AE1EF}"/>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7C3BB1F-99A6-052D-40C9-7EB3DCA34D49}"/>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4D3E92A2-F3B9-6D2C-BA47-65E02BB99905}"/>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4A2DFEF5-21C3-EB8F-15C0-DB2FF63C0030}"/>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525DA3A8-E1AA-89F2-62E2-0E2171F1A21C}"/>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15</a:t>
            </a:r>
          </a:p>
        </p:txBody>
      </p:sp>
    </p:spTree>
    <p:extLst>
      <p:ext uri="{BB962C8B-B14F-4D97-AF65-F5344CB8AC3E}">
        <p14:creationId xmlns:p14="http://schemas.microsoft.com/office/powerpoint/2010/main" val="26821953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792A3-B5C3-EF2D-97A4-C904A95933A5}"/>
            </a:ext>
          </a:extLst>
        </p:cNvPr>
        <p:cNvGrpSpPr/>
        <p:nvPr/>
      </p:nvGrpSpPr>
      <p:grpSpPr>
        <a:xfrm>
          <a:off x="0" y="0"/>
          <a:ext cx="0" cy="0"/>
          <a:chOff x="0" y="0"/>
          <a:chExt cx="0" cy="0"/>
        </a:xfrm>
      </p:grpSpPr>
      <p:pic>
        <p:nvPicPr>
          <p:cNvPr id="5" name="Energy Price Cap">
            <a:extLst>
              <a:ext uri="{FF2B5EF4-FFF2-40B4-BE49-F238E27FC236}">
                <a16:creationId xmlns:a16="http://schemas.microsoft.com/office/drawing/2014/main" id="{ECEAA9EF-B3A4-519D-AF4E-8A7E21929F3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4082" r="4082"/>
          <a:stretch>
            <a:fillRect/>
          </a:stretch>
        </p:blipFill>
        <p:spPr>
          <a:xfrm>
            <a:off x="4045527" y="-1854"/>
            <a:ext cx="8146473" cy="4546868"/>
          </a:xfrm>
          <a:prstGeom prst="rect">
            <a:avLst/>
          </a:prstGeom>
        </p:spPr>
      </p:pic>
      <p:sp>
        <p:nvSpPr>
          <p:cNvPr id="18" name="Rectangle 17">
            <a:extLst>
              <a:ext uri="{FF2B5EF4-FFF2-40B4-BE49-F238E27FC236}">
                <a16:creationId xmlns:a16="http://schemas.microsoft.com/office/drawing/2014/main" id="{74B5F9EC-E4D5-6486-55E9-CFF40CF2A6B0}"/>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390C663-5E79-6587-4B70-CD3D5422E732}"/>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74FDAF13-51B6-02DA-7842-4F8E16C46BD5}"/>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B342CA77-8DD0-8308-7EEB-12BFB6CE494F}"/>
              </a:ext>
            </a:extLst>
          </p:cNvPr>
          <p:cNvSpPr>
            <a:spLocks noGrp="1"/>
          </p:cNvSpPr>
          <p:nvPr>
            <p:ph type="ctrTitle"/>
          </p:nvPr>
        </p:nvSpPr>
        <p:spPr>
          <a:xfrm>
            <a:off x="601777" y="466303"/>
            <a:ext cx="3924503" cy="1477328"/>
          </a:xfrm>
        </p:spPr>
        <p:txBody>
          <a:bodyPr/>
          <a:lstStyle/>
          <a:p>
            <a:pPr>
              <a:lnSpc>
                <a:spcPts val="5200"/>
              </a:lnSpc>
            </a:pPr>
            <a:r>
              <a:rPr lang="en-GB" dirty="0"/>
              <a:t>Energy price cap</a:t>
            </a:r>
          </a:p>
        </p:txBody>
      </p:sp>
      <p:sp>
        <p:nvSpPr>
          <p:cNvPr id="20" name="Subtitle 2">
            <a:extLst>
              <a:ext uri="{FF2B5EF4-FFF2-40B4-BE49-F238E27FC236}">
                <a16:creationId xmlns:a16="http://schemas.microsoft.com/office/drawing/2014/main" id="{90891461-D1F0-CFEF-D3C5-219A6B5F0718}"/>
              </a:ext>
            </a:extLst>
          </p:cNvPr>
          <p:cNvSpPr>
            <a:spLocks noGrp="1"/>
          </p:cNvSpPr>
          <p:nvPr>
            <p:ph type="subTitle" idx="1"/>
          </p:nvPr>
        </p:nvSpPr>
        <p:spPr>
          <a:xfrm>
            <a:off x="637169" y="2033849"/>
            <a:ext cx="3406343" cy="1569660"/>
          </a:xfrm>
        </p:spPr>
        <p:txBody>
          <a:bodyPr/>
          <a:lstStyle/>
          <a:p>
            <a:pPr>
              <a:lnSpc>
                <a:spcPct val="100000"/>
              </a:lnSpc>
              <a:spcBef>
                <a:spcPts val="0"/>
              </a:spcBef>
            </a:pPr>
            <a:r>
              <a:rPr lang="en-GB" dirty="0"/>
              <a:t>Setting limits on how much companies can charge for gas and electricity.</a:t>
            </a:r>
          </a:p>
        </p:txBody>
      </p:sp>
      <p:sp>
        <p:nvSpPr>
          <p:cNvPr id="28" name="Rectangle 27">
            <a:extLst>
              <a:ext uri="{FF2B5EF4-FFF2-40B4-BE49-F238E27FC236}">
                <a16:creationId xmlns:a16="http://schemas.microsoft.com/office/drawing/2014/main" id="{E42D94EF-EDDE-1163-B582-7512CFBEE560}"/>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47CE997-7E79-9A3A-50D4-C189BAFCBF57}"/>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0A9E9B40-27EF-171A-B4C3-A976894D9FE1}"/>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DDE74CD-2445-9C21-9092-EAAC17D1CB8F}"/>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70B8ED4B-8E8D-DEE2-3B02-B3B18D1332AA}"/>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85C3F8C6-D68A-5B5B-F68C-8CD3169D595A}"/>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16</a:t>
            </a:r>
          </a:p>
        </p:txBody>
      </p:sp>
    </p:spTree>
    <p:extLst>
      <p:ext uri="{BB962C8B-B14F-4D97-AF65-F5344CB8AC3E}">
        <p14:creationId xmlns:p14="http://schemas.microsoft.com/office/powerpoint/2010/main" val="18105457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C2A3B-D849-2E9A-05F6-82A842C328CE}"/>
            </a:ext>
          </a:extLst>
        </p:cNvPr>
        <p:cNvGrpSpPr/>
        <p:nvPr/>
      </p:nvGrpSpPr>
      <p:grpSpPr>
        <a:xfrm>
          <a:off x="0" y="0"/>
          <a:ext cx="0" cy="0"/>
          <a:chOff x="0" y="0"/>
          <a:chExt cx="0" cy="0"/>
        </a:xfrm>
      </p:grpSpPr>
      <p:pic>
        <p:nvPicPr>
          <p:cNvPr id="5" name="School meals">
            <a:extLst>
              <a:ext uri="{FF2B5EF4-FFF2-40B4-BE49-F238E27FC236}">
                <a16:creationId xmlns:a16="http://schemas.microsoft.com/office/drawing/2014/main" id="{8C8533CB-09CE-9E55-88B8-7A400ECBCA3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7224"/>
          <a:stretch>
            <a:fillRect/>
          </a:stretch>
        </p:blipFill>
        <p:spPr>
          <a:xfrm>
            <a:off x="4050714" y="0"/>
            <a:ext cx="8143951" cy="4545460"/>
          </a:xfrm>
          <a:prstGeom prst="rect">
            <a:avLst/>
          </a:prstGeom>
        </p:spPr>
      </p:pic>
      <p:sp>
        <p:nvSpPr>
          <p:cNvPr id="14" name="Rectangle 13">
            <a:extLst>
              <a:ext uri="{FF2B5EF4-FFF2-40B4-BE49-F238E27FC236}">
                <a16:creationId xmlns:a16="http://schemas.microsoft.com/office/drawing/2014/main" id="{A689C59E-B7A8-8F6F-E3B1-E788A4E06551}"/>
              </a:ext>
              <a:ext uri="{C183D7F6-B498-43B3-948B-1728B52AA6E4}">
                <adec:decorative xmlns:adec="http://schemas.microsoft.com/office/drawing/2017/decorative" val="1"/>
              </a:ext>
            </a:extLst>
          </p:cNvPr>
          <p:cNvSpPr/>
          <p:nvPr/>
        </p:nvSpPr>
        <p:spPr>
          <a:xfrm>
            <a:off x="-18949"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AF7EAA64-F0FE-A28D-9BE0-F572EC2A7B1B}"/>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2E08744-C925-3434-D197-4ECD4423B65E}"/>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003389E6-0C2E-0C39-3556-FCCBF1C20101}"/>
              </a:ext>
            </a:extLst>
          </p:cNvPr>
          <p:cNvSpPr>
            <a:spLocks noGrp="1"/>
          </p:cNvSpPr>
          <p:nvPr>
            <p:ph type="ctrTitle"/>
          </p:nvPr>
        </p:nvSpPr>
        <p:spPr>
          <a:xfrm>
            <a:off x="635481" y="469023"/>
            <a:ext cx="3665672" cy="1477328"/>
          </a:xfrm>
        </p:spPr>
        <p:txBody>
          <a:bodyPr/>
          <a:lstStyle/>
          <a:p>
            <a:pPr>
              <a:lnSpc>
                <a:spcPts val="5200"/>
              </a:lnSpc>
            </a:pPr>
            <a:r>
              <a:rPr lang="en-GB" dirty="0"/>
              <a:t>School meals</a:t>
            </a:r>
          </a:p>
        </p:txBody>
      </p:sp>
      <p:sp>
        <p:nvSpPr>
          <p:cNvPr id="16" name="Subtitle 2">
            <a:extLst>
              <a:ext uri="{FF2B5EF4-FFF2-40B4-BE49-F238E27FC236}">
                <a16:creationId xmlns:a16="http://schemas.microsoft.com/office/drawing/2014/main" id="{551572AA-DDAE-2C91-4C8A-DD40FE55CE17}"/>
              </a:ext>
            </a:extLst>
          </p:cNvPr>
          <p:cNvSpPr>
            <a:spLocks noGrp="1"/>
          </p:cNvSpPr>
          <p:nvPr>
            <p:ph type="subTitle" idx="1"/>
          </p:nvPr>
        </p:nvSpPr>
        <p:spPr>
          <a:xfrm>
            <a:off x="635481" y="2034944"/>
            <a:ext cx="3254192" cy="1200329"/>
          </a:xfrm>
        </p:spPr>
        <p:txBody>
          <a:bodyPr/>
          <a:lstStyle/>
          <a:p>
            <a:pPr>
              <a:lnSpc>
                <a:spcPct val="100000"/>
              </a:lnSpc>
              <a:spcBef>
                <a:spcPts val="0"/>
              </a:spcBef>
            </a:pPr>
            <a:r>
              <a:rPr lang="en-GB" dirty="0"/>
              <a:t>Organising the contracts for food in many local schools.</a:t>
            </a:r>
          </a:p>
        </p:txBody>
      </p:sp>
      <p:sp>
        <p:nvSpPr>
          <p:cNvPr id="28" name="Rectangle 27">
            <a:extLst>
              <a:ext uri="{FF2B5EF4-FFF2-40B4-BE49-F238E27FC236}">
                <a16:creationId xmlns:a16="http://schemas.microsoft.com/office/drawing/2014/main" id="{D3266B42-92D5-2BD3-57A4-C9E92131A762}"/>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E5CB919E-373A-915E-2132-057777F5C919}"/>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81B1D958-21B7-8DED-9642-CDF33AA91EDF}"/>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4439D69-0692-9751-1F65-EAC9B28D9EF1}"/>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ECFE70AE-0361-63DE-8133-A5C18481D782}"/>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4BA378EB-048E-837D-2A4E-5A0D091AA934}"/>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17</a:t>
            </a:r>
          </a:p>
        </p:txBody>
      </p:sp>
    </p:spTree>
    <p:extLst>
      <p:ext uri="{BB962C8B-B14F-4D97-AF65-F5344CB8AC3E}">
        <p14:creationId xmlns:p14="http://schemas.microsoft.com/office/powerpoint/2010/main" val="17902105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7BC26-EF2C-C2F4-1C75-0BD0B265E52A}"/>
            </a:ext>
          </a:extLst>
        </p:cNvPr>
        <p:cNvGrpSpPr/>
        <p:nvPr/>
      </p:nvGrpSpPr>
      <p:grpSpPr>
        <a:xfrm>
          <a:off x="0" y="0"/>
          <a:ext cx="0" cy="0"/>
          <a:chOff x="0" y="0"/>
          <a:chExt cx="0" cy="0"/>
        </a:xfrm>
      </p:grpSpPr>
      <p:pic>
        <p:nvPicPr>
          <p:cNvPr id="5" name="Parking">
            <a:extLst>
              <a:ext uri="{FF2B5EF4-FFF2-40B4-BE49-F238E27FC236}">
                <a16:creationId xmlns:a16="http://schemas.microsoft.com/office/drawing/2014/main" id="{DF6C05E9-6E17-97F0-17D7-06CB4CC905B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51112" y="0"/>
            <a:ext cx="7640888" cy="4567746"/>
          </a:xfrm>
          <a:prstGeom prst="rect">
            <a:avLst/>
          </a:prstGeom>
        </p:spPr>
      </p:pic>
      <p:sp>
        <p:nvSpPr>
          <p:cNvPr id="14" name="Rectangle 13">
            <a:extLst>
              <a:ext uri="{FF2B5EF4-FFF2-40B4-BE49-F238E27FC236}">
                <a16:creationId xmlns:a16="http://schemas.microsoft.com/office/drawing/2014/main" id="{C892F6EE-6ECF-BAD3-2280-A316B5F33966}"/>
              </a:ext>
              <a:ext uri="{C183D7F6-B498-43B3-948B-1728B52AA6E4}">
                <adec:decorative xmlns:adec="http://schemas.microsoft.com/office/drawing/2017/decorative" val="1"/>
              </a:ext>
            </a:extLst>
          </p:cNvPr>
          <p:cNvSpPr/>
          <p:nvPr/>
        </p:nvSpPr>
        <p:spPr>
          <a:xfrm>
            <a:off x="-17145"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421A0C77-342C-240C-B4A8-DCA4CC30E4C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287A23F0-8D00-C9A4-ED74-A344030CE053}"/>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84CE9C11-310F-BF28-3652-F3DD8070A605}"/>
              </a:ext>
            </a:extLst>
          </p:cNvPr>
          <p:cNvSpPr>
            <a:spLocks noGrp="1"/>
          </p:cNvSpPr>
          <p:nvPr>
            <p:ph type="ctrTitle"/>
          </p:nvPr>
        </p:nvSpPr>
        <p:spPr>
          <a:xfrm>
            <a:off x="605203" y="505261"/>
            <a:ext cx="3665672" cy="784830"/>
          </a:xfrm>
        </p:spPr>
        <p:txBody>
          <a:bodyPr/>
          <a:lstStyle/>
          <a:p>
            <a:r>
              <a:rPr lang="en-GB" dirty="0"/>
              <a:t>Parking</a:t>
            </a:r>
          </a:p>
        </p:txBody>
      </p:sp>
      <p:sp>
        <p:nvSpPr>
          <p:cNvPr id="16" name="Subtitle 2">
            <a:extLst>
              <a:ext uri="{FF2B5EF4-FFF2-40B4-BE49-F238E27FC236}">
                <a16:creationId xmlns:a16="http://schemas.microsoft.com/office/drawing/2014/main" id="{067A0695-8E37-FBC7-E644-105819F7CC4A}"/>
              </a:ext>
            </a:extLst>
          </p:cNvPr>
          <p:cNvSpPr>
            <a:spLocks noGrp="1"/>
          </p:cNvSpPr>
          <p:nvPr>
            <p:ph type="subTitle" idx="1"/>
          </p:nvPr>
        </p:nvSpPr>
        <p:spPr>
          <a:xfrm>
            <a:off x="639888" y="1363511"/>
            <a:ext cx="3254192" cy="1569660"/>
          </a:xfrm>
        </p:spPr>
        <p:txBody>
          <a:bodyPr/>
          <a:lstStyle/>
          <a:p>
            <a:pPr>
              <a:lnSpc>
                <a:spcPct val="100000"/>
              </a:lnSpc>
              <a:spcBef>
                <a:spcPts val="0"/>
              </a:spcBef>
            </a:pPr>
            <a:r>
              <a:rPr lang="en-GB" dirty="0"/>
              <a:t>Setting the price of parking in the town centre and issuing fines.</a:t>
            </a:r>
          </a:p>
        </p:txBody>
      </p:sp>
      <p:sp>
        <p:nvSpPr>
          <p:cNvPr id="28" name="Rectangle 27">
            <a:extLst>
              <a:ext uri="{FF2B5EF4-FFF2-40B4-BE49-F238E27FC236}">
                <a16:creationId xmlns:a16="http://schemas.microsoft.com/office/drawing/2014/main" id="{BEDA0E83-70AE-A022-14A4-0DA49D3B7A4B}"/>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442DDC2-9F04-4820-726D-3422C9B38DEF}"/>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4166FB62-6FB3-A6AB-1C91-041D61A5B3AD}"/>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7A4042A3-C872-2B1C-DD5F-F6E4B3FD9469}"/>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79CCA7AE-5262-9338-D800-D699DDE476C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78A92196-D3D7-BEAD-EBAF-2C26C1672825}"/>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18</a:t>
            </a:r>
          </a:p>
        </p:txBody>
      </p:sp>
    </p:spTree>
    <p:extLst>
      <p:ext uri="{BB962C8B-B14F-4D97-AF65-F5344CB8AC3E}">
        <p14:creationId xmlns:p14="http://schemas.microsoft.com/office/powerpoint/2010/main" val="358995025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B2ECE5-8A81-14CF-2979-BEEBB01CCDD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CB57260-E984-3029-F607-A0179577B6C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851747" y="0"/>
            <a:ext cx="7326814" cy="4545013"/>
          </a:xfrm>
          <a:prstGeom prst="rect">
            <a:avLst/>
          </a:prstGeom>
        </p:spPr>
      </p:pic>
      <p:sp>
        <p:nvSpPr>
          <p:cNvPr id="18" name="Rectangle 17">
            <a:extLst>
              <a:ext uri="{FF2B5EF4-FFF2-40B4-BE49-F238E27FC236}">
                <a16:creationId xmlns:a16="http://schemas.microsoft.com/office/drawing/2014/main" id="{D9601C5D-8D68-760F-C219-4814033CBC30}"/>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1C340CA2-CB9F-243D-013B-901DF88DC3BA}"/>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31EC6B97-05AF-32E0-B7BF-0E84FBD64D7E}"/>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988E2D4B-50E0-5DAB-0E11-9FCF7BE8F6A2}"/>
              </a:ext>
            </a:extLst>
          </p:cNvPr>
          <p:cNvSpPr>
            <a:spLocks noGrp="1"/>
          </p:cNvSpPr>
          <p:nvPr>
            <p:ph type="ctrTitle"/>
          </p:nvPr>
        </p:nvSpPr>
        <p:spPr>
          <a:xfrm>
            <a:off x="601777" y="471153"/>
            <a:ext cx="3924503" cy="1477328"/>
          </a:xfrm>
        </p:spPr>
        <p:txBody>
          <a:bodyPr/>
          <a:lstStyle/>
          <a:p>
            <a:pPr>
              <a:lnSpc>
                <a:spcPts val="5200"/>
              </a:lnSpc>
            </a:pPr>
            <a:r>
              <a:rPr lang="en-GB" dirty="0"/>
              <a:t>Sport funding</a:t>
            </a:r>
          </a:p>
        </p:txBody>
      </p:sp>
      <p:sp>
        <p:nvSpPr>
          <p:cNvPr id="20" name="Subtitle 2">
            <a:extLst>
              <a:ext uri="{FF2B5EF4-FFF2-40B4-BE49-F238E27FC236}">
                <a16:creationId xmlns:a16="http://schemas.microsoft.com/office/drawing/2014/main" id="{7CAE6C6F-0FB7-264C-F418-4878B941259F}"/>
              </a:ext>
            </a:extLst>
          </p:cNvPr>
          <p:cNvSpPr>
            <a:spLocks noGrp="1"/>
          </p:cNvSpPr>
          <p:nvPr>
            <p:ph type="subTitle" idx="1"/>
          </p:nvPr>
        </p:nvSpPr>
        <p:spPr>
          <a:xfrm>
            <a:off x="630334" y="2033536"/>
            <a:ext cx="3406343" cy="1200329"/>
          </a:xfrm>
        </p:spPr>
        <p:txBody>
          <a:bodyPr/>
          <a:lstStyle/>
          <a:p>
            <a:pPr>
              <a:lnSpc>
                <a:spcPct val="100000"/>
              </a:lnSpc>
              <a:spcBef>
                <a:spcPts val="0"/>
              </a:spcBef>
            </a:pPr>
            <a:r>
              <a:rPr lang="en-GB" dirty="0"/>
              <a:t>How much money goes to Team GB and elite national sports.</a:t>
            </a:r>
          </a:p>
        </p:txBody>
      </p:sp>
      <p:sp>
        <p:nvSpPr>
          <p:cNvPr id="28" name="Rectangle 27">
            <a:extLst>
              <a:ext uri="{FF2B5EF4-FFF2-40B4-BE49-F238E27FC236}">
                <a16:creationId xmlns:a16="http://schemas.microsoft.com/office/drawing/2014/main" id="{CC4F5D26-74E4-1000-9F8C-8777DDDBE508}"/>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421CFE86-D60A-42AB-793F-BC14FA32F7D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3F039FE-7381-EF0E-D380-FE1575DBF966}"/>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400DAA46-0F72-1753-2A80-B98B1E00087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FFD814DE-E56B-A8ED-8F92-55D8E86D4B06}"/>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748FD100-3A0E-D748-F953-A9B75A3BE5E9}"/>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301298123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66249-C759-D231-D9B4-DC9ABC7B285A}"/>
            </a:ext>
          </a:extLst>
        </p:cNvPr>
        <p:cNvGrpSpPr/>
        <p:nvPr/>
      </p:nvGrpSpPr>
      <p:grpSpPr>
        <a:xfrm>
          <a:off x="0" y="0"/>
          <a:ext cx="0" cy="0"/>
          <a:chOff x="0" y="0"/>
          <a:chExt cx="0" cy="0"/>
        </a:xfrm>
      </p:grpSpPr>
      <p:pic>
        <p:nvPicPr>
          <p:cNvPr id="5" name="Immigration">
            <a:extLst>
              <a:ext uri="{FF2B5EF4-FFF2-40B4-BE49-F238E27FC236}">
                <a16:creationId xmlns:a16="http://schemas.microsoft.com/office/drawing/2014/main" id="{D388282A-0A03-6DAF-2F10-81C2B61B6811}"/>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3050"/>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DFD8F878-1223-86DE-6FB6-C45A8FA3EF21}"/>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15DCE642-C17F-D756-1F89-732A29FF79D8}"/>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3BEAF4D6-48FA-DA12-2402-E35ACEE2C03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FA858E9E-6D16-C368-6D42-561506FE8C68}"/>
              </a:ext>
            </a:extLst>
          </p:cNvPr>
          <p:cNvSpPr>
            <a:spLocks noGrp="1"/>
          </p:cNvSpPr>
          <p:nvPr>
            <p:ph type="ctrTitle"/>
          </p:nvPr>
        </p:nvSpPr>
        <p:spPr>
          <a:xfrm>
            <a:off x="601777" y="511873"/>
            <a:ext cx="3924503" cy="786289"/>
          </a:xfrm>
        </p:spPr>
        <p:txBody>
          <a:bodyPr anchor="t" anchorCtr="0">
            <a:noAutofit/>
          </a:bodyPr>
          <a:lstStyle/>
          <a:p>
            <a:r>
              <a:rPr lang="en-GB" dirty="0"/>
              <a:t>Immigration</a:t>
            </a:r>
          </a:p>
        </p:txBody>
      </p:sp>
      <p:sp>
        <p:nvSpPr>
          <p:cNvPr id="20" name="Subtitle 2">
            <a:extLst>
              <a:ext uri="{FF2B5EF4-FFF2-40B4-BE49-F238E27FC236}">
                <a16:creationId xmlns:a16="http://schemas.microsoft.com/office/drawing/2014/main" id="{7E656A0F-E12C-8466-A9C4-1B5F24361549}"/>
              </a:ext>
            </a:extLst>
          </p:cNvPr>
          <p:cNvSpPr>
            <a:spLocks noGrp="1"/>
          </p:cNvSpPr>
          <p:nvPr>
            <p:ph type="subTitle" idx="1"/>
          </p:nvPr>
        </p:nvSpPr>
        <p:spPr>
          <a:xfrm>
            <a:off x="630335" y="1361916"/>
            <a:ext cx="3087822" cy="1213039"/>
          </a:xfrm>
        </p:spPr>
        <p:txBody>
          <a:bodyPr/>
          <a:lstStyle/>
          <a:p>
            <a:pPr>
              <a:lnSpc>
                <a:spcPct val="100000"/>
              </a:lnSpc>
              <a:spcBef>
                <a:spcPts val="0"/>
              </a:spcBef>
            </a:pPr>
            <a:r>
              <a:rPr lang="en-GB" dirty="0"/>
              <a:t>Rules on who can come to live and work in the UK.</a:t>
            </a:r>
          </a:p>
        </p:txBody>
      </p:sp>
      <p:sp>
        <p:nvSpPr>
          <p:cNvPr id="28" name="Rectangle 27">
            <a:extLst>
              <a:ext uri="{FF2B5EF4-FFF2-40B4-BE49-F238E27FC236}">
                <a16:creationId xmlns:a16="http://schemas.microsoft.com/office/drawing/2014/main" id="{2AC97A12-9C16-3E0E-7801-4B6FEDD8EF59}"/>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5F710CD9-7F21-A9C0-EDE6-68264371C9A3}"/>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F9AD81FF-AFE2-7481-7465-3C29AB558CD1}"/>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D613F781-44D6-EB3D-6A5C-5C67E9C73D4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58CE9CB7-8DE0-CD75-9198-9601509F9094}"/>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BF96A916-A562-2607-0CA4-F957E5950A7B}"/>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19</a:t>
            </a:r>
          </a:p>
        </p:txBody>
      </p:sp>
    </p:spTree>
    <p:extLst>
      <p:ext uri="{BB962C8B-B14F-4D97-AF65-F5344CB8AC3E}">
        <p14:creationId xmlns:p14="http://schemas.microsoft.com/office/powerpoint/2010/main" val="25683600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98DBF9-3861-5831-8ECA-3F82A8E5FFE1}"/>
            </a:ext>
          </a:extLst>
        </p:cNvPr>
        <p:cNvGrpSpPr/>
        <p:nvPr/>
      </p:nvGrpSpPr>
      <p:grpSpPr>
        <a:xfrm>
          <a:off x="0" y="0"/>
          <a:ext cx="0" cy="0"/>
          <a:chOff x="0" y="0"/>
          <a:chExt cx="0" cy="0"/>
        </a:xfrm>
      </p:grpSpPr>
      <p:pic>
        <p:nvPicPr>
          <p:cNvPr id="5" name="Local Arts and Culture">
            <a:extLst>
              <a:ext uri="{FF2B5EF4-FFF2-40B4-BE49-F238E27FC236}">
                <a16:creationId xmlns:a16="http://schemas.microsoft.com/office/drawing/2014/main" id="{9E5E632A-7CFC-9812-1883-C7F817E46A4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92682" y="0"/>
            <a:ext cx="8143951" cy="4545460"/>
          </a:xfrm>
          <a:prstGeom prst="rect">
            <a:avLst/>
          </a:prstGeom>
        </p:spPr>
      </p:pic>
      <p:sp>
        <p:nvSpPr>
          <p:cNvPr id="14" name="Rectangle 13">
            <a:extLst>
              <a:ext uri="{FF2B5EF4-FFF2-40B4-BE49-F238E27FC236}">
                <a16:creationId xmlns:a16="http://schemas.microsoft.com/office/drawing/2014/main" id="{ACF0DFF5-DC75-3FD1-67EF-A96A8E37CBD7}"/>
              </a:ext>
              <a:ext uri="{C183D7F6-B498-43B3-948B-1728B52AA6E4}">
                <adec:decorative xmlns:adec="http://schemas.microsoft.com/office/drawing/2017/decorative" val="1"/>
              </a:ext>
            </a:extLst>
          </p:cNvPr>
          <p:cNvSpPr/>
          <p:nvPr/>
        </p:nvSpPr>
        <p:spPr>
          <a:xfrm>
            <a:off x="11329"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C31AB72-A68D-7A3C-156B-2F892730C90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F26948BA-F07C-B447-F42B-FC285B128C72}"/>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8D5E8336-39D2-D078-55FB-1ED9FACF7FC3}"/>
              </a:ext>
            </a:extLst>
          </p:cNvPr>
          <p:cNvSpPr>
            <a:spLocks noGrp="1"/>
          </p:cNvSpPr>
          <p:nvPr>
            <p:ph type="ctrTitle"/>
          </p:nvPr>
        </p:nvSpPr>
        <p:spPr>
          <a:xfrm>
            <a:off x="605202" y="522014"/>
            <a:ext cx="3665672" cy="1426031"/>
          </a:xfrm>
        </p:spPr>
        <p:txBody>
          <a:bodyPr/>
          <a:lstStyle/>
          <a:p>
            <a:pPr>
              <a:lnSpc>
                <a:spcPts val="5200"/>
              </a:lnSpc>
            </a:pPr>
            <a:r>
              <a:rPr lang="en-GB" dirty="0"/>
              <a:t>Local arts and culture</a:t>
            </a:r>
          </a:p>
        </p:txBody>
      </p:sp>
      <p:sp>
        <p:nvSpPr>
          <p:cNvPr id="16" name="Subtitle 2">
            <a:extLst>
              <a:ext uri="{FF2B5EF4-FFF2-40B4-BE49-F238E27FC236}">
                <a16:creationId xmlns:a16="http://schemas.microsoft.com/office/drawing/2014/main" id="{AE0511E6-6B8D-1AD9-0CF9-609A5244B79C}"/>
              </a:ext>
            </a:extLst>
          </p:cNvPr>
          <p:cNvSpPr>
            <a:spLocks noGrp="1"/>
          </p:cNvSpPr>
          <p:nvPr>
            <p:ph type="subTitle" idx="1"/>
          </p:nvPr>
        </p:nvSpPr>
        <p:spPr>
          <a:xfrm>
            <a:off x="631961" y="2032247"/>
            <a:ext cx="3488404" cy="1200329"/>
          </a:xfrm>
        </p:spPr>
        <p:txBody>
          <a:bodyPr/>
          <a:lstStyle/>
          <a:p>
            <a:pPr>
              <a:lnSpc>
                <a:spcPct val="100000"/>
              </a:lnSpc>
              <a:spcBef>
                <a:spcPts val="0"/>
              </a:spcBef>
            </a:pPr>
            <a:r>
              <a:rPr lang="en-GB" dirty="0"/>
              <a:t>Funding local festivals, parades, or fireworks displays.</a:t>
            </a:r>
          </a:p>
        </p:txBody>
      </p:sp>
      <p:sp>
        <p:nvSpPr>
          <p:cNvPr id="28" name="Rectangle 27">
            <a:extLst>
              <a:ext uri="{FF2B5EF4-FFF2-40B4-BE49-F238E27FC236}">
                <a16:creationId xmlns:a16="http://schemas.microsoft.com/office/drawing/2014/main" id="{F368BCCF-2E51-CFFB-C937-063A5CEDC2D0}"/>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CA0539B3-BDE8-5788-1874-584BA97E941C}"/>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FD84A39A-75D3-4FC3-E8FC-BB5BD58354B9}"/>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7B476BC5-EFCB-4B6B-4EC0-568680BAD134}"/>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5C09F06D-50C1-AB46-E462-CD8AE4BF52ED}"/>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C320D415-0062-D3E5-BB33-5704D8AD5CBD}"/>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20</a:t>
            </a:r>
          </a:p>
        </p:txBody>
      </p:sp>
    </p:spTree>
    <p:extLst>
      <p:ext uri="{BB962C8B-B14F-4D97-AF65-F5344CB8AC3E}">
        <p14:creationId xmlns:p14="http://schemas.microsoft.com/office/powerpoint/2010/main" val="5125567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A7935-C724-F843-53C0-24A420B94D60}"/>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B6C71292-1519-6D1A-2B5F-672024AC3B98}"/>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D770C42C-D509-7C06-538A-6556EF2F5029}"/>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7C3F7A76-82A1-07FD-216D-A76A27DC2413}"/>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pic>
        <p:nvPicPr>
          <p:cNvPr id="5" name="Income Tax">
            <a:extLst>
              <a:ext uri="{FF2B5EF4-FFF2-40B4-BE49-F238E27FC236}">
                <a16:creationId xmlns:a16="http://schemas.microsoft.com/office/drawing/2014/main" id="{27A6864D-921B-3DE9-F13B-ECAD875E243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3595"/>
          <a:stretch>
            <a:fillRect/>
          </a:stretch>
        </p:blipFill>
        <p:spPr>
          <a:xfrm>
            <a:off x="4048049" y="0"/>
            <a:ext cx="8143951" cy="4545460"/>
          </a:xfrm>
          <a:prstGeom prst="rect">
            <a:avLst/>
          </a:prstGeom>
        </p:spPr>
      </p:pic>
      <p:sp>
        <p:nvSpPr>
          <p:cNvPr id="19" name="Title 1">
            <a:extLst>
              <a:ext uri="{FF2B5EF4-FFF2-40B4-BE49-F238E27FC236}">
                <a16:creationId xmlns:a16="http://schemas.microsoft.com/office/drawing/2014/main" id="{AF5461C2-427A-E8ED-0AE8-7BE2A3FCC442}"/>
              </a:ext>
            </a:extLst>
          </p:cNvPr>
          <p:cNvSpPr>
            <a:spLocks noGrp="1"/>
          </p:cNvSpPr>
          <p:nvPr>
            <p:ph type="ctrTitle"/>
          </p:nvPr>
        </p:nvSpPr>
        <p:spPr>
          <a:xfrm>
            <a:off x="601777" y="469148"/>
            <a:ext cx="3924503" cy="1477328"/>
          </a:xfrm>
        </p:spPr>
        <p:txBody>
          <a:bodyPr/>
          <a:lstStyle/>
          <a:p>
            <a:pPr>
              <a:lnSpc>
                <a:spcPts val="5200"/>
              </a:lnSpc>
            </a:pPr>
            <a:r>
              <a:rPr lang="en-GB" dirty="0"/>
              <a:t>Income</a:t>
            </a:r>
            <a:br>
              <a:rPr lang="en-GB" dirty="0"/>
            </a:br>
            <a:r>
              <a:rPr lang="en-GB" dirty="0"/>
              <a:t>tax</a:t>
            </a:r>
          </a:p>
        </p:txBody>
      </p:sp>
      <p:sp>
        <p:nvSpPr>
          <p:cNvPr id="20" name="Subtitle 2">
            <a:extLst>
              <a:ext uri="{FF2B5EF4-FFF2-40B4-BE49-F238E27FC236}">
                <a16:creationId xmlns:a16="http://schemas.microsoft.com/office/drawing/2014/main" id="{A0969685-620E-235E-4390-3B41A69FAB33}"/>
              </a:ext>
            </a:extLst>
          </p:cNvPr>
          <p:cNvSpPr>
            <a:spLocks noGrp="1"/>
          </p:cNvSpPr>
          <p:nvPr>
            <p:ph type="subTitle" idx="1"/>
          </p:nvPr>
        </p:nvSpPr>
        <p:spPr>
          <a:xfrm>
            <a:off x="630334" y="2048804"/>
            <a:ext cx="3406343" cy="1569660"/>
          </a:xfrm>
        </p:spPr>
        <p:txBody>
          <a:bodyPr/>
          <a:lstStyle/>
          <a:p>
            <a:pPr>
              <a:lnSpc>
                <a:spcPct val="100000"/>
              </a:lnSpc>
              <a:spcBef>
                <a:spcPts val="0"/>
              </a:spcBef>
            </a:pPr>
            <a:r>
              <a:rPr lang="en-GB" dirty="0"/>
              <a:t>Deciding how much tax comes out of your parents' or your future pay packet.</a:t>
            </a:r>
          </a:p>
        </p:txBody>
      </p:sp>
      <p:sp>
        <p:nvSpPr>
          <p:cNvPr id="28" name="Rectangle 27">
            <a:extLst>
              <a:ext uri="{FF2B5EF4-FFF2-40B4-BE49-F238E27FC236}">
                <a16:creationId xmlns:a16="http://schemas.microsoft.com/office/drawing/2014/main" id="{833C2DB0-042D-CBCF-B6E7-293F08255B1E}"/>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016A1E4C-9B40-9A0B-39D8-E7AC52D192CC}"/>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56960D2A-F1BB-BAC5-1029-1CBC4C5A1888}"/>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597E7EDF-FD22-0655-3E79-A01D5D8A04ED}"/>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ACE2F42-757F-0FF6-A8F7-05E22E49CAA5}"/>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6D7B50BA-20A3-234D-536E-009AD5BC1B9F}"/>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a:t>
            </a:r>
          </a:p>
        </p:txBody>
      </p:sp>
      <p:sp>
        <p:nvSpPr>
          <p:cNvPr id="4" name="Rounded Rectangle 8">
            <a:extLst>
              <a:ext uri="{FF2B5EF4-FFF2-40B4-BE49-F238E27FC236}">
                <a16:creationId xmlns:a16="http://schemas.microsoft.com/office/drawing/2014/main" id="{95014156-10C7-D12A-8C1E-6DE59D428141}"/>
              </a:ext>
            </a:extLst>
          </p:cNvPr>
          <p:cNvSpPr/>
          <p:nvPr/>
        </p:nvSpPr>
        <p:spPr>
          <a:xfrm>
            <a:off x="11236960" y="4064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21</a:t>
            </a:r>
          </a:p>
        </p:txBody>
      </p:sp>
    </p:spTree>
    <p:extLst>
      <p:ext uri="{BB962C8B-B14F-4D97-AF65-F5344CB8AC3E}">
        <p14:creationId xmlns:p14="http://schemas.microsoft.com/office/powerpoint/2010/main" val="69216098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DD535-80D2-E9A4-7CD1-8416D3B4A21C}"/>
            </a:ext>
          </a:extLst>
        </p:cNvPr>
        <p:cNvGrpSpPr/>
        <p:nvPr/>
      </p:nvGrpSpPr>
      <p:grpSpPr>
        <a:xfrm>
          <a:off x="0" y="0"/>
          <a:ext cx="0" cy="0"/>
          <a:chOff x="0" y="0"/>
          <a:chExt cx="0" cy="0"/>
        </a:xfrm>
      </p:grpSpPr>
      <p:pic>
        <p:nvPicPr>
          <p:cNvPr id="5" name="Social Care">
            <a:extLst>
              <a:ext uri="{FF2B5EF4-FFF2-40B4-BE49-F238E27FC236}">
                <a16:creationId xmlns:a16="http://schemas.microsoft.com/office/drawing/2014/main" id="{807A47C8-E138-483B-F63B-380FD799964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5614" r="5614"/>
          <a:stretch>
            <a:fillRect/>
          </a:stretch>
        </p:blipFill>
        <p:spPr>
          <a:xfrm>
            <a:off x="4050714" y="0"/>
            <a:ext cx="8143951" cy="4545460"/>
          </a:xfrm>
          <a:prstGeom prst="rect">
            <a:avLst/>
          </a:prstGeom>
        </p:spPr>
      </p:pic>
      <p:sp>
        <p:nvSpPr>
          <p:cNvPr id="14" name="Rectangle 13">
            <a:extLst>
              <a:ext uri="{FF2B5EF4-FFF2-40B4-BE49-F238E27FC236}">
                <a16:creationId xmlns:a16="http://schemas.microsoft.com/office/drawing/2014/main" id="{66AC03F7-2990-0386-8008-64A835861414}"/>
              </a:ext>
              <a:ext uri="{C183D7F6-B498-43B3-948B-1728B52AA6E4}">
                <adec:decorative xmlns:adec="http://schemas.microsoft.com/office/drawing/2017/decorative" val="1"/>
              </a:ext>
            </a:extLst>
          </p:cNvPr>
          <p:cNvSpPr/>
          <p:nvPr/>
        </p:nvSpPr>
        <p:spPr>
          <a:xfrm>
            <a:off x="-17145"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B63A89AE-7ADC-BE1F-F7D0-833011D0AB26}"/>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02BD11D0-BDE4-C129-2EC4-3BF64307E2B2}"/>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4DFA3FED-C71E-4FFD-86CC-991FB9C69401}"/>
              </a:ext>
            </a:extLst>
          </p:cNvPr>
          <p:cNvSpPr>
            <a:spLocks noGrp="1"/>
          </p:cNvSpPr>
          <p:nvPr>
            <p:ph type="ctrTitle"/>
          </p:nvPr>
        </p:nvSpPr>
        <p:spPr>
          <a:xfrm>
            <a:off x="629425" y="502335"/>
            <a:ext cx="3665672" cy="784830"/>
          </a:xfrm>
        </p:spPr>
        <p:txBody>
          <a:bodyPr/>
          <a:lstStyle/>
          <a:p>
            <a:r>
              <a:rPr lang="en-GB" dirty="0"/>
              <a:t>Social care</a:t>
            </a:r>
          </a:p>
        </p:txBody>
      </p:sp>
      <p:sp>
        <p:nvSpPr>
          <p:cNvPr id="16" name="Subtitle 2">
            <a:extLst>
              <a:ext uri="{FF2B5EF4-FFF2-40B4-BE49-F238E27FC236}">
                <a16:creationId xmlns:a16="http://schemas.microsoft.com/office/drawing/2014/main" id="{E30ED3AA-9D51-C8C6-C456-5F5C2E548F22}"/>
              </a:ext>
            </a:extLst>
          </p:cNvPr>
          <p:cNvSpPr>
            <a:spLocks noGrp="1"/>
          </p:cNvSpPr>
          <p:nvPr>
            <p:ph type="subTitle" idx="1"/>
          </p:nvPr>
        </p:nvSpPr>
        <p:spPr>
          <a:xfrm>
            <a:off x="629425" y="1361617"/>
            <a:ext cx="3254192" cy="1569660"/>
          </a:xfrm>
        </p:spPr>
        <p:txBody>
          <a:bodyPr/>
          <a:lstStyle/>
          <a:p>
            <a:pPr>
              <a:lnSpc>
                <a:spcPct val="100000"/>
              </a:lnSpc>
              <a:spcBef>
                <a:spcPts val="0"/>
              </a:spcBef>
            </a:pPr>
            <a:r>
              <a:rPr lang="en-GB" dirty="0"/>
              <a:t>Looking after elderly people or children in foster care within the area.</a:t>
            </a:r>
          </a:p>
        </p:txBody>
      </p:sp>
      <p:sp>
        <p:nvSpPr>
          <p:cNvPr id="28" name="Rectangle 27">
            <a:extLst>
              <a:ext uri="{FF2B5EF4-FFF2-40B4-BE49-F238E27FC236}">
                <a16:creationId xmlns:a16="http://schemas.microsoft.com/office/drawing/2014/main" id="{747E3885-31E6-0B48-852C-537A4AA80C2C}"/>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421876E-3304-E230-04E8-F580FF46419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8F39BFC3-47A1-39CB-FE87-50D5D81CEDBF}"/>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99C25A66-1050-BB24-5088-588CD80E73BB}"/>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EA27EFA2-A38C-B7D1-502C-1A437845478C}"/>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3BE8A1A9-B9EC-B2DF-57BE-D7DEFF15A826}"/>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22</a:t>
            </a:r>
          </a:p>
        </p:txBody>
      </p:sp>
    </p:spTree>
    <p:extLst>
      <p:ext uri="{BB962C8B-B14F-4D97-AF65-F5344CB8AC3E}">
        <p14:creationId xmlns:p14="http://schemas.microsoft.com/office/powerpoint/2010/main" val="2401748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79B647-BD86-4CE0-B489-0A4307A2C5DF}"/>
            </a:ext>
          </a:extLst>
        </p:cNvPr>
        <p:cNvGrpSpPr/>
        <p:nvPr/>
      </p:nvGrpSpPr>
      <p:grpSpPr>
        <a:xfrm>
          <a:off x="0" y="0"/>
          <a:ext cx="0" cy="0"/>
          <a:chOff x="0" y="0"/>
          <a:chExt cx="0" cy="0"/>
        </a:xfrm>
      </p:grpSpPr>
      <p:pic>
        <p:nvPicPr>
          <p:cNvPr id="6" name="Pest Control">
            <a:extLst>
              <a:ext uri="{FF2B5EF4-FFF2-40B4-BE49-F238E27FC236}">
                <a16:creationId xmlns:a16="http://schemas.microsoft.com/office/drawing/2014/main" id="{4D492A01-0773-2E48-B40F-B8DAAA4E72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53263" y="0"/>
            <a:ext cx="8143951" cy="4545460"/>
          </a:xfrm>
          <a:prstGeom prst="rect">
            <a:avLst/>
          </a:prstGeom>
        </p:spPr>
      </p:pic>
      <p:sp>
        <p:nvSpPr>
          <p:cNvPr id="14" name="Rectangle 13">
            <a:extLst>
              <a:ext uri="{FF2B5EF4-FFF2-40B4-BE49-F238E27FC236}">
                <a16:creationId xmlns:a16="http://schemas.microsoft.com/office/drawing/2014/main" id="{0E5A0619-F833-7176-99A0-617E98461374}"/>
              </a:ext>
              <a:ext uri="{C183D7F6-B498-43B3-948B-1728B52AA6E4}">
                <adec:decorative xmlns:adec="http://schemas.microsoft.com/office/drawing/2017/decorative" val="1"/>
              </a:ext>
            </a:extLst>
          </p:cNvPr>
          <p:cNvSpPr/>
          <p:nvPr/>
        </p:nvSpPr>
        <p:spPr>
          <a:xfrm>
            <a:off x="-17145"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8B6D5CD0-1FF3-946F-ACFC-2304440801AC}"/>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BD6C965B-924E-362D-871C-AEF07EC7FBDA}"/>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6CCC49A3-EA2D-0417-212C-0ED047FD2564}"/>
              </a:ext>
            </a:extLst>
          </p:cNvPr>
          <p:cNvSpPr>
            <a:spLocks noGrp="1"/>
          </p:cNvSpPr>
          <p:nvPr>
            <p:ph type="ctrTitle"/>
          </p:nvPr>
        </p:nvSpPr>
        <p:spPr>
          <a:xfrm>
            <a:off x="611258" y="523046"/>
            <a:ext cx="3665672" cy="1426031"/>
          </a:xfrm>
        </p:spPr>
        <p:txBody>
          <a:bodyPr/>
          <a:lstStyle/>
          <a:p>
            <a:pPr>
              <a:lnSpc>
                <a:spcPts val="5200"/>
              </a:lnSpc>
            </a:pPr>
            <a:r>
              <a:rPr lang="en-GB" dirty="0"/>
              <a:t>Pest control</a:t>
            </a:r>
          </a:p>
        </p:txBody>
      </p:sp>
      <p:sp>
        <p:nvSpPr>
          <p:cNvPr id="16" name="Subtitle 2">
            <a:extLst>
              <a:ext uri="{FF2B5EF4-FFF2-40B4-BE49-F238E27FC236}">
                <a16:creationId xmlns:a16="http://schemas.microsoft.com/office/drawing/2014/main" id="{4AC55EEE-8440-6B58-C5B2-CE23DA2A400E}"/>
              </a:ext>
            </a:extLst>
          </p:cNvPr>
          <p:cNvSpPr>
            <a:spLocks noGrp="1"/>
          </p:cNvSpPr>
          <p:nvPr>
            <p:ph type="subTitle" idx="1"/>
          </p:nvPr>
        </p:nvSpPr>
        <p:spPr>
          <a:xfrm>
            <a:off x="611258" y="2030388"/>
            <a:ext cx="3254192" cy="1200329"/>
          </a:xfrm>
        </p:spPr>
        <p:txBody>
          <a:bodyPr/>
          <a:lstStyle/>
          <a:p>
            <a:pPr>
              <a:lnSpc>
                <a:spcPct val="100000"/>
              </a:lnSpc>
              <a:spcBef>
                <a:spcPts val="0"/>
              </a:spcBef>
            </a:pPr>
            <a:r>
              <a:rPr lang="en-GB" dirty="0"/>
              <a:t>Helping deal with rats or mice in public areas.</a:t>
            </a:r>
          </a:p>
        </p:txBody>
      </p:sp>
      <p:sp>
        <p:nvSpPr>
          <p:cNvPr id="28" name="Rectangle 27">
            <a:extLst>
              <a:ext uri="{FF2B5EF4-FFF2-40B4-BE49-F238E27FC236}">
                <a16:creationId xmlns:a16="http://schemas.microsoft.com/office/drawing/2014/main" id="{60121590-76E7-1782-4CE7-C8F263250415}"/>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A1F9017A-D7F2-A4C6-C2F6-D8FEAC550A92}"/>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14BBADFF-DC9A-B9E6-2921-A013B9BB7B58}"/>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D1B8455-A086-92BE-CCE5-EA59B077A2EB}"/>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CE59F3BF-B499-5DEB-A734-16D818FADFA0}"/>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162126DB-3CA3-E46A-79A3-96DAD0D53D2B}"/>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23</a:t>
            </a:r>
          </a:p>
        </p:txBody>
      </p:sp>
    </p:spTree>
    <p:extLst>
      <p:ext uri="{BB962C8B-B14F-4D97-AF65-F5344CB8AC3E}">
        <p14:creationId xmlns:p14="http://schemas.microsoft.com/office/powerpoint/2010/main" val="17648604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3E0A5-977D-3A1E-79C4-4163D25D05ED}"/>
            </a:ext>
          </a:extLst>
        </p:cNvPr>
        <p:cNvGrpSpPr/>
        <p:nvPr/>
      </p:nvGrpSpPr>
      <p:grpSpPr>
        <a:xfrm>
          <a:off x="0" y="0"/>
          <a:ext cx="0" cy="0"/>
          <a:chOff x="0" y="0"/>
          <a:chExt cx="0" cy="0"/>
        </a:xfrm>
      </p:grpSpPr>
      <p:pic>
        <p:nvPicPr>
          <p:cNvPr id="5" name="Marriage Laws">
            <a:extLst>
              <a:ext uri="{FF2B5EF4-FFF2-40B4-BE49-F238E27FC236}">
                <a16:creationId xmlns:a16="http://schemas.microsoft.com/office/drawing/2014/main" id="{56623D6D-B086-107A-2517-44A9B9482CA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221"/>
          <a:stretch>
            <a:fillRect/>
          </a:stretch>
        </p:blipFill>
        <p:spPr>
          <a:xfrm>
            <a:off x="4154729" y="0"/>
            <a:ext cx="8037271" cy="4545460"/>
          </a:xfrm>
          <a:prstGeom prst="rect">
            <a:avLst/>
          </a:prstGeom>
        </p:spPr>
      </p:pic>
      <p:sp>
        <p:nvSpPr>
          <p:cNvPr id="18" name="Rectangle 17">
            <a:extLst>
              <a:ext uri="{FF2B5EF4-FFF2-40B4-BE49-F238E27FC236}">
                <a16:creationId xmlns:a16="http://schemas.microsoft.com/office/drawing/2014/main" id="{8276FD4D-1FFA-A9E6-A2DB-0562A159C156}"/>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03B21D1-5A6C-5BC1-76EB-D10AF84004C3}"/>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2AE5C0B-761C-7FCF-AD59-C4284F05E6D2}"/>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56010C0A-C4CA-DC65-ADBB-DE6BB79BABCE}"/>
              </a:ext>
            </a:extLst>
          </p:cNvPr>
          <p:cNvSpPr>
            <a:spLocks noGrp="1"/>
          </p:cNvSpPr>
          <p:nvPr>
            <p:ph type="ctrTitle"/>
          </p:nvPr>
        </p:nvSpPr>
        <p:spPr>
          <a:xfrm>
            <a:off x="601777" y="470185"/>
            <a:ext cx="3924503" cy="1477328"/>
          </a:xfrm>
        </p:spPr>
        <p:txBody>
          <a:bodyPr/>
          <a:lstStyle/>
          <a:p>
            <a:pPr>
              <a:lnSpc>
                <a:spcPts val="5200"/>
              </a:lnSpc>
            </a:pPr>
            <a:r>
              <a:rPr lang="en-GB" dirty="0"/>
              <a:t>Marriage laws</a:t>
            </a:r>
          </a:p>
        </p:txBody>
      </p:sp>
      <p:sp>
        <p:nvSpPr>
          <p:cNvPr id="20" name="Subtitle 2">
            <a:extLst>
              <a:ext uri="{FF2B5EF4-FFF2-40B4-BE49-F238E27FC236}">
                <a16:creationId xmlns:a16="http://schemas.microsoft.com/office/drawing/2014/main" id="{6F2CCF05-99AB-08CE-8273-FCB19B7E4DA4}"/>
              </a:ext>
            </a:extLst>
          </p:cNvPr>
          <p:cNvSpPr>
            <a:spLocks noGrp="1"/>
          </p:cNvSpPr>
          <p:nvPr>
            <p:ph type="subTitle" idx="1"/>
          </p:nvPr>
        </p:nvSpPr>
        <p:spPr>
          <a:xfrm>
            <a:off x="629354" y="2030640"/>
            <a:ext cx="3406343" cy="830997"/>
          </a:xfrm>
        </p:spPr>
        <p:txBody>
          <a:bodyPr/>
          <a:lstStyle/>
          <a:p>
            <a:pPr>
              <a:lnSpc>
                <a:spcPct val="100000"/>
              </a:lnSpc>
              <a:spcBef>
                <a:spcPts val="0"/>
              </a:spcBef>
            </a:pPr>
            <a:r>
              <a:rPr lang="en-GB" dirty="0"/>
              <a:t>Deciding the legal age of marriage.</a:t>
            </a:r>
          </a:p>
        </p:txBody>
      </p:sp>
      <p:sp>
        <p:nvSpPr>
          <p:cNvPr id="28" name="Rectangle 27">
            <a:extLst>
              <a:ext uri="{FF2B5EF4-FFF2-40B4-BE49-F238E27FC236}">
                <a16:creationId xmlns:a16="http://schemas.microsoft.com/office/drawing/2014/main" id="{0A42022B-F857-3C4D-D14A-4681BBE2561C}"/>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A7F2115B-A42B-D7AE-74C9-7980DCF01717}"/>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E5C939C-2A04-E917-02CD-EFF27C011F9B}"/>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024398BB-304A-ABDA-05A6-F324FCBDFA9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97EC62F0-07D1-9CDA-3237-652BF0511A0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87D112D7-D8A3-FC9C-5C6F-09D04B7E83B1}"/>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24</a:t>
            </a:r>
          </a:p>
        </p:txBody>
      </p:sp>
    </p:spTree>
    <p:extLst>
      <p:ext uri="{BB962C8B-B14F-4D97-AF65-F5344CB8AC3E}">
        <p14:creationId xmlns:p14="http://schemas.microsoft.com/office/powerpoint/2010/main" val="25961465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424DB6-2C93-F96A-D3C3-BB63201931E8}"/>
            </a:ext>
          </a:extLst>
        </p:cNvPr>
        <p:cNvGrpSpPr/>
        <p:nvPr/>
      </p:nvGrpSpPr>
      <p:grpSpPr>
        <a:xfrm>
          <a:off x="0" y="0"/>
          <a:ext cx="0" cy="0"/>
          <a:chOff x="0" y="0"/>
          <a:chExt cx="0" cy="0"/>
        </a:xfrm>
      </p:grpSpPr>
      <p:pic>
        <p:nvPicPr>
          <p:cNvPr id="9" name="Picture 8">
            <a:extLst>
              <a:ext uri="{FF2B5EF4-FFF2-40B4-BE49-F238E27FC236}">
                <a16:creationId xmlns:a16="http://schemas.microsoft.com/office/drawing/2014/main" id="{796C51E3-C8A4-D94A-BBAF-6215136E9A98}"/>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992974" y="-13144"/>
            <a:ext cx="7185836" cy="4558604"/>
          </a:xfrm>
          <a:prstGeom prst="rect">
            <a:avLst/>
          </a:prstGeom>
        </p:spPr>
      </p:pic>
      <p:sp>
        <p:nvSpPr>
          <p:cNvPr id="14" name="Rectangle 13">
            <a:extLst>
              <a:ext uri="{FF2B5EF4-FFF2-40B4-BE49-F238E27FC236}">
                <a16:creationId xmlns:a16="http://schemas.microsoft.com/office/drawing/2014/main" id="{DFC91881-262E-5A75-0A10-E771D6D64DB1}"/>
              </a:ext>
              <a:ext uri="{C183D7F6-B498-43B3-948B-1728B52AA6E4}">
                <adec:decorative xmlns:adec="http://schemas.microsoft.com/office/drawing/2017/decorative" val="1"/>
              </a:ext>
            </a:extLst>
          </p:cNvPr>
          <p:cNvSpPr/>
          <p:nvPr/>
        </p:nvSpPr>
        <p:spPr>
          <a:xfrm>
            <a:off x="-17146" y="0"/>
            <a:ext cx="5010119"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3F0E9B07-EBEA-6A85-2DAD-D8FCD806585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7D29B1C9-88FE-88D4-5C27-47EA312D8A34}"/>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1F7DC059-E2FE-9CB4-B911-4DB032A022A0}"/>
              </a:ext>
            </a:extLst>
          </p:cNvPr>
          <p:cNvSpPr>
            <a:spLocks noGrp="1"/>
          </p:cNvSpPr>
          <p:nvPr>
            <p:ph type="ctrTitle"/>
          </p:nvPr>
        </p:nvSpPr>
        <p:spPr>
          <a:xfrm>
            <a:off x="613839" y="481575"/>
            <a:ext cx="4501207" cy="1426031"/>
          </a:xfrm>
        </p:spPr>
        <p:txBody>
          <a:bodyPr/>
          <a:lstStyle/>
          <a:p>
            <a:pPr>
              <a:lnSpc>
                <a:spcPts val="5000"/>
              </a:lnSpc>
            </a:pPr>
            <a:r>
              <a:rPr lang="en-GB" sz="4300" dirty="0"/>
              <a:t>High street regeneration</a:t>
            </a:r>
          </a:p>
        </p:txBody>
      </p:sp>
      <p:sp>
        <p:nvSpPr>
          <p:cNvPr id="16" name="Subtitle 2">
            <a:extLst>
              <a:ext uri="{FF2B5EF4-FFF2-40B4-BE49-F238E27FC236}">
                <a16:creationId xmlns:a16="http://schemas.microsoft.com/office/drawing/2014/main" id="{AB5550F0-FFF5-3CCB-305D-6BB3249BC499}"/>
              </a:ext>
            </a:extLst>
          </p:cNvPr>
          <p:cNvSpPr>
            <a:spLocks noGrp="1"/>
          </p:cNvSpPr>
          <p:nvPr>
            <p:ph type="subTitle" idx="1"/>
          </p:nvPr>
        </p:nvSpPr>
        <p:spPr>
          <a:xfrm>
            <a:off x="666186" y="2148568"/>
            <a:ext cx="3679672" cy="2308324"/>
          </a:xfrm>
        </p:spPr>
        <p:txBody>
          <a:bodyPr/>
          <a:lstStyle/>
          <a:p>
            <a:pPr>
              <a:lnSpc>
                <a:spcPct val="100000"/>
              </a:lnSpc>
              <a:spcBef>
                <a:spcPts val="0"/>
              </a:spcBef>
            </a:pPr>
            <a:r>
              <a:rPr lang="en-GB" dirty="0"/>
              <a:t>Allowing empty shops to become cafes, offices, or health centres. Plant trees and put in benches to make it look nice.</a:t>
            </a:r>
          </a:p>
        </p:txBody>
      </p:sp>
      <p:sp>
        <p:nvSpPr>
          <p:cNvPr id="28" name="Rectangle 27">
            <a:extLst>
              <a:ext uri="{FF2B5EF4-FFF2-40B4-BE49-F238E27FC236}">
                <a16:creationId xmlns:a16="http://schemas.microsoft.com/office/drawing/2014/main" id="{964ED05A-B6BC-4CD9-30BB-1FBBCD8D338F}"/>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19B3EF17-FC55-B117-D383-B82AD71A5F89}"/>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A6D17D78-EB1D-ABD3-BBFF-13605DA1CEFB}"/>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1AC0A99A-FDD1-8402-4871-0E95DE30BC79}"/>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F24B43B3-37D1-C1DF-75FF-F6F2859AFFA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1" name="Rounded Rectangle 8">
            <a:extLst>
              <a:ext uri="{FF2B5EF4-FFF2-40B4-BE49-F238E27FC236}">
                <a16:creationId xmlns:a16="http://schemas.microsoft.com/office/drawing/2014/main" id="{57A82A86-1966-E86F-926C-9D5860CDF98B}"/>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25</a:t>
            </a:r>
          </a:p>
        </p:txBody>
      </p:sp>
    </p:spTree>
    <p:extLst>
      <p:ext uri="{BB962C8B-B14F-4D97-AF65-F5344CB8AC3E}">
        <p14:creationId xmlns:p14="http://schemas.microsoft.com/office/powerpoint/2010/main" val="31516570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27455-EF20-18D9-D409-64D7A32B77AF}"/>
            </a:ext>
          </a:extLst>
        </p:cNvPr>
        <p:cNvGrpSpPr/>
        <p:nvPr/>
      </p:nvGrpSpPr>
      <p:grpSpPr>
        <a:xfrm>
          <a:off x="0" y="0"/>
          <a:ext cx="0" cy="0"/>
          <a:chOff x="0" y="0"/>
          <a:chExt cx="0" cy="0"/>
        </a:xfrm>
      </p:grpSpPr>
      <p:pic>
        <p:nvPicPr>
          <p:cNvPr id="2" name="Parliament">
            <a:extLst>
              <a:ext uri="{FF2B5EF4-FFF2-40B4-BE49-F238E27FC236}">
                <a16:creationId xmlns:a16="http://schemas.microsoft.com/office/drawing/2014/main" id="{1798D047-6C32-A1BE-166B-2717F694A31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4DDEE6F3-0EA9-9C7C-0C90-F3A173BB178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B0FA747E-F890-703C-8325-7441FD8B7056}"/>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 name="Title 1">
            <a:extLst>
              <a:ext uri="{FF2B5EF4-FFF2-40B4-BE49-F238E27FC236}">
                <a16:creationId xmlns:a16="http://schemas.microsoft.com/office/drawing/2014/main" id="{5D7A146B-34B1-26EE-8546-C93CDC6E0A4E}"/>
              </a:ext>
            </a:extLst>
          </p:cNvPr>
          <p:cNvSpPr txBox="1">
            <a:spLocks noGrp="1"/>
          </p:cNvSpPr>
          <p:nvPr>
            <p:ph type="title" idx="4294967295"/>
          </p:nvPr>
        </p:nvSpPr>
        <p:spPr>
          <a:xfrm>
            <a:off x="723899" y="2492469"/>
            <a:ext cx="5942371" cy="21283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End of quiz</a:t>
            </a:r>
            <a:b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How did you get on?</a:t>
            </a:r>
          </a:p>
        </p:txBody>
      </p:sp>
      <p:pic>
        <p:nvPicPr>
          <p:cNvPr id="12" name="Picture 11">
            <a:extLst>
              <a:ext uri="{FF2B5EF4-FFF2-40B4-BE49-F238E27FC236}">
                <a16:creationId xmlns:a16="http://schemas.microsoft.com/office/drawing/2014/main" id="{2638ECBE-B188-8AD1-FB86-101A29853E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descr="Start Quiz button">
            <a:extLst>
              <a:ext uri="{FF2B5EF4-FFF2-40B4-BE49-F238E27FC236}">
                <a16:creationId xmlns:a16="http://schemas.microsoft.com/office/drawing/2014/main" id="{977DEAEE-23B2-C503-2E6C-8F49D60E89ED}"/>
              </a:ext>
              <a:ext uri="{C183D7F6-B498-43B3-948B-1728B52AA6E4}">
                <adec:decorative xmlns:adec="http://schemas.microsoft.com/office/drawing/2017/decorative" val="0"/>
              </a:ext>
            </a:extLst>
          </p:cNvPr>
          <p:cNvGrpSpPr/>
          <p:nvPr/>
        </p:nvGrpSpPr>
        <p:grpSpPr>
          <a:xfrm>
            <a:off x="833068" y="5660910"/>
            <a:ext cx="3434132" cy="707886"/>
            <a:chOff x="833068" y="5660910"/>
            <a:chExt cx="2934446" cy="707886"/>
          </a:xfrm>
        </p:grpSpPr>
        <p:sp>
          <p:nvSpPr>
            <p:cNvPr id="6" name="Rectangle 5">
              <a:extLst>
                <a:ext uri="{FF2B5EF4-FFF2-40B4-BE49-F238E27FC236}">
                  <a16:creationId xmlns:a16="http://schemas.microsoft.com/office/drawing/2014/main" id="{DF63A120-159B-FA36-6163-7EECE04B4E91}"/>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0FF9DB9D-38BB-0574-4754-EF88C1332991}"/>
                </a:ext>
              </a:extLst>
            </p:cNvPr>
            <p:cNvSpPr txBox="1"/>
            <p:nvPr/>
          </p:nvSpPr>
          <p:spPr>
            <a:xfrm>
              <a:off x="833068" y="5660910"/>
              <a:ext cx="293444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Back to start</a:t>
              </a:r>
            </a:p>
          </p:txBody>
        </p:sp>
      </p:grpSp>
    </p:spTree>
    <p:extLst>
      <p:ext uri="{BB962C8B-B14F-4D97-AF65-F5344CB8AC3E}">
        <p14:creationId xmlns:p14="http://schemas.microsoft.com/office/powerpoint/2010/main" val="2712921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02375-1C20-0877-722B-E5919AD6AB9C}"/>
            </a:ext>
          </a:extLst>
        </p:cNvPr>
        <p:cNvGrpSpPr/>
        <p:nvPr/>
      </p:nvGrpSpPr>
      <p:grpSpPr>
        <a:xfrm>
          <a:off x="0" y="0"/>
          <a:ext cx="0" cy="0"/>
          <a:chOff x="0" y="0"/>
          <a:chExt cx="0" cy="0"/>
        </a:xfrm>
      </p:grpSpPr>
      <p:pic>
        <p:nvPicPr>
          <p:cNvPr id="5" name="Human Rights">
            <a:extLst>
              <a:ext uri="{FF2B5EF4-FFF2-40B4-BE49-F238E27FC236}">
                <a16:creationId xmlns:a16="http://schemas.microsoft.com/office/drawing/2014/main" id="{5FC35D7C-09CE-2008-EB06-D992E43D63C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1844"/>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E813AC19-E027-09EB-4678-4A6C6749A797}"/>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9701286-071A-9013-A41C-A59926A88174}"/>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6A6B087-1A29-81C8-60F0-78A2F633EE27}"/>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01134B59-8555-C480-7A56-1FD25F4FDB85}"/>
              </a:ext>
            </a:extLst>
          </p:cNvPr>
          <p:cNvSpPr>
            <a:spLocks noGrp="1"/>
          </p:cNvSpPr>
          <p:nvPr>
            <p:ph type="ctrTitle"/>
          </p:nvPr>
        </p:nvSpPr>
        <p:spPr>
          <a:xfrm>
            <a:off x="601777" y="463097"/>
            <a:ext cx="3924503" cy="1477328"/>
          </a:xfrm>
        </p:spPr>
        <p:txBody>
          <a:bodyPr/>
          <a:lstStyle/>
          <a:p>
            <a:pPr>
              <a:lnSpc>
                <a:spcPts val="5200"/>
              </a:lnSpc>
            </a:pPr>
            <a:r>
              <a:rPr lang="en-GB" dirty="0"/>
              <a:t>Human rights</a:t>
            </a:r>
          </a:p>
        </p:txBody>
      </p:sp>
      <p:sp>
        <p:nvSpPr>
          <p:cNvPr id="20" name="Subtitle 2">
            <a:extLst>
              <a:ext uri="{FF2B5EF4-FFF2-40B4-BE49-F238E27FC236}">
                <a16:creationId xmlns:a16="http://schemas.microsoft.com/office/drawing/2014/main" id="{0D110A64-6138-344E-F415-5A1702EFC480}"/>
              </a:ext>
            </a:extLst>
          </p:cNvPr>
          <p:cNvSpPr>
            <a:spLocks noGrp="1"/>
          </p:cNvSpPr>
          <p:nvPr>
            <p:ph type="subTitle" idx="1"/>
          </p:nvPr>
        </p:nvSpPr>
        <p:spPr>
          <a:xfrm>
            <a:off x="629594" y="2030643"/>
            <a:ext cx="3406343" cy="1200329"/>
          </a:xfrm>
        </p:spPr>
        <p:txBody>
          <a:bodyPr/>
          <a:lstStyle/>
          <a:p>
            <a:pPr>
              <a:lnSpc>
                <a:spcPct val="100000"/>
              </a:lnSpc>
              <a:spcBef>
                <a:spcPts val="0"/>
              </a:spcBef>
            </a:pPr>
            <a:r>
              <a:rPr lang="en-GB" dirty="0"/>
              <a:t>Protecting freedom of speech and other civil liberties.</a:t>
            </a:r>
          </a:p>
        </p:txBody>
      </p:sp>
      <p:sp>
        <p:nvSpPr>
          <p:cNvPr id="28" name="Rectangle 27">
            <a:extLst>
              <a:ext uri="{FF2B5EF4-FFF2-40B4-BE49-F238E27FC236}">
                <a16:creationId xmlns:a16="http://schemas.microsoft.com/office/drawing/2014/main" id="{C7446293-12CE-2671-5822-7767496BF33B}"/>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4B3F4B13-347B-46ED-D1EF-D2CA770E539F}"/>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DC100D9-86AE-2A54-40A2-638A5C92CE45}"/>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D0D1C36F-E685-007C-1F42-D20A6DC524C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9A024E9B-DEAE-50A4-14C3-DE97D5F7B5A5}"/>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AB77128A-38AA-32C1-3275-0464B73FD9FC}"/>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7720475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D20787-F319-7BE1-39D9-1F3C26242566}"/>
            </a:ext>
          </a:extLst>
        </p:cNvPr>
        <p:cNvGrpSpPr/>
        <p:nvPr/>
      </p:nvGrpSpPr>
      <p:grpSpPr>
        <a:xfrm>
          <a:off x="0" y="0"/>
          <a:ext cx="0" cy="0"/>
          <a:chOff x="0" y="0"/>
          <a:chExt cx="0" cy="0"/>
        </a:xfrm>
      </p:grpSpPr>
      <p:pic>
        <p:nvPicPr>
          <p:cNvPr id="5" name="Housing Regulations">
            <a:extLst>
              <a:ext uri="{FF2B5EF4-FFF2-40B4-BE49-F238E27FC236}">
                <a16:creationId xmlns:a16="http://schemas.microsoft.com/office/drawing/2014/main" id="{90C5289A-EECA-DD3E-1920-8230475246B1}"/>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428"/>
          <a:stretch>
            <a:fillRect/>
          </a:stretch>
        </p:blipFill>
        <p:spPr>
          <a:xfrm>
            <a:off x="4125794" y="-12423"/>
            <a:ext cx="8066206" cy="4557883"/>
          </a:xfrm>
          <a:prstGeom prst="rect">
            <a:avLst/>
          </a:prstGeom>
        </p:spPr>
      </p:pic>
      <p:sp>
        <p:nvSpPr>
          <p:cNvPr id="18" name="Rectangle 17">
            <a:extLst>
              <a:ext uri="{FF2B5EF4-FFF2-40B4-BE49-F238E27FC236}">
                <a16:creationId xmlns:a16="http://schemas.microsoft.com/office/drawing/2014/main" id="{236EBAA1-D7F1-864D-2A73-F6BB4F78FBCE}"/>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27D76FC3-6A77-509A-1EDA-7F375169B1EE}"/>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1A398A01-F548-6D26-99CF-338E277DAE6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0824D0FF-A9C3-F896-98AF-4CC065FC17AF}"/>
              </a:ext>
            </a:extLst>
          </p:cNvPr>
          <p:cNvSpPr>
            <a:spLocks noGrp="1"/>
          </p:cNvSpPr>
          <p:nvPr>
            <p:ph type="ctrTitle"/>
          </p:nvPr>
        </p:nvSpPr>
        <p:spPr>
          <a:xfrm>
            <a:off x="601777" y="462065"/>
            <a:ext cx="3924503" cy="1477328"/>
          </a:xfrm>
        </p:spPr>
        <p:txBody>
          <a:bodyPr/>
          <a:lstStyle/>
          <a:p>
            <a:pPr>
              <a:lnSpc>
                <a:spcPts val="5200"/>
              </a:lnSpc>
            </a:pPr>
            <a:r>
              <a:rPr lang="en-GB" dirty="0"/>
              <a:t>Housing regulations</a:t>
            </a:r>
          </a:p>
        </p:txBody>
      </p:sp>
      <p:sp>
        <p:nvSpPr>
          <p:cNvPr id="20" name="Subtitle 2">
            <a:extLst>
              <a:ext uri="{FF2B5EF4-FFF2-40B4-BE49-F238E27FC236}">
                <a16:creationId xmlns:a16="http://schemas.microsoft.com/office/drawing/2014/main" id="{FE854F1D-6CE9-9E3B-9F94-77442708F3A7}"/>
              </a:ext>
            </a:extLst>
          </p:cNvPr>
          <p:cNvSpPr>
            <a:spLocks noGrp="1"/>
          </p:cNvSpPr>
          <p:nvPr>
            <p:ph type="subTitle" idx="1"/>
          </p:nvPr>
        </p:nvSpPr>
        <p:spPr>
          <a:xfrm>
            <a:off x="630334" y="2031683"/>
            <a:ext cx="3406343" cy="1569660"/>
          </a:xfrm>
        </p:spPr>
        <p:txBody>
          <a:bodyPr/>
          <a:lstStyle/>
          <a:p>
            <a:pPr>
              <a:lnSpc>
                <a:spcPct val="100000"/>
              </a:lnSpc>
              <a:spcBef>
                <a:spcPts val="0"/>
              </a:spcBef>
            </a:pPr>
            <a:r>
              <a:rPr lang="en-GB" dirty="0"/>
              <a:t>Setting safety standards for renting homes (such as damp and mould rules).</a:t>
            </a:r>
          </a:p>
        </p:txBody>
      </p:sp>
      <p:sp>
        <p:nvSpPr>
          <p:cNvPr id="28" name="Rectangle 27">
            <a:extLst>
              <a:ext uri="{FF2B5EF4-FFF2-40B4-BE49-F238E27FC236}">
                <a16:creationId xmlns:a16="http://schemas.microsoft.com/office/drawing/2014/main" id="{A5545DE8-EB75-C5EC-C691-30D16D1DBA1D}"/>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98A55CDF-B113-2FA8-F393-5F45C1E6AA41}"/>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0999FD18-A5AC-D023-D12D-85E34903AD7E}"/>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4EF51021-2323-E098-7816-011344758896}"/>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D1820C0E-2715-00D9-54C4-5EB0335090FB}"/>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0C325CAC-1747-8BB3-A1AC-0D2D69A71488}"/>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97219009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35F3E-15B1-B913-8C9B-B3DACCA7A20A}"/>
            </a:ext>
          </a:extLst>
        </p:cNvPr>
        <p:cNvGrpSpPr/>
        <p:nvPr/>
      </p:nvGrpSpPr>
      <p:grpSpPr>
        <a:xfrm>
          <a:off x="0" y="0"/>
          <a:ext cx="0" cy="0"/>
          <a:chOff x="0" y="0"/>
          <a:chExt cx="0" cy="0"/>
        </a:xfrm>
      </p:grpSpPr>
      <p:pic>
        <p:nvPicPr>
          <p:cNvPr id="5" name="Leisure Centre">
            <a:extLst>
              <a:ext uri="{FF2B5EF4-FFF2-40B4-BE49-F238E27FC236}">
                <a16:creationId xmlns:a16="http://schemas.microsoft.com/office/drawing/2014/main" id="{640AB740-BEBC-D2BE-59C7-2BA666FDC7D1}"/>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048049" y="0"/>
            <a:ext cx="8143951" cy="4545460"/>
          </a:xfrm>
          <a:prstGeom prst="rect">
            <a:avLst/>
          </a:prstGeom>
        </p:spPr>
      </p:pic>
      <p:sp>
        <p:nvSpPr>
          <p:cNvPr id="14" name="Rectangle 13">
            <a:extLst>
              <a:ext uri="{FF2B5EF4-FFF2-40B4-BE49-F238E27FC236}">
                <a16:creationId xmlns:a16="http://schemas.microsoft.com/office/drawing/2014/main" id="{7EC02253-6611-8404-7C13-A1116CC98AD7}"/>
              </a:ext>
              <a:ext uri="{C183D7F6-B498-43B3-948B-1728B52AA6E4}">
                <adec:decorative xmlns:adec="http://schemas.microsoft.com/office/drawing/2017/decorative" val="1"/>
              </a:ext>
            </a:extLst>
          </p:cNvPr>
          <p:cNvSpPr/>
          <p:nvPr/>
        </p:nvSpPr>
        <p:spPr>
          <a:xfrm>
            <a:off x="-6056"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19037466-1D95-4F4B-FC8C-FFA0BAA839E1}"/>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32E8C3E-7279-6A80-B0F1-6F8D2092362A}"/>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26E7FA21-61C0-3528-1401-35F5FEAE87A1}"/>
              </a:ext>
            </a:extLst>
          </p:cNvPr>
          <p:cNvSpPr>
            <a:spLocks noGrp="1"/>
          </p:cNvSpPr>
          <p:nvPr>
            <p:ph type="ctrTitle"/>
          </p:nvPr>
        </p:nvSpPr>
        <p:spPr>
          <a:xfrm>
            <a:off x="616768" y="462107"/>
            <a:ext cx="3665672" cy="1477328"/>
          </a:xfrm>
        </p:spPr>
        <p:txBody>
          <a:bodyPr/>
          <a:lstStyle/>
          <a:p>
            <a:pPr>
              <a:lnSpc>
                <a:spcPts val="5200"/>
              </a:lnSpc>
            </a:pPr>
            <a:r>
              <a:rPr lang="en-GB" dirty="0"/>
              <a:t>Leisure centres</a:t>
            </a:r>
          </a:p>
        </p:txBody>
      </p:sp>
      <p:sp>
        <p:nvSpPr>
          <p:cNvPr id="16" name="Subtitle 2">
            <a:extLst>
              <a:ext uri="{FF2B5EF4-FFF2-40B4-BE49-F238E27FC236}">
                <a16:creationId xmlns:a16="http://schemas.microsoft.com/office/drawing/2014/main" id="{036E5EA2-40D5-C753-8142-6E70B52BA44E}"/>
              </a:ext>
            </a:extLst>
          </p:cNvPr>
          <p:cNvSpPr>
            <a:spLocks noGrp="1"/>
          </p:cNvSpPr>
          <p:nvPr>
            <p:ph type="subTitle" idx="1"/>
          </p:nvPr>
        </p:nvSpPr>
        <p:spPr>
          <a:xfrm>
            <a:off x="616768" y="2035711"/>
            <a:ext cx="3315152" cy="1200329"/>
          </a:xfrm>
        </p:spPr>
        <p:txBody>
          <a:bodyPr/>
          <a:lstStyle/>
          <a:p>
            <a:pPr>
              <a:lnSpc>
                <a:spcPct val="100000"/>
              </a:lnSpc>
              <a:spcBef>
                <a:spcPts val="0"/>
              </a:spcBef>
            </a:pPr>
            <a:r>
              <a:rPr lang="en-GB" dirty="0"/>
              <a:t>Running the local swimming pool and gym facilities.</a:t>
            </a:r>
          </a:p>
        </p:txBody>
      </p:sp>
      <p:sp>
        <p:nvSpPr>
          <p:cNvPr id="28" name="Rectangle 27">
            <a:extLst>
              <a:ext uri="{FF2B5EF4-FFF2-40B4-BE49-F238E27FC236}">
                <a16:creationId xmlns:a16="http://schemas.microsoft.com/office/drawing/2014/main" id="{7BF18A22-9324-F704-8760-FB139100EC26}"/>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2A298F4-A0A1-979B-1355-FA37970622C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C0F86DC4-E89D-D5ED-C717-68A2B15E1740}"/>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6B9178B-E451-92D6-E753-25C8F40F73DE}"/>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1593EC37-09F4-6556-15BF-DCAD953DC10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A2F22B5B-F77A-9B37-B3E4-178ED6A38739}"/>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0827663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BAF3DC-E272-959E-82D4-99E48CEAA15B}"/>
            </a:ext>
          </a:extLst>
        </p:cNvPr>
        <p:cNvGrpSpPr/>
        <p:nvPr/>
      </p:nvGrpSpPr>
      <p:grpSpPr>
        <a:xfrm>
          <a:off x="0" y="0"/>
          <a:ext cx="0" cy="0"/>
          <a:chOff x="0" y="0"/>
          <a:chExt cx="0" cy="0"/>
        </a:xfrm>
      </p:grpSpPr>
      <p:pic>
        <p:nvPicPr>
          <p:cNvPr id="5" name="Criminal Laws">
            <a:extLst>
              <a:ext uri="{FF2B5EF4-FFF2-40B4-BE49-F238E27FC236}">
                <a16:creationId xmlns:a16="http://schemas.microsoft.com/office/drawing/2014/main" id="{3075135D-6EA1-40B7-78D2-6EC16163E40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4815"/>
          <a:stretch>
            <a:fillRect/>
          </a:stretch>
        </p:blipFill>
        <p:spPr>
          <a:xfrm>
            <a:off x="4048850" y="0"/>
            <a:ext cx="8143150" cy="4545013"/>
          </a:xfrm>
          <a:prstGeom prst="rect">
            <a:avLst/>
          </a:prstGeom>
        </p:spPr>
      </p:pic>
      <p:sp>
        <p:nvSpPr>
          <p:cNvPr id="18" name="Rectangle 17">
            <a:extLst>
              <a:ext uri="{FF2B5EF4-FFF2-40B4-BE49-F238E27FC236}">
                <a16:creationId xmlns:a16="http://schemas.microsoft.com/office/drawing/2014/main" id="{80421230-C369-E3F3-41B1-1C35576B3090}"/>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F937F0B-9BFB-17C6-3022-E25248391F15}"/>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194DADCD-71B1-3787-0513-3EE708FE7933}"/>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83259B5B-DD7C-F370-CD1F-46696FD3B75D}"/>
              </a:ext>
            </a:extLst>
          </p:cNvPr>
          <p:cNvSpPr>
            <a:spLocks noGrp="1"/>
          </p:cNvSpPr>
          <p:nvPr>
            <p:ph type="ctrTitle"/>
          </p:nvPr>
        </p:nvSpPr>
        <p:spPr>
          <a:xfrm>
            <a:off x="601777" y="470969"/>
            <a:ext cx="3670419" cy="1477328"/>
          </a:xfrm>
        </p:spPr>
        <p:txBody>
          <a:bodyPr/>
          <a:lstStyle/>
          <a:p>
            <a:pPr>
              <a:lnSpc>
                <a:spcPts val="5200"/>
              </a:lnSpc>
            </a:pPr>
            <a:r>
              <a:rPr lang="en-GB" dirty="0"/>
              <a:t>Criminal laws</a:t>
            </a:r>
          </a:p>
        </p:txBody>
      </p:sp>
      <p:sp>
        <p:nvSpPr>
          <p:cNvPr id="20" name="Subtitle 2">
            <a:extLst>
              <a:ext uri="{FF2B5EF4-FFF2-40B4-BE49-F238E27FC236}">
                <a16:creationId xmlns:a16="http://schemas.microsoft.com/office/drawing/2014/main" id="{672896BA-6B67-CEC6-3F63-84C7ED174D16}"/>
              </a:ext>
            </a:extLst>
          </p:cNvPr>
          <p:cNvSpPr>
            <a:spLocks noGrp="1"/>
          </p:cNvSpPr>
          <p:nvPr>
            <p:ph type="subTitle" idx="1"/>
          </p:nvPr>
        </p:nvSpPr>
        <p:spPr>
          <a:xfrm>
            <a:off x="636390" y="2040408"/>
            <a:ext cx="3406343" cy="1569660"/>
          </a:xfrm>
        </p:spPr>
        <p:txBody>
          <a:bodyPr/>
          <a:lstStyle/>
          <a:p>
            <a:pPr>
              <a:lnSpc>
                <a:spcPct val="100000"/>
              </a:lnSpc>
              <a:spcBef>
                <a:spcPts val="0"/>
              </a:spcBef>
            </a:pPr>
            <a:r>
              <a:rPr lang="en-GB" dirty="0"/>
              <a:t>Deciding what counts as a crime and how long prison sentences should be.</a:t>
            </a:r>
          </a:p>
        </p:txBody>
      </p:sp>
      <p:sp>
        <p:nvSpPr>
          <p:cNvPr id="28" name="Rectangle 27">
            <a:extLst>
              <a:ext uri="{FF2B5EF4-FFF2-40B4-BE49-F238E27FC236}">
                <a16:creationId xmlns:a16="http://schemas.microsoft.com/office/drawing/2014/main" id="{75393D20-8DCB-6C3C-9F92-43EE0D61DE85}"/>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B19CA15E-769A-627A-9899-434B24040E7D}"/>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26FD104-D3B0-3694-A6FD-CD1A15D18377}"/>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AEC2072-6167-C1CA-B0B9-58878A5BADFE}"/>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86F795F9-2DD8-FA07-771B-C88C26A67E63}"/>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886310B0-BE47-F202-AF13-A6DF86C64A3C}"/>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7135474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8F963-4DE6-A28C-C885-81BD77F30C3E}"/>
            </a:ext>
          </a:extLst>
        </p:cNvPr>
        <p:cNvGrpSpPr/>
        <p:nvPr/>
      </p:nvGrpSpPr>
      <p:grpSpPr>
        <a:xfrm>
          <a:off x="0" y="0"/>
          <a:ext cx="0" cy="0"/>
          <a:chOff x="0" y="0"/>
          <a:chExt cx="0" cy="0"/>
        </a:xfrm>
      </p:grpSpPr>
      <p:pic>
        <p:nvPicPr>
          <p:cNvPr id="8" name="Social Housing">
            <a:extLst>
              <a:ext uri="{FF2B5EF4-FFF2-40B4-BE49-F238E27FC236}">
                <a16:creationId xmlns:a16="http://schemas.microsoft.com/office/drawing/2014/main" id="{1F8007BC-D4A7-9A37-DCBA-E67C053CCF3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8049" y="0"/>
            <a:ext cx="8143951" cy="4545460"/>
          </a:xfrm>
          <a:prstGeom prst="rect">
            <a:avLst/>
          </a:prstGeom>
        </p:spPr>
      </p:pic>
      <p:sp>
        <p:nvSpPr>
          <p:cNvPr id="14" name="Rectangle 13">
            <a:extLst>
              <a:ext uri="{FF2B5EF4-FFF2-40B4-BE49-F238E27FC236}">
                <a16:creationId xmlns:a16="http://schemas.microsoft.com/office/drawing/2014/main" id="{BA944CD7-6D9B-F68C-8352-699FFEAB32E9}"/>
              </a:ext>
              <a:ext uri="{C183D7F6-B498-43B3-948B-1728B52AA6E4}">
                <adec:decorative xmlns:adec="http://schemas.microsoft.com/office/drawing/2017/decorative" val="1"/>
              </a:ext>
            </a:extLst>
          </p:cNvPr>
          <p:cNvSpPr/>
          <p:nvPr/>
        </p:nvSpPr>
        <p:spPr>
          <a:xfrm>
            <a:off x="-12895"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A198FF08-11F9-52B5-39EC-7D6EF5006CDA}"/>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7E3F655E-B339-5617-2CE5-BFB4F512A391}"/>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5F70D3A3-200D-BD79-9596-53F3677B5D4E}"/>
              </a:ext>
            </a:extLst>
          </p:cNvPr>
          <p:cNvSpPr>
            <a:spLocks noGrp="1"/>
          </p:cNvSpPr>
          <p:nvPr>
            <p:ph type="ctrTitle"/>
          </p:nvPr>
        </p:nvSpPr>
        <p:spPr>
          <a:xfrm>
            <a:off x="616768" y="470725"/>
            <a:ext cx="3665672" cy="1477328"/>
          </a:xfrm>
        </p:spPr>
        <p:txBody>
          <a:bodyPr/>
          <a:lstStyle/>
          <a:p>
            <a:pPr>
              <a:lnSpc>
                <a:spcPts val="5200"/>
              </a:lnSpc>
            </a:pPr>
            <a:r>
              <a:rPr lang="en-GB" dirty="0"/>
              <a:t>Social housing</a:t>
            </a:r>
          </a:p>
        </p:txBody>
      </p:sp>
      <p:sp>
        <p:nvSpPr>
          <p:cNvPr id="16" name="Subtitle 2">
            <a:extLst>
              <a:ext uri="{FF2B5EF4-FFF2-40B4-BE49-F238E27FC236}">
                <a16:creationId xmlns:a16="http://schemas.microsoft.com/office/drawing/2014/main" id="{8F50BD67-48B7-4324-5508-6ED3B853DEA3}"/>
              </a:ext>
            </a:extLst>
          </p:cNvPr>
          <p:cNvSpPr>
            <a:spLocks noGrp="1"/>
          </p:cNvSpPr>
          <p:nvPr>
            <p:ph type="subTitle" idx="1"/>
          </p:nvPr>
        </p:nvSpPr>
        <p:spPr>
          <a:xfrm>
            <a:off x="616768" y="2030150"/>
            <a:ext cx="3567672" cy="1569660"/>
          </a:xfrm>
        </p:spPr>
        <p:txBody>
          <a:bodyPr/>
          <a:lstStyle/>
          <a:p>
            <a:pPr>
              <a:lnSpc>
                <a:spcPct val="100000"/>
              </a:lnSpc>
              <a:spcBef>
                <a:spcPts val="0"/>
              </a:spcBef>
            </a:pPr>
            <a:r>
              <a:rPr lang="en-GB" dirty="0"/>
              <a:t>Managing and allocating council houses to families in need.</a:t>
            </a:r>
          </a:p>
        </p:txBody>
      </p:sp>
      <p:sp>
        <p:nvSpPr>
          <p:cNvPr id="28" name="Rectangle 27">
            <a:extLst>
              <a:ext uri="{FF2B5EF4-FFF2-40B4-BE49-F238E27FC236}">
                <a16:creationId xmlns:a16="http://schemas.microsoft.com/office/drawing/2014/main" id="{EF9C7B23-337C-EF79-60AF-38A01A8789DB}"/>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019274B5-DEE5-659A-5561-B53AB3551847}"/>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0157A4C0-3865-C9CE-62A1-C9F4B1EFB22F}"/>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512DB73D-FFB2-A689-DF3D-AFE117B699F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EBD30F65-26CF-4D23-8049-824BA6CE401A}"/>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2D09169A-84C6-F7BB-F805-0430AB5CDDC2}"/>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28193503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68F3C-D7EB-5464-578E-7A92AF52E549}"/>
            </a:ext>
          </a:extLst>
        </p:cNvPr>
        <p:cNvGrpSpPr/>
        <p:nvPr/>
      </p:nvGrpSpPr>
      <p:grpSpPr>
        <a:xfrm>
          <a:off x="0" y="0"/>
          <a:ext cx="0" cy="0"/>
          <a:chOff x="0" y="0"/>
          <a:chExt cx="0" cy="0"/>
        </a:xfrm>
      </p:grpSpPr>
      <p:pic>
        <p:nvPicPr>
          <p:cNvPr id="5" name="Graffiti removal">
            <a:extLst>
              <a:ext uri="{FF2B5EF4-FFF2-40B4-BE49-F238E27FC236}">
                <a16:creationId xmlns:a16="http://schemas.microsoft.com/office/drawing/2014/main" id="{B16C7925-7C04-DA2D-77BF-8FBF0A86CE90}"/>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419600" y="1"/>
            <a:ext cx="7772400" cy="4545460"/>
          </a:xfrm>
          <a:prstGeom prst="rect">
            <a:avLst/>
          </a:prstGeom>
        </p:spPr>
      </p:pic>
      <p:sp>
        <p:nvSpPr>
          <p:cNvPr id="14" name="Rectangle 13">
            <a:extLst>
              <a:ext uri="{FF2B5EF4-FFF2-40B4-BE49-F238E27FC236}">
                <a16:creationId xmlns:a16="http://schemas.microsoft.com/office/drawing/2014/main" id="{943FC70D-F1E5-CFE6-F3AE-27B43E2A11D1}"/>
              </a:ext>
              <a:ext uri="{C183D7F6-B498-43B3-948B-1728B52AA6E4}">
                <adec:decorative xmlns:adec="http://schemas.microsoft.com/office/drawing/2017/decorative" val="1"/>
              </a:ext>
            </a:extLst>
          </p:cNvPr>
          <p:cNvSpPr/>
          <p:nvPr/>
        </p:nvSpPr>
        <p:spPr>
          <a:xfrm>
            <a:off x="-12895"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DAA115BE-B9D9-E4CF-D05D-31F591F2331B}"/>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4BC476AF-5CC7-9573-C0A6-DBBFF484B1A2}"/>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E9B5FA73-8B79-4040-D013-7CAEC63A674F}"/>
              </a:ext>
            </a:extLst>
          </p:cNvPr>
          <p:cNvSpPr>
            <a:spLocks noGrp="1"/>
          </p:cNvSpPr>
          <p:nvPr>
            <p:ph type="ctrTitle"/>
          </p:nvPr>
        </p:nvSpPr>
        <p:spPr>
          <a:xfrm>
            <a:off x="616768" y="469426"/>
            <a:ext cx="3665672" cy="1477328"/>
          </a:xfrm>
        </p:spPr>
        <p:txBody>
          <a:bodyPr/>
          <a:lstStyle/>
          <a:p>
            <a:pPr>
              <a:lnSpc>
                <a:spcPts val="5200"/>
              </a:lnSpc>
            </a:pPr>
            <a:r>
              <a:rPr lang="en-GB" dirty="0"/>
              <a:t>Graffiti removal</a:t>
            </a:r>
          </a:p>
        </p:txBody>
      </p:sp>
      <p:sp>
        <p:nvSpPr>
          <p:cNvPr id="16" name="Subtitle 2">
            <a:extLst>
              <a:ext uri="{FF2B5EF4-FFF2-40B4-BE49-F238E27FC236}">
                <a16:creationId xmlns:a16="http://schemas.microsoft.com/office/drawing/2014/main" id="{59643DA6-D3DD-3CD4-CF20-735FB65C53AD}"/>
              </a:ext>
            </a:extLst>
          </p:cNvPr>
          <p:cNvSpPr>
            <a:spLocks noGrp="1"/>
          </p:cNvSpPr>
          <p:nvPr>
            <p:ph type="subTitle" idx="1"/>
          </p:nvPr>
        </p:nvSpPr>
        <p:spPr>
          <a:xfrm>
            <a:off x="632398" y="2034910"/>
            <a:ext cx="3315152" cy="830997"/>
          </a:xfrm>
        </p:spPr>
        <p:txBody>
          <a:bodyPr/>
          <a:lstStyle/>
          <a:p>
            <a:pPr>
              <a:lnSpc>
                <a:spcPct val="100000"/>
              </a:lnSpc>
              <a:spcBef>
                <a:spcPts val="0"/>
              </a:spcBef>
            </a:pPr>
            <a:r>
              <a:rPr lang="en-GB" dirty="0"/>
              <a:t>Cleaning up vandalism in public areas.</a:t>
            </a:r>
          </a:p>
        </p:txBody>
      </p:sp>
      <p:sp>
        <p:nvSpPr>
          <p:cNvPr id="28" name="Rectangle 27">
            <a:extLst>
              <a:ext uri="{FF2B5EF4-FFF2-40B4-BE49-F238E27FC236}">
                <a16:creationId xmlns:a16="http://schemas.microsoft.com/office/drawing/2014/main" id="{B6FBD0AD-2AF4-0F3E-1476-E73EA477B216}"/>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54083F9B-A59B-4DAD-A97C-4EC83E047593}"/>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406B0EE5-A53C-5600-951B-BF1899FD639C}"/>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78FE4CBC-ADBA-89CD-4B5A-541AD42394CE}"/>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1CADD0CE-2791-0B6F-F240-D54D9973F87E}"/>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FF1C8754-24BC-A0AE-138C-393706BCE2B8}"/>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7</a:t>
            </a:r>
          </a:p>
        </p:txBody>
      </p:sp>
    </p:spTree>
    <p:extLst>
      <p:ext uri="{BB962C8B-B14F-4D97-AF65-F5344CB8AC3E}">
        <p14:creationId xmlns:p14="http://schemas.microsoft.com/office/powerpoint/2010/main" val="363166993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BDA216-FD6C-B3D0-DA84-D8C0C0876EEF}"/>
            </a:ext>
          </a:extLst>
        </p:cNvPr>
        <p:cNvGrpSpPr/>
        <p:nvPr/>
      </p:nvGrpSpPr>
      <p:grpSpPr>
        <a:xfrm>
          <a:off x="0" y="0"/>
          <a:ext cx="0" cy="0"/>
          <a:chOff x="0" y="0"/>
          <a:chExt cx="0" cy="0"/>
        </a:xfrm>
      </p:grpSpPr>
      <p:pic>
        <p:nvPicPr>
          <p:cNvPr id="5" name="Foreign Aid">
            <a:extLst>
              <a:ext uri="{FF2B5EF4-FFF2-40B4-BE49-F238E27FC236}">
                <a16:creationId xmlns:a16="http://schemas.microsoft.com/office/drawing/2014/main" id="{A08AF551-D42A-8962-6C7C-4536E6D9F2D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7061"/>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24FA5B59-7AB3-26D6-D43D-572C250E8919}"/>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8F7FB794-C693-44B9-BB0B-2F0C98948D6C}"/>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22451180-7AE7-456B-6769-7E42F31A36D4}"/>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4D04C344-9C27-E387-7921-CCAB621B1AEA}"/>
              </a:ext>
            </a:extLst>
          </p:cNvPr>
          <p:cNvSpPr>
            <a:spLocks noGrp="1"/>
          </p:cNvSpPr>
          <p:nvPr>
            <p:ph type="ctrTitle"/>
          </p:nvPr>
        </p:nvSpPr>
        <p:spPr>
          <a:xfrm>
            <a:off x="601777" y="499502"/>
            <a:ext cx="3924503" cy="784830"/>
          </a:xfrm>
        </p:spPr>
        <p:txBody>
          <a:bodyPr/>
          <a:lstStyle/>
          <a:p>
            <a:r>
              <a:rPr lang="en-GB" dirty="0"/>
              <a:t>Foreign aid</a:t>
            </a:r>
          </a:p>
        </p:txBody>
      </p:sp>
      <p:sp>
        <p:nvSpPr>
          <p:cNvPr id="20" name="Subtitle 2">
            <a:extLst>
              <a:ext uri="{FF2B5EF4-FFF2-40B4-BE49-F238E27FC236}">
                <a16:creationId xmlns:a16="http://schemas.microsoft.com/office/drawing/2014/main" id="{EFD00A99-D512-3EB2-484E-44FC6B7903A0}"/>
              </a:ext>
            </a:extLst>
          </p:cNvPr>
          <p:cNvSpPr>
            <a:spLocks noGrp="1"/>
          </p:cNvSpPr>
          <p:nvPr>
            <p:ph type="subTitle" idx="1"/>
          </p:nvPr>
        </p:nvSpPr>
        <p:spPr>
          <a:xfrm>
            <a:off x="629354" y="1364439"/>
            <a:ext cx="3406343" cy="1200329"/>
          </a:xfrm>
        </p:spPr>
        <p:txBody>
          <a:bodyPr/>
          <a:lstStyle/>
          <a:p>
            <a:pPr>
              <a:lnSpc>
                <a:spcPct val="100000"/>
              </a:lnSpc>
              <a:spcBef>
                <a:spcPts val="0"/>
              </a:spcBef>
            </a:pPr>
            <a:r>
              <a:rPr lang="en-GB" dirty="0"/>
              <a:t>Deciding how much money the UK gives to help other countries.</a:t>
            </a:r>
          </a:p>
        </p:txBody>
      </p:sp>
      <p:sp>
        <p:nvSpPr>
          <p:cNvPr id="28" name="Rectangle 27">
            <a:extLst>
              <a:ext uri="{FF2B5EF4-FFF2-40B4-BE49-F238E27FC236}">
                <a16:creationId xmlns:a16="http://schemas.microsoft.com/office/drawing/2014/main" id="{6D77B091-AF09-1E6D-55B3-3796B92998C8}"/>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62A6C2E2-C3C1-1D1E-EAB8-101C25C04D85}"/>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8E19828E-3354-45B8-8F53-8AFD8580EEA6}"/>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57461176-7D9C-76CE-3A59-6A7A8F52FB86}"/>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9690B76-E779-5805-BE9E-FD2DC45C021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CACCB469-7739-7F62-047E-776F399EB4BD}"/>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8</a:t>
            </a:r>
          </a:p>
        </p:txBody>
      </p:sp>
    </p:spTree>
    <p:extLst>
      <p:ext uri="{BB962C8B-B14F-4D97-AF65-F5344CB8AC3E}">
        <p14:creationId xmlns:p14="http://schemas.microsoft.com/office/powerpoint/2010/main" val="244236499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2185</TotalTime>
  <Words>569</Words>
  <Application>Microsoft Office PowerPoint</Application>
  <PresentationFormat>Widescreen</PresentationFormat>
  <Paragraphs>210</Paragraphs>
  <Slides>27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Aptos</vt:lpstr>
      <vt:lpstr>Aptos Display</vt:lpstr>
      <vt:lpstr>Arial</vt:lpstr>
      <vt:lpstr>Office Theme</vt:lpstr>
      <vt:lpstr>Quiz 3</vt:lpstr>
      <vt:lpstr>Sport funding</vt:lpstr>
      <vt:lpstr>Human rights</vt:lpstr>
      <vt:lpstr>Housing regulations</vt:lpstr>
      <vt:lpstr>Leisure centres</vt:lpstr>
      <vt:lpstr>Criminal laws</vt:lpstr>
      <vt:lpstr>Social housing</vt:lpstr>
      <vt:lpstr>Graffiti removal</vt:lpstr>
      <vt:lpstr>Foreign aid</vt:lpstr>
      <vt:lpstr>Fly-tipping</vt:lpstr>
      <vt:lpstr>Trading standards</vt:lpstr>
      <vt:lpstr>Benefits</vt:lpstr>
      <vt:lpstr>Noise complaints</vt:lpstr>
      <vt:lpstr>Apprenticeships</vt:lpstr>
      <vt:lpstr>National trains</vt:lpstr>
      <vt:lpstr>Dog bins</vt:lpstr>
      <vt:lpstr>Energy price cap</vt:lpstr>
      <vt:lpstr>School meals</vt:lpstr>
      <vt:lpstr>Parking</vt:lpstr>
      <vt:lpstr>Immigration</vt:lpstr>
      <vt:lpstr>Local arts and culture</vt:lpstr>
      <vt:lpstr>Income tax</vt:lpstr>
      <vt:lpstr>Social care</vt:lpstr>
      <vt:lpstr>Pest control</vt:lpstr>
      <vt:lpstr>Marriage laws</vt:lpstr>
      <vt:lpstr>High street regeneration</vt:lpstr>
      <vt:lpstr>End of quiz How did you get 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712</cp:revision>
  <dcterms:created xsi:type="dcterms:W3CDTF">2025-12-09T07:44:22Z</dcterms:created>
  <dcterms:modified xsi:type="dcterms:W3CDTF">2026-02-18T12:05:22Z</dcterms:modified>
</cp:coreProperties>
</file>