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2"/>
  </p:notesMasterIdLst>
  <p:sldIdLst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300" r:id="rId14"/>
    <p:sldId id="301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302" r:id="rId25"/>
    <p:sldId id="303" r:id="rId26"/>
    <p:sldId id="294" r:id="rId27"/>
    <p:sldId id="295" r:id="rId28"/>
    <p:sldId id="296" r:id="rId29"/>
    <p:sldId id="297" r:id="rId30"/>
    <p:sldId id="29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947" userDrawn="1">
          <p15:clr>
            <a:srgbClr val="A4A3A4"/>
          </p15:clr>
        </p15:guide>
        <p15:guide id="3" pos="59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FAA4C"/>
    <a:srgbClr val="41AE62"/>
    <a:srgbClr val="C9D950"/>
    <a:srgbClr val="286AA6"/>
    <a:srgbClr val="C1E6FB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92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66" y="72"/>
      </p:cViewPr>
      <p:guideLst>
        <p:guide orient="horz" pos="1706"/>
        <p:guide pos="6947"/>
        <p:guide pos="59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23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E017233D-62F9-5C49-A6B2-B3A2A1465097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0156AC-5577-C445-9280-059EA62D9A65}"/>
              </a:ext>
            </a:extLst>
          </p:cNvPr>
          <p:cNvSpPr txBox="1">
            <a:spLocks/>
          </p:cNvSpPr>
          <p:nvPr/>
        </p:nvSpPr>
        <p:spPr>
          <a:xfrm>
            <a:off x="-2" y="288522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and Debugging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4065F4-7DD4-FD4B-8182-FF008D7D9B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6E888DA-D9D0-6547-BA08-CF89E4D2E4CC}"/>
              </a:ext>
            </a:extLst>
          </p:cNvPr>
          <p:cNvSpPr txBox="1">
            <a:spLocks/>
          </p:cNvSpPr>
          <p:nvPr/>
        </p:nvSpPr>
        <p:spPr>
          <a:xfrm>
            <a:off x="82569" y="6099341"/>
            <a:ext cx="4077480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 KS1 Year 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D1C46077-9BBD-9E4A-B66C-96CCDE2B79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0960" y="1310027"/>
            <a:ext cx="6650078" cy="4840660"/>
          </a:xfrm>
          <a:prstGeom prst="rect">
            <a:avLst/>
          </a:prstGeom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E3C5B5A2-E2C4-A840-A02D-FD00C6ADE7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826" y="4104823"/>
            <a:ext cx="1941820" cy="1946699"/>
          </a:xfrm>
          <a:prstGeom prst="rect">
            <a:avLst/>
          </a:prstGeom>
        </p:spPr>
      </p:pic>
      <p:pic>
        <p:nvPicPr>
          <p:cNvPr id="25" name="Picture 24" descr="A picture containing icon&#10;&#10;Description automatically generated">
            <a:extLst>
              <a:ext uri="{FF2B5EF4-FFF2-40B4-BE49-F238E27FC236}">
                <a16:creationId xmlns:a16="http://schemas.microsoft.com/office/drawing/2014/main" id="{390AD614-A483-8A43-A9E8-126A4E7B3A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7239" y="642465"/>
            <a:ext cx="2341446" cy="167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6" y="1205186"/>
            <a:ext cx="3771786" cy="181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continue moving our frog across the lily pad.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time we’ll use the images as our instructions.</a:t>
            </a:r>
          </a:p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23C38-795A-F846-8113-212D478F50FC}"/>
              </a:ext>
            </a:extLst>
          </p:cNvPr>
          <p:cNvSpPr txBox="1"/>
          <p:nvPr/>
        </p:nvSpPr>
        <p:spPr>
          <a:xfrm>
            <a:off x="8291147" y="3429000"/>
            <a:ext cx="111280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C0BACDF-0221-CC40-AC4C-8CF68D2FA1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93" t="1040" r="38352" b="75172"/>
          <a:stretch/>
        </p:blipFill>
        <p:spPr>
          <a:xfrm>
            <a:off x="7293199" y="3188387"/>
            <a:ext cx="867320" cy="868511"/>
          </a:xfrm>
          <a:prstGeom prst="rect">
            <a:avLst/>
          </a:prstGeom>
        </p:spPr>
      </p:pic>
      <p:pic>
        <p:nvPicPr>
          <p:cNvPr id="10" name="Picture 9" descr="A picture containing grass&#10;&#10;Description automatically generated">
            <a:extLst>
              <a:ext uri="{FF2B5EF4-FFF2-40B4-BE49-F238E27FC236}">
                <a16:creationId xmlns:a16="http://schemas.microsoft.com/office/drawing/2014/main" id="{51DD2E75-2C13-D840-8318-BA436610D7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243E899-CAA6-FA43-A3FA-D5DACF8767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787" y="3495236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7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1.48148E-6 L -0.00104 -0.15347 " pathEditMode="relative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6" y="1205186"/>
            <a:ext cx="116075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23C38-795A-F846-8113-212D478F50FC}"/>
              </a:ext>
            </a:extLst>
          </p:cNvPr>
          <p:cNvSpPr txBox="1"/>
          <p:nvPr/>
        </p:nvSpPr>
        <p:spPr>
          <a:xfrm>
            <a:off x="8291147" y="1983921"/>
            <a:ext cx="111280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C0BACDF-0221-CC40-AC4C-8CF68D2FA1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141" r="74838" b="38071"/>
          <a:stretch/>
        </p:blipFill>
        <p:spPr>
          <a:xfrm rot="10800000">
            <a:off x="7241836" y="1743308"/>
            <a:ext cx="918683" cy="868511"/>
          </a:xfrm>
          <a:prstGeom prst="rect">
            <a:avLst/>
          </a:prstGeom>
        </p:spPr>
      </p:pic>
      <p:pic>
        <p:nvPicPr>
          <p:cNvPr id="11" name="Picture 10" descr="A picture containing grass&#10;&#10;Description automatically generated">
            <a:extLst>
              <a:ext uri="{FF2B5EF4-FFF2-40B4-BE49-F238E27FC236}">
                <a16:creationId xmlns:a16="http://schemas.microsoft.com/office/drawing/2014/main" id="{1ED1E907-52DC-B346-B7F4-3E462B8A6B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40B0426-2FE9-4944-8DB5-A6D1A84A9A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3521" y="2457418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9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0.00046 L 0.07982 0.00046 " pathEditMode="relative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6" y="1205186"/>
            <a:ext cx="377178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23C38-795A-F846-8113-212D478F50FC}"/>
              </a:ext>
            </a:extLst>
          </p:cNvPr>
          <p:cNvSpPr txBox="1"/>
          <p:nvPr/>
        </p:nvSpPr>
        <p:spPr>
          <a:xfrm>
            <a:off x="8291147" y="1983921"/>
            <a:ext cx="111280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C0BACDF-0221-CC40-AC4C-8CF68D2FA1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67" t="1037" r="37271" b="75175"/>
          <a:stretch/>
        </p:blipFill>
        <p:spPr>
          <a:xfrm>
            <a:off x="7241836" y="1743308"/>
            <a:ext cx="918683" cy="868511"/>
          </a:xfrm>
          <a:prstGeom prst="rect">
            <a:avLst/>
          </a:prstGeom>
        </p:spPr>
      </p:pic>
      <p:pic>
        <p:nvPicPr>
          <p:cNvPr id="11" name="Picture 10" descr="A picture containing grass&#10;&#10;Description automatically generated">
            <a:extLst>
              <a:ext uri="{FF2B5EF4-FFF2-40B4-BE49-F238E27FC236}">
                <a16:creationId xmlns:a16="http://schemas.microsoft.com/office/drawing/2014/main" id="{1ED1E907-52DC-B346-B7F4-3E462B8A6B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40B0426-2FE9-4944-8DB5-A6D1A84A9A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942" y="2454632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1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162 L 0.00039 -0.15 " pathEditMode="relative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6" y="1205186"/>
            <a:ext cx="377178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7 The finish!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23C38-795A-F846-8113-212D478F50FC}"/>
              </a:ext>
            </a:extLst>
          </p:cNvPr>
          <p:cNvSpPr txBox="1"/>
          <p:nvPr/>
        </p:nvSpPr>
        <p:spPr>
          <a:xfrm>
            <a:off x="8291147" y="1983921"/>
            <a:ext cx="127150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C0BACDF-0221-CC40-AC4C-8CF68D2FA1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67" t="1037" r="37271" b="75175"/>
          <a:stretch/>
        </p:blipFill>
        <p:spPr>
          <a:xfrm rot="5400000">
            <a:off x="7241836" y="1743308"/>
            <a:ext cx="918683" cy="868511"/>
          </a:xfrm>
          <a:prstGeom prst="rect">
            <a:avLst/>
          </a:prstGeom>
        </p:spPr>
      </p:pic>
      <p:pic>
        <p:nvPicPr>
          <p:cNvPr id="11" name="Picture 10" descr="A picture containing grass&#10;&#10;Description automatically generated">
            <a:extLst>
              <a:ext uri="{FF2B5EF4-FFF2-40B4-BE49-F238E27FC236}">
                <a16:creationId xmlns:a16="http://schemas.microsoft.com/office/drawing/2014/main" id="{1ED1E907-52DC-B346-B7F4-3E462B8A6B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40B0426-2FE9-4944-8DB5-A6D1A84A9A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6698" y="1392621"/>
            <a:ext cx="635372" cy="63696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9BC52E3-B52F-6E4E-A38A-3A12FB7D3427}"/>
              </a:ext>
            </a:extLst>
          </p:cNvPr>
          <p:cNvSpPr txBox="1"/>
          <p:nvPr/>
        </p:nvSpPr>
        <p:spPr>
          <a:xfrm>
            <a:off x="7279093" y="2774033"/>
            <a:ext cx="1271502" cy="869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</p:spTree>
    <p:extLst>
      <p:ext uri="{BB962C8B-B14F-4D97-AF65-F5344CB8AC3E}">
        <p14:creationId xmlns:p14="http://schemas.microsoft.com/office/powerpoint/2010/main" val="415143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7 0.00486 L 0.07826 0.00486 " pathEditMode="relative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47 0.00486 L 0.16419 0.00486 " pathEditMode="relative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6" y="1205185"/>
            <a:ext cx="4246779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Well done!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helped the frog cross the pond!</a:t>
            </a:r>
          </a:p>
        </p:txBody>
      </p:sp>
      <p:pic>
        <p:nvPicPr>
          <p:cNvPr id="11" name="Picture 10" descr="A picture containing grass&#10;&#10;Description automatically generated">
            <a:extLst>
              <a:ext uri="{FF2B5EF4-FFF2-40B4-BE49-F238E27FC236}">
                <a16:creationId xmlns:a16="http://schemas.microsoft.com/office/drawing/2014/main" id="{1ED1E907-52DC-B346-B7F4-3E462B8A6B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40B0426-2FE9-4944-8DB5-A6D1A84A9A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966" y="1257286"/>
            <a:ext cx="449120" cy="450249"/>
          </a:xfrm>
          <a:prstGeom prst="rect">
            <a:avLst/>
          </a:prstGeom>
        </p:spPr>
      </p:pic>
      <p:pic>
        <p:nvPicPr>
          <p:cNvPr id="14" name="Picture 13" descr="A picture containing icon&#10;&#10;Description automatically generated">
            <a:extLst>
              <a:ext uri="{FF2B5EF4-FFF2-40B4-BE49-F238E27FC236}">
                <a16:creationId xmlns:a16="http://schemas.microsoft.com/office/drawing/2014/main" id="{8C41BB70-AC68-3941-8DD6-7310BDD84C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4167" y="2196109"/>
            <a:ext cx="2053149" cy="1465061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52E3227-E86E-D54A-B584-34769B3BE8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5867" y="4448269"/>
            <a:ext cx="2489200" cy="1286674"/>
          </a:xfrm>
          <a:prstGeom prst="rect">
            <a:avLst/>
          </a:prstGeom>
        </p:spPr>
      </p:pic>
      <p:pic>
        <p:nvPicPr>
          <p:cNvPr id="13" name="Picture 12" descr="A picture containing shape&#10;&#10;Description automatically generated">
            <a:extLst>
              <a:ext uri="{FF2B5EF4-FFF2-40B4-BE49-F238E27FC236}">
                <a16:creationId xmlns:a16="http://schemas.microsoft.com/office/drawing/2014/main" id="{F6A9910C-497E-E44D-B721-13077BB0C7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8422" y="3333549"/>
            <a:ext cx="1917787" cy="192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 descr="A picture containing grass&#10;&#10;Description automatically generated">
            <a:extLst>
              <a:ext uri="{FF2B5EF4-FFF2-40B4-BE49-F238E27FC236}">
                <a16:creationId xmlns:a16="http://schemas.microsoft.com/office/drawing/2014/main" id="{1ED1E907-52DC-B346-B7F4-3E462B8A6B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6623" y="1992949"/>
            <a:ext cx="5361445" cy="389985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E40B0426-2FE9-4944-8DB5-A6D1A84A9A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833" y="5180301"/>
            <a:ext cx="581630" cy="5830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1AAD07-1A00-D54C-9F91-973922A39ADE}"/>
              </a:ext>
            </a:extLst>
          </p:cNvPr>
          <p:cNvSpPr txBox="1"/>
          <p:nvPr/>
        </p:nvSpPr>
        <p:spPr>
          <a:xfrm>
            <a:off x="1244599" y="2616872"/>
            <a:ext cx="3682775" cy="265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Write your own algorithm, or set of instructions, to help the frog cross the pond.</a:t>
            </a:r>
          </a:p>
          <a:p>
            <a:pPr>
              <a:spcBef>
                <a:spcPts val="1000"/>
              </a:spcBef>
            </a:pPr>
            <a:endParaRPr lang="en-GB" sz="19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Remember: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Step-by-step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correct order</a:t>
            </a:r>
            <a:endParaRPr lang="en-GB" dirty="0">
              <a:solidFill>
                <a:srgbClr val="272626"/>
              </a:solidFill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1C2BCE95-31EF-A845-8CE2-A9321D238188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700"/>
              </a:spcBef>
              <a:buNone/>
            </a:pPr>
            <a:r>
              <a:rPr lang="en-US" sz="30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  <a:p>
            <a:pPr marL="0" indent="0" algn="ctr">
              <a:spcBef>
                <a:spcPts val="700"/>
              </a:spcBef>
              <a:buNone/>
            </a:pPr>
            <a:r>
              <a:rPr lang="en-GB" sz="2500" dirty="0">
                <a:solidFill>
                  <a:srgbClr val="3FAA4C"/>
                </a:solidFill>
                <a:latin typeface="Comic Sans MS" panose="030F0702030302020204" pitchFamily="66" charset="0"/>
              </a:rPr>
              <a:t>Write your own algorithm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FAA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34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51D657D2-4EB4-CD4F-96AE-BC63C03AA5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155" y="1569252"/>
            <a:ext cx="5856834" cy="426019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D80C0AE2-AB07-424B-B029-219F9C67B3EF}"/>
              </a:ext>
            </a:extLst>
          </p:cNvPr>
          <p:cNvSpPr txBox="1">
            <a:spLocks/>
          </p:cNvSpPr>
          <p:nvPr/>
        </p:nvSpPr>
        <p:spPr>
          <a:xfrm>
            <a:off x="0" y="7077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Debugging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FAA428-C996-1443-B08D-089730A27547}"/>
              </a:ext>
            </a:extLst>
          </p:cNvPr>
          <p:cNvSpPr txBox="1"/>
          <p:nvPr/>
        </p:nvSpPr>
        <p:spPr>
          <a:xfrm>
            <a:off x="7248940" y="2071154"/>
            <a:ext cx="4223393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Now let’s help the frog cross the pond back home again.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Let’s look at our next set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of instructions.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But… There is a bug in the algorithm!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Which means that there is a mistake.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Can you find it?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Remember, we must move along each row, and can only jump to the next row to avoid a lily. </a:t>
            </a:r>
          </a:p>
        </p:txBody>
      </p:sp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51DABC7E-A2F0-6044-96EF-E3347A11EE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707" y="1756428"/>
            <a:ext cx="635373" cy="63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7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DE66A2-11DC-774C-B8D9-E24B7567E4BE}"/>
              </a:ext>
            </a:extLst>
          </p:cNvPr>
          <p:cNvSpPr txBox="1"/>
          <p:nvPr/>
        </p:nvSpPr>
        <p:spPr>
          <a:xfrm>
            <a:off x="0" y="679290"/>
            <a:ext cx="12192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spot the problem?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60F2FF-6A2E-CB46-B963-288A9CC1B54F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34BFB6-C57F-0048-B8CA-29BEEAADE846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EF2336-0FE3-4B4D-8682-107F3B758105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DC3BF-185D-E24B-8018-8F50FA81D713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AC7EF1-5E7E-B54D-9B3C-4C1BE772EB51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BCC7306F-0128-6041-8D20-89B36CD6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11F26355-6397-C046-AAEB-96F816E6A1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A03AEEDE-DA28-D945-813F-584A3733E2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71B120C3-0466-FF41-A781-E7AF59EF2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0314B8D8-3D05-424D-B61C-414AAB7994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6E9999B-8ECA-444D-BAA5-27E99DCA4F0E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76B32635-7C0A-1749-B994-169FC17AC8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E909E4F-25F6-C343-881C-EC8D0AFA77A9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09FF9BCD-D6DC-9048-B28C-5DBA8DE9F6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  <p:pic>
        <p:nvPicPr>
          <p:cNvPr id="20" name="Picture 19" descr="Shape&#10;&#10;Description automatically generated with medium confidence">
            <a:extLst>
              <a:ext uri="{FF2B5EF4-FFF2-40B4-BE49-F238E27FC236}">
                <a16:creationId xmlns:a16="http://schemas.microsoft.com/office/drawing/2014/main" id="{A15B5369-FA5B-F447-8D25-C2419294FC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155" y="1569252"/>
            <a:ext cx="5856834" cy="4260194"/>
          </a:xfrm>
          <a:prstGeom prst="rect">
            <a:avLst/>
          </a:prstGeom>
        </p:spPr>
      </p:pic>
      <p:pic>
        <p:nvPicPr>
          <p:cNvPr id="28" name="Picture 27" descr="A picture containing shape&#10;&#10;Description automatically generated">
            <a:extLst>
              <a:ext uri="{FF2B5EF4-FFF2-40B4-BE49-F238E27FC236}">
                <a16:creationId xmlns:a16="http://schemas.microsoft.com/office/drawing/2014/main" id="{7B347440-66B3-1540-BF2C-84B9817A68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707" y="1756428"/>
            <a:ext cx="635373" cy="63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2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F349355-AD37-AC4B-A965-46055DF2FEA5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25" name="Picture 24" descr="Shape&#10;&#10;Description automatically generated with medium confidence">
            <a:extLst>
              <a:ext uri="{FF2B5EF4-FFF2-40B4-BE49-F238E27FC236}">
                <a16:creationId xmlns:a16="http://schemas.microsoft.com/office/drawing/2014/main" id="{F8D49D3F-D2FE-5B42-84BA-DC45F1F378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14412CF7-E7B2-2C4C-A82B-26892E4613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477" y="1899628"/>
            <a:ext cx="635373" cy="63697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9706D3A-A19F-7848-821B-65B9C78DB9F6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E793243-2238-734A-AF67-BD55E4EC75B9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1A8B916-7121-0445-A673-0CE245CE34D5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71E59B-DFE7-5441-8D92-11564B8DA1DC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F9F998-6F31-434F-9A3D-F67D6084FF12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5E576D06-4A64-5441-9DD6-B32AB977A7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FE61A624-336F-4641-82FD-6149FD7FFA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FFCA5C1A-A9AC-B74A-9574-DA5C0A9DFD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43976BAC-1B3D-C34A-A386-B9A6249C5A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90712" y="3140420"/>
            <a:ext cx="601227" cy="577159"/>
          </a:xfrm>
          <a:prstGeom prst="rect">
            <a:avLst/>
          </a:prstGeom>
        </p:spPr>
      </p:pic>
      <p:pic>
        <p:nvPicPr>
          <p:cNvPr id="46" name="Picture 45" descr="Icon&#10;&#10;Description automatically generated">
            <a:extLst>
              <a:ext uri="{FF2B5EF4-FFF2-40B4-BE49-F238E27FC236}">
                <a16:creationId xmlns:a16="http://schemas.microsoft.com/office/drawing/2014/main" id="{ECE76B75-CF04-1E42-B264-4AD932AD04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C01E43D5-6EFC-E143-A5E2-596FCED63107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59" name="Picture 58" descr="Icon&#10;&#10;Description automatically generated">
            <a:extLst>
              <a:ext uri="{FF2B5EF4-FFF2-40B4-BE49-F238E27FC236}">
                <a16:creationId xmlns:a16="http://schemas.microsoft.com/office/drawing/2014/main" id="{1B077913-2E1E-B545-B3DE-22DAAC9441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658EE71-2C54-864C-A411-A2BF5EBFCECD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1" name="Picture 60" descr="Icon&#10;&#10;Description automatically generated">
            <a:extLst>
              <a:ext uri="{FF2B5EF4-FFF2-40B4-BE49-F238E27FC236}">
                <a16:creationId xmlns:a16="http://schemas.microsoft.com/office/drawing/2014/main" id="{84715A4A-C679-9946-B684-83876BB2AB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4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39 L -0.0819 0.00139 " pathEditMode="relative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72 0.0037 L -0.16067 0.0037 " pathEditMode="relative" ptsTypes="AA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DC3F4E6-B10D-534A-BC90-E18385EA07E4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26" name="Picture 25" descr="Shape&#10;&#10;Description automatically generated with medium confidence">
            <a:extLst>
              <a:ext uri="{FF2B5EF4-FFF2-40B4-BE49-F238E27FC236}">
                <a16:creationId xmlns:a16="http://schemas.microsoft.com/office/drawing/2014/main" id="{7C65F954-F3CF-1E4A-8475-612B5B5F11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128FC3B3-A4A4-FC47-934D-C4BDD9968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523" y="1899628"/>
            <a:ext cx="635373" cy="63697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51A3A47-C2DF-9846-BEF1-EAEE8FDB543B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85A40E-9ED9-974B-BA1B-E810C16F3D66}"/>
              </a:ext>
            </a:extLst>
          </p:cNvPr>
          <p:cNvSpPr txBox="1"/>
          <p:nvPr/>
        </p:nvSpPr>
        <p:spPr>
          <a:xfrm>
            <a:off x="9218567" y="1688084"/>
            <a:ext cx="1715044" cy="395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DA6272-4F14-A740-88AE-FA2E2141E2F4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C115C2-962A-E240-92F8-1CCC14D2E08F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EBAFFE9-5AC2-AF4B-B03B-DE62E33BA004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F923CC2D-18BB-1B45-87A4-9B4100F719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975F20E3-975A-A44A-8064-2B1177D484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8AB3CBD1-97AC-954B-A909-02983FC237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46" name="Picture 45" descr="Icon&#10;&#10;Description automatically generated">
            <a:extLst>
              <a:ext uri="{FF2B5EF4-FFF2-40B4-BE49-F238E27FC236}">
                <a16:creationId xmlns:a16="http://schemas.microsoft.com/office/drawing/2014/main" id="{501CA279-72DE-5F4C-BDEB-3D8BB03EC4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67D4CD58-268B-A14F-8F6A-2964776786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BB5D6745-FBDF-7248-A973-4E812EC51D3D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0" name="Picture 59" descr="Icon&#10;&#10;Description automatically generated">
            <a:extLst>
              <a:ext uri="{FF2B5EF4-FFF2-40B4-BE49-F238E27FC236}">
                <a16:creationId xmlns:a16="http://schemas.microsoft.com/office/drawing/2014/main" id="{64F6F4D3-BC9E-A543-B2F7-F9D7F1B316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2436CB7A-FDE4-C442-8336-E8F28CB24DDD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2" name="Picture 61" descr="Icon&#10;&#10;Description automatically generated">
            <a:extLst>
              <a:ext uri="{FF2B5EF4-FFF2-40B4-BE49-F238E27FC236}">
                <a16:creationId xmlns:a16="http://schemas.microsoft.com/office/drawing/2014/main" id="{27542079-D980-E848-A009-71A9E9B931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7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9 -0.00671 L -0.00169 0.15301 " pathEditMode="relative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grass&#10;&#10;Description automatically generated">
            <a:extLst>
              <a:ext uri="{FF2B5EF4-FFF2-40B4-BE49-F238E27FC236}">
                <a16:creationId xmlns:a16="http://schemas.microsoft.com/office/drawing/2014/main" id="{523A54A0-3F79-4C4B-8A60-5237DFC015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6829" y="1867196"/>
            <a:ext cx="4792542" cy="348604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E170C3C-CEFD-264E-8B2D-ED39713A7E1D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and Debugging</a:t>
            </a:r>
            <a:b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620465" y="5652013"/>
            <a:ext cx="7879480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 what algorithms are; how they are implemented as programs on digital devices; and that programs execute by following precise and unambiguous instructions. </a:t>
            </a:r>
            <a:endParaRPr lang="en-GB" sz="1200" dirty="0">
              <a:solidFill>
                <a:srgbClr val="3FAA4C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and debug simple programs. </a:t>
            </a:r>
            <a:endParaRPr lang="en-GB" sz="1200" dirty="0">
              <a:solidFill>
                <a:srgbClr val="3FAA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endParaRPr lang="en-GB" sz="1300" dirty="0">
              <a:solidFill>
                <a:srgbClr val="00A3D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10AA6C-60CD-5F4C-BAEB-58EF5FBDFFB0}"/>
              </a:ext>
            </a:extLst>
          </p:cNvPr>
          <p:cNvSpPr txBox="1"/>
          <p:nvPr/>
        </p:nvSpPr>
        <p:spPr>
          <a:xfrm>
            <a:off x="7098322" y="2884757"/>
            <a:ext cx="369954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what algorithms and bugs are in computing.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Explore debugging in an unplugged activity.</a:t>
            </a:r>
          </a:p>
        </p:txBody>
      </p:sp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23AD23D-312E-C54E-B768-6429C29EE4C4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37" name="Picture 36" descr="Shape&#10;&#10;Description automatically generated with medium confidence">
            <a:extLst>
              <a:ext uri="{FF2B5EF4-FFF2-40B4-BE49-F238E27FC236}">
                <a16:creationId xmlns:a16="http://schemas.microsoft.com/office/drawing/2014/main" id="{40297887-3495-6D42-9967-81D10698C3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38" name="Picture 37" descr="A picture containing shape&#10;&#10;Description automatically generated">
            <a:extLst>
              <a:ext uri="{FF2B5EF4-FFF2-40B4-BE49-F238E27FC236}">
                <a16:creationId xmlns:a16="http://schemas.microsoft.com/office/drawing/2014/main" id="{A93BF80A-9F92-FF47-ABDC-8996BD6F47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523" y="2883527"/>
            <a:ext cx="635373" cy="63697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1A03F3D6-6806-1E48-9B21-C688A043928F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BA245C3-329C-744F-911C-A03242FDC3CB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906CC3E-EC21-4941-B116-E3FDAD3BF1AD}"/>
              </a:ext>
            </a:extLst>
          </p:cNvPr>
          <p:cNvSpPr txBox="1"/>
          <p:nvPr/>
        </p:nvSpPr>
        <p:spPr>
          <a:xfrm>
            <a:off x="9218567" y="2447814"/>
            <a:ext cx="147452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5E2383-90FF-6B4B-98A9-D12AACB7F8F3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D78D45-9746-FC4B-86B0-A41EA66A9011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A54983FE-D4C4-6E4D-BCCE-7EDEDAA2DE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446D27E4-255C-EE42-AF8B-93AAD10CA8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46" name="Picture 45" descr="Icon&#10;&#10;Description automatically generated">
            <a:extLst>
              <a:ext uri="{FF2B5EF4-FFF2-40B4-BE49-F238E27FC236}">
                <a16:creationId xmlns:a16="http://schemas.microsoft.com/office/drawing/2014/main" id="{9FDFDE66-A035-1940-9D12-A9D858266D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A8B01049-C8E4-8B4A-9B9A-C057B15082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59" name="Picture 58" descr="Icon&#10;&#10;Description automatically generated">
            <a:extLst>
              <a:ext uri="{FF2B5EF4-FFF2-40B4-BE49-F238E27FC236}">
                <a16:creationId xmlns:a16="http://schemas.microsoft.com/office/drawing/2014/main" id="{ED553709-1CEA-674E-B9A1-3DAE3812CA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625AE288-DCA7-6642-939D-880AD8063722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1" name="Picture 60" descr="Icon&#10;&#10;Description automatically generated">
            <a:extLst>
              <a:ext uri="{FF2B5EF4-FFF2-40B4-BE49-F238E27FC236}">
                <a16:creationId xmlns:a16="http://schemas.microsoft.com/office/drawing/2014/main" id="{21AA719F-257D-A241-8D99-AAD56A723C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169576C4-2586-ED45-B5DB-E89D2279E9EB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3" name="Picture 62" descr="Icon&#10;&#10;Description automatically generated">
            <a:extLst>
              <a:ext uri="{FF2B5EF4-FFF2-40B4-BE49-F238E27FC236}">
                <a16:creationId xmlns:a16="http://schemas.microsoft.com/office/drawing/2014/main" id="{97DF22DC-4B5E-2246-8622-A24C37A212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5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9 0.00949 L -0.07981 0.00949 " pathEditMode="relative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6A855A9-DEEF-CA4B-8D3F-E330D51EEF3C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26" name="Picture 25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7B9A2A-FCF9-6541-9182-0A555E2333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50BB9352-0D13-9A47-BC20-E50D25DD75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1785" y="2883527"/>
            <a:ext cx="635373" cy="63697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8416270-E77C-0A47-A73B-DD8694733F7E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1954961-3871-B543-A2DD-FEC9DC0BE981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F8C8FB-704B-D944-8494-255DA973A3D6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5F83E3A-F7DC-1E49-9DB2-CD042433CAAA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3C1502-223F-B145-A26C-63E3CD682614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BA36CFAD-B3FA-094D-9940-D64080F92E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5959AE42-ABC4-2B40-99B4-F762EED04A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689D2DA2-A7CF-6646-B2B2-7DF5D42154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46" name="Picture 45" descr="Icon&#10;&#10;Description automatically generated">
            <a:extLst>
              <a:ext uri="{FF2B5EF4-FFF2-40B4-BE49-F238E27FC236}">
                <a16:creationId xmlns:a16="http://schemas.microsoft.com/office/drawing/2014/main" id="{587C41D5-2112-C24B-9CCA-7799AC3585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0AF4F9EF-AB7B-924B-9DDD-3827531FFD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0CF9819-F71D-AA41-8878-B51D66E7AE67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0" name="Picture 59" descr="Icon&#10;&#10;Description automatically generated">
            <a:extLst>
              <a:ext uri="{FF2B5EF4-FFF2-40B4-BE49-F238E27FC236}">
                <a16:creationId xmlns:a16="http://schemas.microsoft.com/office/drawing/2014/main" id="{C2073C5B-CB64-9B4C-A7A6-F8FE165009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421E9627-042F-FD47-BF74-886C56DBE857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2" name="Picture 61" descr="Icon&#10;&#10;Description automatically generated">
            <a:extLst>
              <a:ext uri="{FF2B5EF4-FFF2-40B4-BE49-F238E27FC236}">
                <a16:creationId xmlns:a16="http://schemas.microsoft.com/office/drawing/2014/main" id="{48AEAEE1-C19B-0F40-9CFD-B74FF70FD8A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6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0093 L 0.00404 0.15764 " pathEditMode="relative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F425BDC-1A65-224C-8967-62CE4E5A1F8B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64" name="Picture 63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25A542-0744-D54D-9A03-B2BD728B71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65" name="Picture 64" descr="A picture containing shape&#10;&#10;Description automatically generated">
            <a:extLst>
              <a:ext uri="{FF2B5EF4-FFF2-40B4-BE49-F238E27FC236}">
                <a16:creationId xmlns:a16="http://schemas.microsoft.com/office/drawing/2014/main" id="{D7AEC76E-2EF0-794C-99CF-D1873FEE46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047" y="3962642"/>
            <a:ext cx="635373" cy="63697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FE042E50-1689-EC43-967C-743582A0020D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85A4850-42F8-DD4D-8686-8CF508D088F5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97D007C-044C-DD4B-868A-07F14E359C08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8BC9D2-5369-6445-9FEE-D076202183F1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57A16EF-6BB9-AB42-A99C-76C71847B034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35ACE366-1AD7-A041-810D-D2782E3AB4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72" name="Picture 71" descr="Icon&#10;&#10;Description automatically generated">
            <a:extLst>
              <a:ext uri="{FF2B5EF4-FFF2-40B4-BE49-F238E27FC236}">
                <a16:creationId xmlns:a16="http://schemas.microsoft.com/office/drawing/2014/main" id="{ED28D080-CC77-5948-A5BD-C2A23622AC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73" name="Picture 72" descr="Icon&#10;&#10;Description automatically generated">
            <a:extLst>
              <a:ext uri="{FF2B5EF4-FFF2-40B4-BE49-F238E27FC236}">
                <a16:creationId xmlns:a16="http://schemas.microsoft.com/office/drawing/2014/main" id="{B789D880-8363-034D-A36C-9BE26EAA3C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74" name="Picture 73" descr="Icon&#10;&#10;Description automatically generated">
            <a:extLst>
              <a:ext uri="{FF2B5EF4-FFF2-40B4-BE49-F238E27FC236}">
                <a16:creationId xmlns:a16="http://schemas.microsoft.com/office/drawing/2014/main" id="{1DD0BF57-B1BD-A348-A765-20006EB29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75" name="Picture 74" descr="Icon&#10;&#10;Description automatically generated">
            <a:extLst>
              <a:ext uri="{FF2B5EF4-FFF2-40B4-BE49-F238E27FC236}">
                <a16:creationId xmlns:a16="http://schemas.microsoft.com/office/drawing/2014/main" id="{856843CA-C6DC-9149-91C8-C89DE693D8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1EB93AF8-21AF-0A46-8CBD-F5F91F5385F3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7" name="Picture 76" descr="Icon&#10;&#10;Description automatically generated">
            <a:extLst>
              <a:ext uri="{FF2B5EF4-FFF2-40B4-BE49-F238E27FC236}">
                <a16:creationId xmlns:a16="http://schemas.microsoft.com/office/drawing/2014/main" id="{8DC53A16-194E-134B-86A1-7B6F794DDB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293FA46D-F42E-984A-B846-F02FF7BE28E0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9" name="Picture 78" descr="Icon&#10;&#10;Description automatically generated">
            <a:extLst>
              <a:ext uri="{FF2B5EF4-FFF2-40B4-BE49-F238E27FC236}">
                <a16:creationId xmlns:a16="http://schemas.microsoft.com/office/drawing/2014/main" id="{C98E953C-AF24-5A46-BF3F-09883B8096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9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5 0.00047 L -0.08125 0.00047 " pathEditMode="relative" ptsTypes="AA">
                                      <p:cBhvr>
                                        <p:cTn id="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F425BDC-1A65-224C-8967-62CE4E5A1F8B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Call out the instructions and we’ll see if we can find the bug. </a:t>
            </a:r>
          </a:p>
        </p:txBody>
      </p:sp>
      <p:pic>
        <p:nvPicPr>
          <p:cNvPr id="64" name="Picture 63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25A542-0744-D54D-9A03-B2BD728B71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65" name="Picture 64" descr="A picture containing shape&#10;&#10;Description automatically generated">
            <a:extLst>
              <a:ext uri="{FF2B5EF4-FFF2-40B4-BE49-F238E27FC236}">
                <a16:creationId xmlns:a16="http://schemas.microsoft.com/office/drawing/2014/main" id="{D7AEC76E-2EF0-794C-99CF-D1873FEE46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309" y="3936413"/>
            <a:ext cx="635373" cy="63697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FE042E50-1689-EC43-967C-743582A0020D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85A4850-42F8-DD4D-8686-8CF508D088F5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97D007C-044C-DD4B-868A-07F14E359C08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8BC9D2-5369-6445-9FEE-D076202183F1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57A16EF-6BB9-AB42-A99C-76C71847B034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35ACE366-1AD7-A041-810D-D2782E3AB4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72" name="Picture 71" descr="Icon&#10;&#10;Description automatically generated">
            <a:extLst>
              <a:ext uri="{FF2B5EF4-FFF2-40B4-BE49-F238E27FC236}">
                <a16:creationId xmlns:a16="http://schemas.microsoft.com/office/drawing/2014/main" id="{ED28D080-CC77-5948-A5BD-C2A23622AC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73" name="Picture 72" descr="Icon&#10;&#10;Description automatically generated">
            <a:extLst>
              <a:ext uri="{FF2B5EF4-FFF2-40B4-BE49-F238E27FC236}">
                <a16:creationId xmlns:a16="http://schemas.microsoft.com/office/drawing/2014/main" id="{B789D880-8363-034D-A36C-9BE26EAA3C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74" name="Picture 73" descr="Icon&#10;&#10;Description automatically generated">
            <a:extLst>
              <a:ext uri="{FF2B5EF4-FFF2-40B4-BE49-F238E27FC236}">
                <a16:creationId xmlns:a16="http://schemas.microsoft.com/office/drawing/2014/main" id="{1DD0BF57-B1BD-A348-A765-20006EB29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75" name="Picture 74" descr="Icon&#10;&#10;Description automatically generated">
            <a:extLst>
              <a:ext uri="{FF2B5EF4-FFF2-40B4-BE49-F238E27FC236}">
                <a16:creationId xmlns:a16="http://schemas.microsoft.com/office/drawing/2014/main" id="{856843CA-C6DC-9149-91C8-C89DE693D8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1EB93AF8-21AF-0A46-8CBD-F5F91F5385F3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7" name="Picture 76" descr="Icon&#10;&#10;Description automatically generated">
            <a:extLst>
              <a:ext uri="{FF2B5EF4-FFF2-40B4-BE49-F238E27FC236}">
                <a16:creationId xmlns:a16="http://schemas.microsoft.com/office/drawing/2014/main" id="{8DC53A16-194E-134B-86A1-7B6F794DDB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293FA46D-F42E-984A-B846-F02FF7BE28E0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9" name="Picture 78" descr="Icon&#10;&#10;Description automatically generated">
            <a:extLst>
              <a:ext uri="{FF2B5EF4-FFF2-40B4-BE49-F238E27FC236}">
                <a16:creationId xmlns:a16="http://schemas.microsoft.com/office/drawing/2014/main" id="{C98E953C-AF24-5A46-BF3F-09883B8096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0.00185 L -0.00039 0.15463 " pathEditMode="relative" ptsTypes="AA">
                                      <p:cBhvr>
                                        <p:cTn id="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F425BDC-1A65-224C-8967-62CE4E5A1F8B}"/>
              </a:ext>
            </a:extLst>
          </p:cNvPr>
          <p:cNvSpPr txBox="1"/>
          <p:nvPr/>
        </p:nvSpPr>
        <p:spPr>
          <a:xfrm>
            <a:off x="921929" y="664425"/>
            <a:ext cx="7495981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Well done!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bug was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this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instruction.</a:t>
            </a:r>
          </a:p>
        </p:txBody>
      </p:sp>
      <p:pic>
        <p:nvPicPr>
          <p:cNvPr id="64" name="Picture 63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25A542-0744-D54D-9A03-B2BD728B71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0" y="1691384"/>
            <a:ext cx="5856834" cy="4260194"/>
          </a:xfrm>
          <a:prstGeom prst="rect">
            <a:avLst/>
          </a:prstGeom>
        </p:spPr>
      </p:pic>
      <p:pic>
        <p:nvPicPr>
          <p:cNvPr id="65" name="Picture 64" descr="A picture containing shape&#10;&#10;Description automatically generated">
            <a:extLst>
              <a:ext uri="{FF2B5EF4-FFF2-40B4-BE49-F238E27FC236}">
                <a16:creationId xmlns:a16="http://schemas.microsoft.com/office/drawing/2014/main" id="{D7AEC76E-2EF0-794C-99CF-D1873FEE46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4863" y="5024343"/>
            <a:ext cx="635373" cy="63697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FE042E50-1689-EC43-967C-743582A0020D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85A4850-42F8-DD4D-8686-8CF508D088F5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97D007C-044C-DD4B-868A-07F14E359C08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8BC9D2-5369-6445-9FEE-D076202183F1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57A16EF-6BB9-AB42-A99C-76C71847B034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35ACE366-1AD7-A041-810D-D2782E3AB4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72" name="Picture 71" descr="Icon&#10;&#10;Description automatically generated">
            <a:extLst>
              <a:ext uri="{FF2B5EF4-FFF2-40B4-BE49-F238E27FC236}">
                <a16:creationId xmlns:a16="http://schemas.microsoft.com/office/drawing/2014/main" id="{ED28D080-CC77-5948-A5BD-C2A23622AC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73" name="Picture 72" descr="Icon&#10;&#10;Description automatically generated">
            <a:extLst>
              <a:ext uri="{FF2B5EF4-FFF2-40B4-BE49-F238E27FC236}">
                <a16:creationId xmlns:a16="http://schemas.microsoft.com/office/drawing/2014/main" id="{B789D880-8363-034D-A36C-9BE26EAA3C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74" name="Picture 73" descr="Icon&#10;&#10;Description automatically generated">
            <a:extLst>
              <a:ext uri="{FF2B5EF4-FFF2-40B4-BE49-F238E27FC236}">
                <a16:creationId xmlns:a16="http://schemas.microsoft.com/office/drawing/2014/main" id="{1DD0BF57-B1BD-A348-A765-20006EB29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75" name="Picture 74" descr="Icon&#10;&#10;Description automatically generated">
            <a:extLst>
              <a:ext uri="{FF2B5EF4-FFF2-40B4-BE49-F238E27FC236}">
                <a16:creationId xmlns:a16="http://schemas.microsoft.com/office/drawing/2014/main" id="{856843CA-C6DC-9149-91C8-C89DE693D8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1EB93AF8-21AF-0A46-8CBD-F5F91F5385F3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7" name="Picture 76" descr="Icon&#10;&#10;Description automatically generated">
            <a:extLst>
              <a:ext uri="{FF2B5EF4-FFF2-40B4-BE49-F238E27FC236}">
                <a16:creationId xmlns:a16="http://schemas.microsoft.com/office/drawing/2014/main" id="{8DC53A16-194E-134B-86A1-7B6F794DDB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293FA46D-F42E-984A-B846-F02FF7BE28E0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79" name="Picture 78" descr="Icon&#10;&#10;Description automatically generated">
            <a:extLst>
              <a:ext uri="{FF2B5EF4-FFF2-40B4-BE49-F238E27FC236}">
                <a16:creationId xmlns:a16="http://schemas.microsoft.com/office/drawing/2014/main" id="{C98E953C-AF24-5A46-BF3F-09883B8096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>
            <a:off x="8503537" y="5386356"/>
            <a:ext cx="576368" cy="5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4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0.00648 L 0.08164 0.00648 " pathEditMode="relative" ptsTypes="AA">
                                      <p:cBhvr>
                                        <p:cTn id="1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 descr="A picture containing grass&#10;&#10;Description automatically generated">
            <a:extLst>
              <a:ext uri="{FF2B5EF4-FFF2-40B4-BE49-F238E27FC236}">
                <a16:creationId xmlns:a16="http://schemas.microsoft.com/office/drawing/2014/main" id="{E566261A-317E-6D4E-859A-736D493590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654" y="2257204"/>
            <a:ext cx="5175853" cy="376485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1CFD04A-5AEC-E644-9046-D6FAE928D269}"/>
              </a:ext>
            </a:extLst>
          </p:cNvPr>
          <p:cNvSpPr txBox="1"/>
          <p:nvPr/>
        </p:nvSpPr>
        <p:spPr>
          <a:xfrm>
            <a:off x="1163117" y="1381178"/>
            <a:ext cx="66301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right! The 7</a:t>
            </a:r>
            <a:r>
              <a:rPr lang="en-GB" sz="1700" baseline="30000" dirty="0">
                <a:solidFill>
                  <a:srgbClr val="272626"/>
                </a:solidFill>
                <a:latin typeface="Comic Sans MS" panose="030F0702030302020204" pitchFamily="66" charset="0"/>
              </a:rPr>
              <a:t>th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 instruction for our algorithm should say move </a:t>
            </a:r>
            <a:r>
              <a:rPr lang="en-GB" sz="1700" i="1" dirty="0">
                <a:solidFill>
                  <a:srgbClr val="272626"/>
                </a:solidFill>
                <a:latin typeface="Comic Sans MS" panose="030F0702030302020204" pitchFamily="66" charset="0"/>
              </a:rPr>
              <a:t>1 square backwards (left) 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not</a:t>
            </a:r>
            <a:r>
              <a:rPr lang="en-GB" sz="1700" i="1" dirty="0">
                <a:solidFill>
                  <a:srgbClr val="272626"/>
                </a:solidFill>
                <a:latin typeface="Comic Sans MS" panose="030F0702030302020204" pitchFamily="66" charset="0"/>
              </a:rPr>
              <a:t> forwards (right)!</a:t>
            </a:r>
          </a:p>
        </p:txBody>
      </p:sp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59BF524B-5654-1E42-8F08-4ED1C7FBB6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9602" y="5282649"/>
            <a:ext cx="562706" cy="56412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10256A6-2791-A449-A1A2-67E9705006D9}"/>
              </a:ext>
            </a:extLst>
          </p:cNvPr>
          <p:cNvSpPr txBox="1"/>
          <p:nvPr/>
        </p:nvSpPr>
        <p:spPr>
          <a:xfrm>
            <a:off x="9218567" y="946912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 squares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26F88E-8EAF-2A43-B893-23F5DC87828A}"/>
              </a:ext>
            </a:extLst>
          </p:cNvPr>
          <p:cNvSpPr txBox="1"/>
          <p:nvPr/>
        </p:nvSpPr>
        <p:spPr>
          <a:xfrm>
            <a:off x="9218567" y="1688084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DC7879-584E-BE4F-B96C-1B4D9DDF1FE2}"/>
              </a:ext>
            </a:extLst>
          </p:cNvPr>
          <p:cNvSpPr txBox="1"/>
          <p:nvPr/>
        </p:nvSpPr>
        <p:spPr>
          <a:xfrm>
            <a:off x="9218567" y="2447813"/>
            <a:ext cx="11305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D5F22A-A595-EA45-83F7-F987834F1A87}"/>
              </a:ext>
            </a:extLst>
          </p:cNvPr>
          <p:cNvSpPr txBox="1"/>
          <p:nvPr/>
        </p:nvSpPr>
        <p:spPr>
          <a:xfrm>
            <a:off x="9218567" y="3196416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ABF9CA-D40C-1543-98F7-2262CBEF4B6D}"/>
              </a:ext>
            </a:extLst>
          </p:cNvPr>
          <p:cNvSpPr txBox="1"/>
          <p:nvPr/>
        </p:nvSpPr>
        <p:spPr>
          <a:xfrm>
            <a:off x="9218567" y="3962642"/>
            <a:ext cx="136500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41" name="Picture 40" descr="Icon&#10;&#10;Description automatically generated">
            <a:extLst>
              <a:ext uri="{FF2B5EF4-FFF2-40B4-BE49-F238E27FC236}">
                <a16:creationId xmlns:a16="http://schemas.microsoft.com/office/drawing/2014/main" id="{9DA48814-3615-474E-8970-FCFE090AB8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" t="38106" r="75493" b="38106"/>
          <a:stretch/>
        </p:blipFill>
        <p:spPr>
          <a:xfrm>
            <a:off x="8503537" y="843413"/>
            <a:ext cx="576368" cy="577159"/>
          </a:xfrm>
          <a:prstGeom prst="rect">
            <a:avLst/>
          </a:prstGeom>
        </p:spPr>
      </p:pic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D7502347-05C3-9B4F-AD09-DED0346063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8503537" y="1594827"/>
            <a:ext cx="576368" cy="577159"/>
          </a:xfrm>
          <a:prstGeom prst="rect">
            <a:avLst/>
          </a:prstGeom>
        </p:spPr>
      </p:pic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B530CB75-DA6D-E94B-B669-5B08B7425D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590" r="38123" b="622"/>
          <a:stretch/>
        </p:blipFill>
        <p:spPr>
          <a:xfrm rot="5400000">
            <a:off x="8503537" y="2356136"/>
            <a:ext cx="576368" cy="577159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316D0403-8BB8-CE4E-BAC7-9BE8B9D5A9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55" t="38106" r="565" b="38106"/>
          <a:stretch/>
        </p:blipFill>
        <p:spPr>
          <a:xfrm rot="5400000">
            <a:off x="8478678" y="3097850"/>
            <a:ext cx="601227" cy="577159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B41C0699-F9DE-DD43-8973-CEA1BEFDD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668" r="38123" b="544"/>
          <a:stretch/>
        </p:blipFill>
        <p:spPr>
          <a:xfrm rot="5400000">
            <a:off x="8503537" y="3866424"/>
            <a:ext cx="576368" cy="57715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6C5F516-76ED-B74F-BC54-DF1601C476F4}"/>
              </a:ext>
            </a:extLst>
          </p:cNvPr>
          <p:cNvSpPr txBox="1"/>
          <p:nvPr/>
        </p:nvSpPr>
        <p:spPr>
          <a:xfrm>
            <a:off x="9218567" y="4725331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218C7968-F138-1340-85B2-04F3E1A4D9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6200000">
            <a:off x="8503537" y="4621832"/>
            <a:ext cx="576368" cy="57715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C3F15535-33C9-954C-A03E-A1DE47D353D6}"/>
              </a:ext>
            </a:extLst>
          </p:cNvPr>
          <p:cNvSpPr txBox="1"/>
          <p:nvPr/>
        </p:nvSpPr>
        <p:spPr>
          <a:xfrm>
            <a:off x="9218567" y="5489855"/>
            <a:ext cx="14745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 square</a:t>
            </a:r>
          </a:p>
        </p:txBody>
      </p:sp>
      <p:pic>
        <p:nvPicPr>
          <p:cNvPr id="60" name="Picture 59" descr="Icon&#10;&#10;Description automatically generated">
            <a:extLst>
              <a:ext uri="{FF2B5EF4-FFF2-40B4-BE49-F238E27FC236}">
                <a16:creationId xmlns:a16="http://schemas.microsoft.com/office/drawing/2014/main" id="{4B3C981E-611E-EC47-B793-AF20ADD8E2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" t="38106" r="75610" b="38106"/>
          <a:stretch/>
        </p:blipFill>
        <p:spPr>
          <a:xfrm rot="10800000" flipH="1">
            <a:off x="8503537" y="5386356"/>
            <a:ext cx="576368" cy="5771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2103469-6567-4F94-AAD7-EC76A8E15AC8}"/>
              </a:ext>
            </a:extLst>
          </p:cNvPr>
          <p:cNvSpPr txBox="1"/>
          <p:nvPr/>
        </p:nvSpPr>
        <p:spPr>
          <a:xfrm>
            <a:off x="1163117" y="607075"/>
            <a:ext cx="6630117" cy="679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How can we fix this?</a:t>
            </a:r>
          </a:p>
          <a:p>
            <a:pPr>
              <a:spcBef>
                <a:spcPts val="5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Or, in other – better – words, how can we </a:t>
            </a:r>
            <a:r>
              <a:rPr lang="en-GB" sz="17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debug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 our algorithm?  </a:t>
            </a:r>
          </a:p>
        </p:txBody>
      </p:sp>
    </p:spTree>
    <p:extLst>
      <p:ext uri="{BB962C8B-B14F-4D97-AF65-F5344CB8AC3E}">
        <p14:creationId xmlns:p14="http://schemas.microsoft.com/office/powerpoint/2010/main" val="861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1088 L -0.06536 -0.01088 " pathEditMode="relative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6" name="Picture 25" descr="A picture containing grass&#10;&#10;Description automatically generated">
            <a:extLst>
              <a:ext uri="{FF2B5EF4-FFF2-40B4-BE49-F238E27FC236}">
                <a16:creationId xmlns:a16="http://schemas.microsoft.com/office/drawing/2014/main" id="{13FF1042-771C-584C-AD3F-8A0C772596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67372"/>
            <a:ext cx="5856834" cy="426019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0E78888-CBB2-4340-906C-01BDDBC1EF2C}"/>
              </a:ext>
            </a:extLst>
          </p:cNvPr>
          <p:cNvSpPr txBox="1"/>
          <p:nvPr/>
        </p:nvSpPr>
        <p:spPr>
          <a:xfrm>
            <a:off x="7388981" y="1456310"/>
            <a:ext cx="3657392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Well done!</a:t>
            </a:r>
            <a:b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debugged the algorithm.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Our frog has got back home!</a:t>
            </a:r>
          </a:p>
        </p:txBody>
      </p:sp>
      <p:pic>
        <p:nvPicPr>
          <p:cNvPr id="40" name="Picture 39" descr="Icon&#10;&#10;Description automatically generated">
            <a:extLst>
              <a:ext uri="{FF2B5EF4-FFF2-40B4-BE49-F238E27FC236}">
                <a16:creationId xmlns:a16="http://schemas.microsoft.com/office/drawing/2014/main" id="{5A318335-87EC-7E46-AB3E-34E2B23FCD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5826" y="4240892"/>
            <a:ext cx="2489200" cy="1286674"/>
          </a:xfrm>
          <a:prstGeom prst="rect">
            <a:avLst/>
          </a:prstGeom>
        </p:spPr>
      </p:pic>
      <p:pic>
        <p:nvPicPr>
          <p:cNvPr id="41" name="Picture 40" descr="A picture containing shape&#10;&#10;Description automatically generated">
            <a:extLst>
              <a:ext uri="{FF2B5EF4-FFF2-40B4-BE49-F238E27FC236}">
                <a16:creationId xmlns:a16="http://schemas.microsoft.com/office/drawing/2014/main" id="{5EE0239E-0859-0A46-84D5-463BB1345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8382" y="3114812"/>
            <a:ext cx="1917787" cy="1922606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CF9B915C-F46B-A948-9DCC-001D110DA1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601" y="4565744"/>
            <a:ext cx="635373" cy="63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9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B2C38572-6022-F547-A7DF-12DD04D1CEA0}"/>
              </a:ext>
            </a:extLst>
          </p:cNvPr>
          <p:cNvSpPr txBox="1">
            <a:spLocks/>
          </p:cNvSpPr>
          <p:nvPr/>
        </p:nvSpPr>
        <p:spPr>
          <a:xfrm>
            <a:off x="0" y="5974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159002-EE21-CC42-A99D-D2628F3A4038}"/>
              </a:ext>
            </a:extLst>
          </p:cNvPr>
          <p:cNvSpPr txBox="1"/>
          <p:nvPr/>
        </p:nvSpPr>
        <p:spPr>
          <a:xfrm>
            <a:off x="6096000" y="1628486"/>
            <a:ext cx="4700067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your sheet with this picture.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Your electric car needs to reach the charging station!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your pairs or groups, write your own set of algorithms to help your car travel from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Point 1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to the charging station at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Point 2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Plot a route that avoids traffic cones and hedges.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Then we will check each other’s instructions and test for any bugs. </a:t>
            </a:r>
          </a:p>
          <a:p>
            <a:endParaRPr lang="en-GB" dirty="0">
              <a:solidFill>
                <a:srgbClr val="272626"/>
              </a:solidFill>
            </a:endParaRPr>
          </a:p>
          <a:p>
            <a:endParaRPr lang="en-GB" dirty="0"/>
          </a:p>
        </p:txBody>
      </p:sp>
      <p:pic>
        <p:nvPicPr>
          <p:cNvPr id="9" name="Picture 8" descr="Calendar&#10;&#10;Description automatically generated with low confidence">
            <a:extLst>
              <a:ext uri="{FF2B5EF4-FFF2-40B4-BE49-F238E27FC236}">
                <a16:creationId xmlns:a16="http://schemas.microsoft.com/office/drawing/2014/main" id="{B35DC44C-D876-1545-95E5-5A61437BC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122" y="1206504"/>
            <a:ext cx="4066282" cy="484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55C1C3-9652-7042-9260-0CADFB8548DA}"/>
              </a:ext>
            </a:extLst>
          </p:cNvPr>
          <p:cNvSpPr txBox="1"/>
          <p:nvPr/>
        </p:nvSpPr>
        <p:spPr>
          <a:xfrm>
            <a:off x="6952864" y="1445840"/>
            <a:ext cx="425059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Remember the instructions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98BD00-DF45-2648-8A5F-3B043B03B6D7}"/>
              </a:ext>
            </a:extLst>
          </p:cNvPr>
          <p:cNvSpPr txBox="1"/>
          <p:nvPr/>
        </p:nvSpPr>
        <p:spPr>
          <a:xfrm>
            <a:off x="7652506" y="2172123"/>
            <a:ext cx="165231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C57C34-2174-0B49-81D4-7B99D6BD9F66}"/>
              </a:ext>
            </a:extLst>
          </p:cNvPr>
          <p:cNvSpPr txBox="1"/>
          <p:nvPr/>
        </p:nvSpPr>
        <p:spPr>
          <a:xfrm>
            <a:off x="7652506" y="2853075"/>
            <a:ext cx="12668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Down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294258-4C87-DD4D-8EEA-B2E8D683A14A}"/>
              </a:ext>
            </a:extLst>
          </p:cNvPr>
          <p:cNvSpPr txBox="1"/>
          <p:nvPr/>
        </p:nvSpPr>
        <p:spPr>
          <a:xfrm>
            <a:off x="7652506" y="3540126"/>
            <a:ext cx="225841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Forwards (right)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D6012-BC5C-F041-AA2D-DF4FEE9195C5}"/>
              </a:ext>
            </a:extLst>
          </p:cNvPr>
          <p:cNvSpPr txBox="1"/>
          <p:nvPr/>
        </p:nvSpPr>
        <p:spPr>
          <a:xfrm>
            <a:off x="7652505" y="4231966"/>
            <a:ext cx="272685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Backwards (left)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5387EC-2A79-A245-826E-BD47008C35E5}"/>
              </a:ext>
            </a:extLst>
          </p:cNvPr>
          <p:cNvSpPr txBox="1"/>
          <p:nvPr/>
        </p:nvSpPr>
        <p:spPr>
          <a:xfrm>
            <a:off x="7652505" y="4909165"/>
            <a:ext cx="272685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Turn around</a:t>
            </a: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67CB491-B564-6240-BDFD-71D91DB03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2" t="1255" r="38122" b="74957"/>
          <a:stretch/>
        </p:blipFill>
        <p:spPr>
          <a:xfrm>
            <a:off x="7061217" y="2086535"/>
            <a:ext cx="476624" cy="477278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59AB8063-AB5D-5240-8550-0146D5CCDF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75753" r="38123" b="459"/>
          <a:stretch/>
        </p:blipFill>
        <p:spPr>
          <a:xfrm>
            <a:off x="7061217" y="2775956"/>
            <a:ext cx="476624" cy="477278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035B9B00-AC70-2F4E-8112-E4661FECFC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69" t="38191" r="577" b="38021"/>
          <a:stretch/>
        </p:blipFill>
        <p:spPr>
          <a:xfrm>
            <a:off x="7071869" y="3464315"/>
            <a:ext cx="476623" cy="477278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41167042-A359-834C-B956-9BF22C865C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" t="38070" r="74939" b="37630"/>
          <a:stretch/>
        </p:blipFill>
        <p:spPr>
          <a:xfrm>
            <a:off x="7040660" y="4140177"/>
            <a:ext cx="497181" cy="487558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1D749A5D-4998-6A48-A431-EF78075755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3" t="38006" r="38123" b="38206"/>
          <a:stretch/>
        </p:blipFill>
        <p:spPr>
          <a:xfrm>
            <a:off x="7061217" y="4829598"/>
            <a:ext cx="476624" cy="477278"/>
          </a:xfrm>
          <a:prstGeom prst="rect">
            <a:avLst/>
          </a:prstGeom>
        </p:spPr>
      </p:pic>
      <p:pic>
        <p:nvPicPr>
          <p:cNvPr id="4" name="Picture 3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0FAFB247-B3BF-7240-9B5E-DC8E5A084C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907" y="612841"/>
            <a:ext cx="4674925" cy="5573949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E0F6BD2-32A7-2D4D-8BB8-CDB8B88828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977" y="1357844"/>
            <a:ext cx="598967" cy="629453"/>
          </a:xfrm>
          <a:prstGeom prst="rect">
            <a:avLst/>
          </a:prstGeom>
        </p:spPr>
      </p:pic>
      <p:pic>
        <p:nvPicPr>
          <p:cNvPr id="10" name="Picture 9" descr="Icon&#10;&#10;Description automatically generated with low confidence">
            <a:extLst>
              <a:ext uri="{FF2B5EF4-FFF2-40B4-BE49-F238E27FC236}">
                <a16:creationId xmlns:a16="http://schemas.microsoft.com/office/drawing/2014/main" id="{1AD82E60-BFAD-5A42-BAC5-8DD8B98D9F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1852" y="5646791"/>
            <a:ext cx="641617" cy="35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6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26281E7-818C-B941-B4DF-E714041464B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and Debugging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D80901C-05EB-3F41-A2CC-6C75EF5A2165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grass&#10;&#10;Description automatically generated">
            <a:extLst>
              <a:ext uri="{FF2B5EF4-FFF2-40B4-BE49-F238E27FC236}">
                <a16:creationId xmlns:a16="http://schemas.microsoft.com/office/drawing/2014/main" id="{B05DF73E-3EB0-2747-B749-237E80044E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" t="75433" r="83664" b="2728"/>
          <a:stretch/>
        </p:blipFill>
        <p:spPr>
          <a:xfrm>
            <a:off x="4705056" y="2049280"/>
            <a:ext cx="2781887" cy="2759439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F1882411-A2AD-CB43-B825-E7704A49BF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54" y="2158514"/>
            <a:ext cx="2108827" cy="211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170C3C-CEFD-264E-8B2D-ED39713A7E1D}"/>
              </a:ext>
            </a:extLst>
          </p:cNvPr>
          <p:cNvSpPr txBox="1">
            <a:spLocks/>
          </p:cNvSpPr>
          <p:nvPr/>
        </p:nvSpPr>
        <p:spPr>
          <a:xfrm>
            <a:off x="0" y="77907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1448191" y="2181986"/>
            <a:ext cx="4554193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Who knows what an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is?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 algorithm is a set of instructions that we use to programme a computer.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How should we write algorithms?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Step by step.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correct order.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Now let’s see how to create our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own algorithm!</a:t>
            </a:r>
          </a:p>
          <a:p>
            <a:pPr>
              <a:buClr>
                <a:srgbClr val="3FAA4C"/>
              </a:buClr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7" descr="A picture containing person, computer, child, computer&#10;&#10;Description automatically generated">
            <a:extLst>
              <a:ext uri="{FF2B5EF4-FFF2-40B4-BE49-F238E27FC236}">
                <a16:creationId xmlns:a16="http://schemas.microsoft.com/office/drawing/2014/main" id="{ABD174AA-EEDB-2847-92C0-8676CE2CA0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60" r="1587"/>
          <a:stretch/>
        </p:blipFill>
        <p:spPr>
          <a:xfrm>
            <a:off x="6433688" y="2129735"/>
            <a:ext cx="4238667" cy="315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EE944B-116B-0E4A-8EA7-8D1BAD05E958}"/>
              </a:ext>
            </a:extLst>
          </p:cNvPr>
          <p:cNvSpPr txBox="1"/>
          <p:nvPr/>
        </p:nvSpPr>
        <p:spPr>
          <a:xfrm>
            <a:off x="0" y="773305"/>
            <a:ext cx="12191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need write a set of instructions, or an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 help the frog cross the pond on the lily pads.</a:t>
            </a:r>
            <a:endParaRPr lang="en-GB" sz="1900" dirty="0">
              <a:solidFill>
                <a:srgbClr val="272626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416103" y="2236750"/>
            <a:ext cx="3493636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frog must not land on the leaves with lilies because that will squash them.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frog must travel along each row one at a time, but we are allowed to move to another row to avoid squashing a lily.</a:t>
            </a: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endParaRPr lang="en-GB" dirty="0">
              <a:solidFill>
                <a:srgbClr val="272626"/>
              </a:solidFill>
            </a:endParaRPr>
          </a:p>
        </p:txBody>
      </p:sp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012F5A33-699A-0C48-9562-B571335C9F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8233" y="4667569"/>
            <a:ext cx="1413574" cy="1417126"/>
          </a:xfrm>
          <a:prstGeom prst="rect">
            <a:avLst/>
          </a:prstGeom>
        </p:spPr>
      </p:pic>
      <p:pic>
        <p:nvPicPr>
          <p:cNvPr id="13" name="Picture 12" descr="A picture containing icon&#10;&#10;Description automatically generated">
            <a:extLst>
              <a:ext uri="{FF2B5EF4-FFF2-40B4-BE49-F238E27FC236}">
                <a16:creationId xmlns:a16="http://schemas.microsoft.com/office/drawing/2014/main" id="{65F2DCC0-47AC-AB4C-A24B-3223A612CD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918" y="597796"/>
            <a:ext cx="1901890" cy="1357127"/>
          </a:xfrm>
          <a:prstGeom prst="rect">
            <a:avLst/>
          </a:prstGeom>
        </p:spPr>
      </p:pic>
      <p:pic>
        <p:nvPicPr>
          <p:cNvPr id="14" name="Picture 13" descr="A picture containing grass&#10;&#10;Description automatically generated">
            <a:extLst>
              <a:ext uri="{FF2B5EF4-FFF2-40B4-BE49-F238E27FC236}">
                <a16:creationId xmlns:a16="http://schemas.microsoft.com/office/drawing/2014/main" id="{D5154D96-CD97-2347-ABE0-476B06C397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406" y="1867338"/>
            <a:ext cx="5407808" cy="393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EE944B-116B-0E4A-8EA7-8D1BAD05E958}"/>
              </a:ext>
            </a:extLst>
          </p:cNvPr>
          <p:cNvSpPr txBox="1"/>
          <p:nvPr/>
        </p:nvSpPr>
        <p:spPr>
          <a:xfrm>
            <a:off x="0" y="773305"/>
            <a:ext cx="12191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need write a set of instructions, or an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 help the frog cross the pond on the lily pads.</a:t>
            </a:r>
            <a:endParaRPr lang="en-GB" sz="1900" dirty="0">
              <a:solidFill>
                <a:srgbClr val="272626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416103" y="2236750"/>
            <a:ext cx="3766904" cy="2780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will use these words to give step-by-step instructions: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Up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Down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Forwards (right)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Backwards (left)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Turn around </a:t>
            </a:r>
          </a:p>
        </p:txBody>
      </p:sp>
      <p:pic>
        <p:nvPicPr>
          <p:cNvPr id="4" name="Picture 3" descr="A picture containing grass&#10;&#10;Description automatically generated">
            <a:extLst>
              <a:ext uri="{FF2B5EF4-FFF2-40B4-BE49-F238E27FC236}">
                <a16:creationId xmlns:a16="http://schemas.microsoft.com/office/drawing/2014/main" id="{A14270F6-F944-7746-8E8F-16629AEE53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406" y="1867338"/>
            <a:ext cx="5407808" cy="3933577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012F5A33-699A-0C48-9562-B571335C9F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8233" y="4667569"/>
            <a:ext cx="1413574" cy="1417126"/>
          </a:xfrm>
          <a:prstGeom prst="rect">
            <a:avLst/>
          </a:prstGeom>
        </p:spPr>
      </p:pic>
      <p:pic>
        <p:nvPicPr>
          <p:cNvPr id="13" name="Picture 12" descr="A picture containing icon&#10;&#10;Description automatically generated">
            <a:extLst>
              <a:ext uri="{FF2B5EF4-FFF2-40B4-BE49-F238E27FC236}">
                <a16:creationId xmlns:a16="http://schemas.microsoft.com/office/drawing/2014/main" id="{65F2DCC0-47AC-AB4C-A24B-3223A612CD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918" y="597796"/>
            <a:ext cx="1901890" cy="135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2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ss&#10;&#10;Description automatically generated">
            <a:extLst>
              <a:ext uri="{FF2B5EF4-FFF2-40B4-BE49-F238E27FC236}">
                <a16:creationId xmlns:a16="http://schemas.microsoft.com/office/drawing/2014/main" id="{6101552B-1A38-CC46-A62C-FB062235D6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5" y="1205186"/>
            <a:ext cx="4093545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your sheets to follow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algorithm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Our first instruction</a:t>
            </a:r>
          </a:p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1: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Move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forwards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one square.</a:t>
            </a:r>
          </a:p>
        </p:txBody>
      </p:sp>
      <p:pic>
        <p:nvPicPr>
          <p:cNvPr id="17" name="Picture 16" descr="A picture containing shape&#10;&#10;Description automatically generated">
            <a:extLst>
              <a:ext uri="{FF2B5EF4-FFF2-40B4-BE49-F238E27FC236}">
                <a16:creationId xmlns:a16="http://schemas.microsoft.com/office/drawing/2014/main" id="{AEB81052-6096-7840-A9B6-42F1D34393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667" y="4488362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0.00972 L 0.08034 0.00972 " pathEditMode="relative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5" y="1205186"/>
            <a:ext cx="4093545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Our next instruction: </a:t>
            </a: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2</a:t>
            </a:r>
            <a:endParaRPr lang="en-GB" sz="19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Where should the frog go to avoid the lily flower?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Up?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Down?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Forwards?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Well done! Shall we try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Up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Go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up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one square.</a:t>
            </a:r>
          </a:p>
        </p:txBody>
      </p:sp>
      <p:pic>
        <p:nvPicPr>
          <p:cNvPr id="6" name="Picture 5" descr="A picture containing grass&#10;&#10;Description automatically generated">
            <a:extLst>
              <a:ext uri="{FF2B5EF4-FFF2-40B4-BE49-F238E27FC236}">
                <a16:creationId xmlns:a16="http://schemas.microsoft.com/office/drawing/2014/main" id="{45EEC5A2-B4CD-EC4E-B338-22D0221E14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1E3D5E9F-EE12-A249-9BF5-324029E4E4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366" y="4503198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255 L 0.00039 -0.13866 " pathEditMode="relative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7241835" y="1205186"/>
            <a:ext cx="4093545" cy="139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Our next instruction: </a:t>
            </a:r>
            <a:r>
              <a:rPr lang="en-GB" sz="1900" b="1" dirty="0">
                <a:solidFill>
                  <a:srgbClr val="3FAA4C"/>
                </a:solidFill>
                <a:latin typeface="Comic Sans MS" panose="030F0702030302020204" pitchFamily="66" charset="0"/>
              </a:rPr>
              <a:t>step 3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frog’s next movement is: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b="1" dirty="0">
                <a:latin typeface="Comic Sans MS" panose="030F0902030302020204" pitchFamily="66" charset="0"/>
              </a:rPr>
              <a:t>Forwards</a:t>
            </a:r>
            <a:r>
              <a:rPr lang="en-GB" sz="1900" dirty="0">
                <a:latin typeface="Comic Sans MS" panose="030F0902030302020204" pitchFamily="66" charset="0"/>
              </a:rPr>
              <a:t> (right) 1 square.</a:t>
            </a:r>
            <a:endParaRPr lang="en-GB" sz="19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7" name="Picture 6" descr="A picture containing grass&#10;&#10;Description automatically generated">
            <a:extLst>
              <a:ext uri="{FF2B5EF4-FFF2-40B4-BE49-F238E27FC236}">
                <a16:creationId xmlns:a16="http://schemas.microsoft.com/office/drawing/2014/main" id="{C56D01B4-9162-864F-851F-855F2A539C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22" y="1205185"/>
            <a:ext cx="5856834" cy="4260194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92D90775-A5ED-ED4A-B4C1-7B744E595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366" y="3429000"/>
            <a:ext cx="635372" cy="6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23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648 L 0.0776 0.00648 " pathEditMode="relative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5BBC89-D12D-7948-9207-978243DE7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6486D5-AB76-B449-B52E-9598046575FF}"/>
              </a:ext>
            </a:extLst>
          </p:cNvPr>
          <p:cNvSpPr txBox="1"/>
          <p:nvPr/>
        </p:nvSpPr>
        <p:spPr>
          <a:xfrm>
            <a:off x="992911" y="1560694"/>
            <a:ext cx="7824518" cy="80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When we give instructions on the computer, we need to use images.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these represent?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81B9AF-4F5D-E745-B3D0-6F9116A027EA}"/>
              </a:ext>
            </a:extLst>
          </p:cNvPr>
          <p:cNvSpPr txBox="1">
            <a:spLocks/>
          </p:cNvSpPr>
          <p:nvPr/>
        </p:nvSpPr>
        <p:spPr>
          <a:xfrm>
            <a:off x="0" y="77907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Computer instructions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6129F9E6-5BF4-BA4F-BC9C-AD755C4D8A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93" t="1040" r="38352" b="75172"/>
          <a:stretch/>
        </p:blipFill>
        <p:spPr>
          <a:xfrm>
            <a:off x="1010466" y="2973712"/>
            <a:ext cx="1629103" cy="163134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39E006DB-BED2-B449-8074-5A3543DDD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77" t="75470" r="38068" b="742"/>
          <a:stretch/>
        </p:blipFill>
        <p:spPr>
          <a:xfrm>
            <a:off x="3138979" y="2967227"/>
            <a:ext cx="1629103" cy="163134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700FB9E-8F67-224C-81E7-DA90C5D734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340" t="38106" r="905" b="38106"/>
          <a:stretch/>
        </p:blipFill>
        <p:spPr>
          <a:xfrm>
            <a:off x="5259328" y="2973712"/>
            <a:ext cx="1629103" cy="163134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50AA137D-86D3-244B-952D-96D3E9C1B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6" t="38106" r="75299" b="38106"/>
          <a:stretch/>
        </p:blipFill>
        <p:spPr>
          <a:xfrm>
            <a:off x="7404169" y="2973712"/>
            <a:ext cx="1629103" cy="1631340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F1BBCF69-0E39-C64A-88C1-957400224C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920" t="37987" r="38325" b="38225"/>
          <a:stretch/>
        </p:blipFill>
        <p:spPr>
          <a:xfrm>
            <a:off x="9524516" y="2960742"/>
            <a:ext cx="1629103" cy="16313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1EB5C4C-8B49-044D-81A1-4B8B662D33FE}"/>
              </a:ext>
            </a:extLst>
          </p:cNvPr>
          <p:cNvSpPr txBox="1"/>
          <p:nvPr/>
        </p:nvSpPr>
        <p:spPr>
          <a:xfrm>
            <a:off x="1037542" y="4761094"/>
            <a:ext cx="160202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3C1AA2-8B95-2149-A543-3189250EF8B2}"/>
              </a:ext>
            </a:extLst>
          </p:cNvPr>
          <p:cNvSpPr txBox="1"/>
          <p:nvPr/>
        </p:nvSpPr>
        <p:spPr>
          <a:xfrm>
            <a:off x="3135763" y="4761094"/>
            <a:ext cx="160202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Down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ACFB9C-5F52-1A44-9165-0170E9D3BAB2}"/>
              </a:ext>
            </a:extLst>
          </p:cNvPr>
          <p:cNvSpPr txBox="1"/>
          <p:nvPr/>
        </p:nvSpPr>
        <p:spPr>
          <a:xfrm>
            <a:off x="5285692" y="4761094"/>
            <a:ext cx="158432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Forwards (right)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AC7CA2-2345-D041-BEE8-8DCEC72EB517}"/>
              </a:ext>
            </a:extLst>
          </p:cNvPr>
          <p:cNvSpPr txBox="1"/>
          <p:nvPr/>
        </p:nvSpPr>
        <p:spPr>
          <a:xfrm>
            <a:off x="7417919" y="4761094"/>
            <a:ext cx="157617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Backwards (left)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9D9787-7852-A543-8669-20C5E17662C1}"/>
              </a:ext>
            </a:extLst>
          </p:cNvPr>
          <p:cNvSpPr txBox="1"/>
          <p:nvPr/>
        </p:nvSpPr>
        <p:spPr>
          <a:xfrm>
            <a:off x="9533842" y="4761094"/>
            <a:ext cx="158365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Turn around</a:t>
            </a:r>
          </a:p>
        </p:txBody>
      </p:sp>
    </p:spTree>
    <p:extLst>
      <p:ext uri="{BB962C8B-B14F-4D97-AF65-F5344CB8AC3E}">
        <p14:creationId xmlns:p14="http://schemas.microsoft.com/office/powerpoint/2010/main" val="1339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935</Words>
  <Application>Microsoft Office PowerPoint</Application>
  <PresentationFormat>Widescreen</PresentationFormat>
  <Paragraphs>172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309</cp:revision>
  <dcterms:created xsi:type="dcterms:W3CDTF">2021-01-11T17:47:06Z</dcterms:created>
  <dcterms:modified xsi:type="dcterms:W3CDTF">2022-08-18T12:31:26Z</dcterms:modified>
</cp:coreProperties>
</file>