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73" r:id="rId2"/>
    <p:sldId id="270" r:id="rId3"/>
    <p:sldId id="274" r:id="rId4"/>
    <p:sldId id="275" r:id="rId5"/>
    <p:sldId id="261" r:id="rId6"/>
    <p:sldId id="262" r:id="rId7"/>
    <p:sldId id="263" r:id="rId8"/>
    <p:sldId id="264" r:id="rId9"/>
    <p:sldId id="276" r:id="rId10"/>
    <p:sldId id="277" r:id="rId11"/>
    <p:sldId id="278" r:id="rId12"/>
    <p:sldId id="281" r:id="rId13"/>
    <p:sldId id="271" r:id="rId14"/>
    <p:sldId id="283" r:id="rId15"/>
    <p:sldId id="28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1459" userDrawn="1">
          <p15:clr>
            <a:srgbClr val="A4A3A4"/>
          </p15:clr>
        </p15:guide>
        <p15:guide id="3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2C4"/>
    <a:srgbClr val="272626"/>
    <a:srgbClr val="2E93C5"/>
    <a:srgbClr val="2294C6"/>
    <a:srgbClr val="064B8D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48" autoAdjust="0"/>
    <p:restoredTop sz="94700"/>
  </p:normalViewPr>
  <p:slideViewPr>
    <p:cSldViewPr snapToGrid="0" snapToObjects="1">
      <p:cViewPr>
        <p:scale>
          <a:sx n="147" d="100"/>
          <a:sy n="147" d="100"/>
        </p:scale>
        <p:origin x="1104" y="1336"/>
      </p:cViewPr>
      <p:guideLst>
        <p:guide orient="horz" pos="232"/>
        <p:guide pos="1459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7413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194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8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33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3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89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7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508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587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322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077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446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02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72E18E8-21FF-014D-9512-4AEBB9CF26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025EE6-AD76-644E-BF71-475C0BFA8BE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Diagonal Corner of Rectangle 9">
            <a:extLst>
              <a:ext uri="{FF2B5EF4-FFF2-40B4-BE49-F238E27FC236}">
                <a16:creationId xmlns:a16="http://schemas.microsoft.com/office/drawing/2014/main" id="{8879E2B0-6307-0E47-BEDE-40FF7E3E5729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2A1987-D3C5-E44D-AD3C-27D65A3582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F65A06E-15D8-5C4A-812E-1AF14BAF85CF}"/>
              </a:ext>
            </a:extLst>
          </p:cNvPr>
          <p:cNvSpPr/>
          <p:nvPr/>
        </p:nvSpPr>
        <p:spPr>
          <a:xfrm>
            <a:off x="0" y="2056607"/>
            <a:ext cx="12192000" cy="3562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546DA66-775C-BF4A-8FE1-AFF16DACED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144485"/>
            <a:ext cx="3973405" cy="3396343"/>
          </a:xfrm>
          <a:prstGeom prst="rect">
            <a:avLst/>
          </a:prstGeom>
        </p:spPr>
      </p:pic>
      <p:pic>
        <p:nvPicPr>
          <p:cNvPr id="31" name="Picture 30" descr="A child sitting at a desk with a computer and headphones on&#10;&#10;Description automatically generated with medium confidence">
            <a:extLst>
              <a:ext uri="{FF2B5EF4-FFF2-40B4-BE49-F238E27FC236}">
                <a16:creationId xmlns:a16="http://schemas.microsoft.com/office/drawing/2014/main" id="{30AB6FA5-62E6-9C47-9F2E-E8B2780404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0725" y="2144485"/>
            <a:ext cx="3981275" cy="3396343"/>
          </a:xfrm>
          <a:prstGeom prst="rect">
            <a:avLst/>
          </a:prstGeom>
        </p:spPr>
      </p:pic>
      <p:pic>
        <p:nvPicPr>
          <p:cNvPr id="2" name="Picture 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B9811C4-1088-2145-A34B-4F3CF384A8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6A30111-73A2-3A44-A733-DC92BD9CBD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7B81AB1-FF8B-D04D-9271-88A611992E66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CADFA4-4FF5-A54D-863D-78F54CE92696}"/>
              </a:ext>
            </a:extLst>
          </p:cNvPr>
          <p:cNvSpPr txBox="1">
            <a:spLocks/>
          </p:cNvSpPr>
          <p:nvPr/>
        </p:nvSpPr>
        <p:spPr>
          <a:xfrm>
            <a:off x="-2" y="636456"/>
            <a:ext cx="12192002" cy="86177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Hardware and Software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A754C7-489E-654D-A8AE-412846350172}"/>
              </a:ext>
            </a:extLst>
          </p:cNvPr>
          <p:cNvSpPr txBox="1">
            <a:spLocks/>
          </p:cNvSpPr>
          <p:nvPr/>
        </p:nvSpPr>
        <p:spPr>
          <a:xfrm>
            <a:off x="8487784" y="60099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 KS1</a:t>
            </a:r>
          </a:p>
        </p:txBody>
      </p:sp>
      <p:pic>
        <p:nvPicPr>
          <p:cNvPr id="16" name="Picture 15" descr="A hand holding a cell phone&#10;&#10;Description automatically generated with medium confidence">
            <a:extLst>
              <a:ext uri="{FF2B5EF4-FFF2-40B4-BE49-F238E27FC236}">
                <a16:creationId xmlns:a16="http://schemas.microsoft.com/office/drawing/2014/main" id="{A62DEA29-2ABA-8D42-B3DE-631EBD02F6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3556" y="2144486"/>
            <a:ext cx="3997017" cy="339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31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CFF4EBD2-A5F1-154D-99AE-03407E294E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143" y="1588500"/>
            <a:ext cx="4360130" cy="3657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B3E457-989D-2F4B-990B-58CF700E0590}"/>
              </a:ext>
            </a:extLst>
          </p:cNvPr>
          <p:cNvSpPr txBox="1"/>
          <p:nvPr/>
        </p:nvSpPr>
        <p:spPr>
          <a:xfrm>
            <a:off x="6399495" y="1903619"/>
            <a:ext cx="3625451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is a browser?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use a browser to surf the internet.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a browser?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No!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browser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69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B3E457-989D-2F4B-990B-58CF700E0590}"/>
              </a:ext>
            </a:extLst>
          </p:cNvPr>
          <p:cNvSpPr txBox="1"/>
          <p:nvPr/>
        </p:nvSpPr>
        <p:spPr>
          <a:xfrm>
            <a:off x="6399495" y="1903619"/>
            <a:ext cx="4695968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Who has heard of websites and apps?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Do they have instructions?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Yes!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the instructions? 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No!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Computer websites and apps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are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Graphical user interface, PowerPoint&#10;&#10;Description automatically generated">
            <a:extLst>
              <a:ext uri="{FF2B5EF4-FFF2-40B4-BE49-F238E27FC236}">
                <a16:creationId xmlns:a16="http://schemas.microsoft.com/office/drawing/2014/main" id="{73E9C150-1DCC-1641-B0B2-ABEE69ACB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262" y="1631852"/>
            <a:ext cx="5281784" cy="398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3BD77D2-3D43-6847-8249-760312B5C2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8084" y="897054"/>
            <a:ext cx="4674363" cy="50638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B4984E-633A-AA44-A8A2-589727550FCD}"/>
              </a:ext>
            </a:extLst>
          </p:cNvPr>
          <p:cNvSpPr txBox="1"/>
          <p:nvPr/>
        </p:nvSpPr>
        <p:spPr>
          <a:xfrm>
            <a:off x="6551895" y="1241980"/>
            <a:ext cx="4695968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Who has used a mobile phone?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Everyone! </a:t>
            </a:r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mobile phone uses software to:</a:t>
            </a:r>
          </a:p>
          <a:p>
            <a:pPr marL="222250" indent="-222250">
              <a:spcBef>
                <a:spcPts val="15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Send messages.</a:t>
            </a:r>
          </a:p>
          <a:p>
            <a:pPr marL="222250" indent="-222250">
              <a:spcBef>
                <a:spcPts val="15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Use apps</a:t>
            </a:r>
          </a:p>
          <a:p>
            <a:pPr marL="222250" indent="-222250">
              <a:spcBef>
                <a:spcPts val="15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Surf the internet</a:t>
            </a:r>
          </a:p>
          <a:p>
            <a:pPr marL="222250" indent="-222250">
              <a:spcBef>
                <a:spcPts val="15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Take pictures</a:t>
            </a:r>
          </a:p>
          <a:p>
            <a:pPr marL="222250" indent="-222250">
              <a:spcBef>
                <a:spcPts val="15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even…</a:t>
            </a:r>
          </a:p>
        </p:txBody>
      </p:sp>
      <p:pic>
        <p:nvPicPr>
          <p:cNvPr id="7" name="Picture 6" descr="A person jumping in the air&#10;&#10;Description automatically generated with medium confidence">
            <a:extLst>
              <a:ext uri="{FF2B5EF4-FFF2-40B4-BE49-F238E27FC236}">
                <a16:creationId xmlns:a16="http://schemas.microsoft.com/office/drawing/2014/main" id="{A8DB12BD-39DB-A849-BF51-CA1AAAE47B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143" y="1363714"/>
            <a:ext cx="4360130" cy="3657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659E137-F8DD-934C-A21C-85DAD3081D8D}"/>
              </a:ext>
            </a:extLst>
          </p:cNvPr>
          <p:cNvSpPr txBox="1"/>
          <p:nvPr/>
        </p:nvSpPr>
        <p:spPr>
          <a:xfrm>
            <a:off x="1228257" y="5415965"/>
            <a:ext cx="9499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Her jump may not be software nor hardware – but it does look quite </a:t>
            </a:r>
            <a:r>
              <a:rPr lang="en-GB" sz="2000" b="1" i="1" dirty="0">
                <a:solidFill>
                  <a:srgbClr val="272626"/>
                </a:solidFill>
                <a:latin typeface="Comic Sans MS" panose="030F0702030302020204" pitchFamily="66" charset="0"/>
              </a:rPr>
              <a:t>hard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8527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670527B-8C17-4529-9C43-CFF6D1B08865}"/>
              </a:ext>
            </a:extLst>
          </p:cNvPr>
          <p:cNvSpPr txBox="1"/>
          <p:nvPr/>
        </p:nvSpPr>
        <p:spPr>
          <a:xfrm>
            <a:off x="1836257" y="1616092"/>
            <a:ext cx="9348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we remember the difference between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8637E76-DE27-004C-9CF6-9823D4D696C6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5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Little Quiz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81D818-D7C3-3F44-8138-8004AF49DE35}"/>
              </a:ext>
            </a:extLst>
          </p:cNvPr>
          <p:cNvSpPr txBox="1"/>
          <p:nvPr/>
        </p:nvSpPr>
        <p:spPr>
          <a:xfrm>
            <a:off x="1836257" y="4866475"/>
            <a:ext cx="9348415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something that you can touch.</a:t>
            </a:r>
          </a:p>
          <a:p>
            <a:pPr>
              <a:spcBef>
                <a:spcPts val="1000"/>
              </a:spcBef>
            </a:pP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the instructions inside computers to make them work.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can’t touch software. </a:t>
            </a:r>
          </a:p>
        </p:txBody>
      </p:sp>
      <p:pic>
        <p:nvPicPr>
          <p:cNvPr id="15" name="Picture 14" descr="Graphical user interface, PowerPoint&#10;&#10;Description automatically generated">
            <a:extLst>
              <a:ext uri="{FF2B5EF4-FFF2-40B4-BE49-F238E27FC236}">
                <a16:creationId xmlns:a16="http://schemas.microsoft.com/office/drawing/2014/main" id="{17C70ECE-5A82-5643-A1F8-0676D49DB5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151" y="2166332"/>
            <a:ext cx="3439704" cy="2592241"/>
          </a:xfrm>
          <a:prstGeom prst="rect">
            <a:avLst/>
          </a:prstGeom>
        </p:spPr>
      </p:pic>
      <p:pic>
        <p:nvPicPr>
          <p:cNvPr id="16" name="Picture 15" descr="A picture containing text, computer&#10;&#10;Description automatically generated">
            <a:extLst>
              <a:ext uri="{FF2B5EF4-FFF2-40B4-BE49-F238E27FC236}">
                <a16:creationId xmlns:a16="http://schemas.microsoft.com/office/drawing/2014/main" id="{BA6FB74D-1C70-4344-A898-75C783037B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6257" y="2297127"/>
            <a:ext cx="4156464" cy="235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4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511F4A6-EB52-684E-B337-7C94ABF3C1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599" y="3823229"/>
            <a:ext cx="763686" cy="827327"/>
          </a:xfrm>
          <a:prstGeom prst="rect">
            <a:avLst/>
          </a:prstGeom>
        </p:spPr>
      </p:pic>
      <p:pic>
        <p:nvPicPr>
          <p:cNvPr id="46" name="Picture 45" descr="A picture containing text, electronics, computer, display&#10;&#10;Description automatically generated">
            <a:extLst>
              <a:ext uri="{FF2B5EF4-FFF2-40B4-BE49-F238E27FC236}">
                <a16:creationId xmlns:a16="http://schemas.microsoft.com/office/drawing/2014/main" id="{BA63D3C5-A727-9E42-93EE-86DC6CBF05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948" y="1095117"/>
            <a:ext cx="895365" cy="813106"/>
          </a:xfrm>
          <a:prstGeom prst="rect">
            <a:avLst/>
          </a:prstGeom>
        </p:spPr>
      </p:pic>
      <p:pic>
        <p:nvPicPr>
          <p:cNvPr id="48" name="Picture 47" descr="A white keyboard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642BA58F-B2BF-B04F-A955-16CBD32CDF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973" y="2126881"/>
            <a:ext cx="1458939" cy="646554"/>
          </a:xfrm>
          <a:prstGeom prst="rect">
            <a:avLst/>
          </a:prstGeom>
        </p:spPr>
      </p:pic>
      <p:pic>
        <p:nvPicPr>
          <p:cNvPr id="49" name="Picture 48" descr="A close-up of a computer mouse&#10;&#10;Description automatically generated with low confidence">
            <a:extLst>
              <a:ext uri="{FF2B5EF4-FFF2-40B4-BE49-F238E27FC236}">
                <a16:creationId xmlns:a16="http://schemas.microsoft.com/office/drawing/2014/main" id="{E985447F-0DDC-8E4C-9FE4-EFC2241CBF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255649" y="2635314"/>
            <a:ext cx="735587" cy="152086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6489B60-DB15-1944-A730-3355ED759778}"/>
              </a:ext>
            </a:extLst>
          </p:cNvPr>
          <p:cNvCxnSpPr/>
          <p:nvPr/>
        </p:nvCxnSpPr>
        <p:spPr>
          <a:xfrm>
            <a:off x="245327" y="1048215"/>
            <a:ext cx="11753385" cy="0"/>
          </a:xfrm>
          <a:prstGeom prst="line">
            <a:avLst/>
          </a:prstGeom>
          <a:ln w="5715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70E10E-93FF-AF44-BC90-3412B5FC8FFE}"/>
              </a:ext>
            </a:extLst>
          </p:cNvPr>
          <p:cNvCxnSpPr>
            <a:cxnSpLocks/>
          </p:cNvCxnSpPr>
          <p:nvPr/>
        </p:nvCxnSpPr>
        <p:spPr>
          <a:xfrm>
            <a:off x="8984163" y="345688"/>
            <a:ext cx="0" cy="6300439"/>
          </a:xfrm>
          <a:prstGeom prst="line">
            <a:avLst/>
          </a:prstGeom>
          <a:ln w="5715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5B9937-8A37-E74E-9AD8-6680E0BDB782}"/>
              </a:ext>
            </a:extLst>
          </p:cNvPr>
          <p:cNvCxnSpPr>
            <a:cxnSpLocks/>
          </p:cNvCxnSpPr>
          <p:nvPr/>
        </p:nvCxnSpPr>
        <p:spPr>
          <a:xfrm>
            <a:off x="6218661" y="345688"/>
            <a:ext cx="0" cy="6300439"/>
          </a:xfrm>
          <a:prstGeom prst="line">
            <a:avLst/>
          </a:prstGeom>
          <a:ln w="5715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1DDD995-7C22-CD4C-90D3-E6F2114D8CF9}"/>
              </a:ext>
            </a:extLst>
          </p:cNvPr>
          <p:cNvSpPr txBox="1"/>
          <p:nvPr/>
        </p:nvSpPr>
        <p:spPr>
          <a:xfrm>
            <a:off x="6218661" y="479137"/>
            <a:ext cx="2765492" cy="5690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CCE607-AA2B-0440-B7B8-7102304D1A11}"/>
              </a:ext>
            </a:extLst>
          </p:cNvPr>
          <p:cNvSpPr txBox="1"/>
          <p:nvPr/>
        </p:nvSpPr>
        <p:spPr>
          <a:xfrm>
            <a:off x="9017617" y="479137"/>
            <a:ext cx="2765492" cy="5690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8AC4C19-DA02-9041-BFA4-B52742902B3A}"/>
              </a:ext>
            </a:extLst>
          </p:cNvPr>
          <p:cNvCxnSpPr/>
          <p:nvPr/>
        </p:nvCxnSpPr>
        <p:spPr>
          <a:xfrm>
            <a:off x="245327" y="1953322"/>
            <a:ext cx="11753385" cy="0"/>
          </a:xfrm>
          <a:prstGeom prst="line">
            <a:avLst/>
          </a:prstGeom>
          <a:ln w="3810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BE72774-F86A-B346-92FD-120A0EA25AD6}"/>
              </a:ext>
            </a:extLst>
          </p:cNvPr>
          <p:cNvCxnSpPr/>
          <p:nvPr/>
        </p:nvCxnSpPr>
        <p:spPr>
          <a:xfrm>
            <a:off x="245327" y="2858429"/>
            <a:ext cx="11753385" cy="0"/>
          </a:xfrm>
          <a:prstGeom prst="line">
            <a:avLst/>
          </a:prstGeom>
          <a:ln w="3810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EB92CDF-3332-7F41-B888-5ABEE47733FB}"/>
              </a:ext>
            </a:extLst>
          </p:cNvPr>
          <p:cNvCxnSpPr/>
          <p:nvPr/>
        </p:nvCxnSpPr>
        <p:spPr>
          <a:xfrm>
            <a:off x="245327" y="3763536"/>
            <a:ext cx="11753385" cy="0"/>
          </a:xfrm>
          <a:prstGeom prst="line">
            <a:avLst/>
          </a:prstGeom>
          <a:ln w="3810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A83EC6-EDC5-EC49-9955-C33EFA468FC1}"/>
              </a:ext>
            </a:extLst>
          </p:cNvPr>
          <p:cNvCxnSpPr/>
          <p:nvPr/>
        </p:nvCxnSpPr>
        <p:spPr>
          <a:xfrm>
            <a:off x="245327" y="4668643"/>
            <a:ext cx="11753385" cy="0"/>
          </a:xfrm>
          <a:prstGeom prst="line">
            <a:avLst/>
          </a:prstGeom>
          <a:ln w="3810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FEB1E99-34E0-7F4D-AB3A-15F2BD09D7B9}"/>
              </a:ext>
            </a:extLst>
          </p:cNvPr>
          <p:cNvCxnSpPr/>
          <p:nvPr/>
        </p:nvCxnSpPr>
        <p:spPr>
          <a:xfrm>
            <a:off x="245327" y="5573750"/>
            <a:ext cx="11753385" cy="0"/>
          </a:xfrm>
          <a:prstGeom prst="line">
            <a:avLst/>
          </a:prstGeom>
          <a:ln w="38100">
            <a:solidFill>
              <a:srgbClr val="369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7C4610D-A26B-0A4C-8455-F791041539DA}"/>
              </a:ext>
            </a:extLst>
          </p:cNvPr>
          <p:cNvSpPr txBox="1"/>
          <p:nvPr/>
        </p:nvSpPr>
        <p:spPr>
          <a:xfrm>
            <a:off x="408891" y="479137"/>
            <a:ext cx="5787457" cy="5690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Item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EDEEF8-01A2-3049-B77C-0B43055EAD21}"/>
              </a:ext>
            </a:extLst>
          </p:cNvPr>
          <p:cNvSpPr txBox="1"/>
          <p:nvPr/>
        </p:nvSpPr>
        <p:spPr>
          <a:xfrm>
            <a:off x="2609389" y="1304327"/>
            <a:ext cx="3586959" cy="569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Computer screen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6CB8F4-5506-264F-9A5B-60176AD955C2}"/>
              </a:ext>
            </a:extLst>
          </p:cNvPr>
          <p:cNvSpPr txBox="1"/>
          <p:nvPr/>
        </p:nvSpPr>
        <p:spPr>
          <a:xfrm>
            <a:off x="2609389" y="2151819"/>
            <a:ext cx="3586959" cy="569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Computer keyboard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502544-1E07-FF49-BE0D-87735082C8EA}"/>
              </a:ext>
            </a:extLst>
          </p:cNvPr>
          <p:cNvSpPr txBox="1"/>
          <p:nvPr/>
        </p:nvSpPr>
        <p:spPr>
          <a:xfrm>
            <a:off x="2609389" y="3043917"/>
            <a:ext cx="3586959" cy="569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Computer mouse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8E204A7-66F3-1E43-9A1A-5FDD9FEB9384}"/>
              </a:ext>
            </a:extLst>
          </p:cNvPr>
          <p:cNvSpPr txBox="1"/>
          <p:nvPr/>
        </p:nvSpPr>
        <p:spPr>
          <a:xfrm>
            <a:off x="2609389" y="3958317"/>
            <a:ext cx="3586959" cy="569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Mobile phone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0C7D93A-C30D-9040-B3FA-4E849893C26F}"/>
              </a:ext>
            </a:extLst>
          </p:cNvPr>
          <p:cNvSpPr txBox="1"/>
          <p:nvPr/>
        </p:nvSpPr>
        <p:spPr>
          <a:xfrm>
            <a:off x="2609389" y="4839263"/>
            <a:ext cx="3586959" cy="569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Computer games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5C29C11-71E9-C949-9F01-02DF5DB89ADD}"/>
              </a:ext>
            </a:extLst>
          </p:cNvPr>
          <p:cNvSpPr txBox="1"/>
          <p:nvPr/>
        </p:nvSpPr>
        <p:spPr>
          <a:xfrm>
            <a:off x="2609389" y="5731361"/>
            <a:ext cx="3586959" cy="569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Websites and apps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8" name="Picture 37" descr="Shape, icon&#10;&#10;Description automatically generated">
            <a:extLst>
              <a:ext uri="{FF2B5EF4-FFF2-40B4-BE49-F238E27FC236}">
                <a16:creationId xmlns:a16="http://schemas.microsoft.com/office/drawing/2014/main" id="{87BD6457-B4B8-FD48-AB48-30B1187B868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3051" y="1213656"/>
            <a:ext cx="565468" cy="591996"/>
          </a:xfrm>
          <a:prstGeom prst="rect">
            <a:avLst/>
          </a:prstGeom>
        </p:spPr>
      </p:pic>
      <p:pic>
        <p:nvPicPr>
          <p:cNvPr id="39" name="Picture 38" descr="Shape, icon&#10;&#10;Description automatically generated">
            <a:extLst>
              <a:ext uri="{FF2B5EF4-FFF2-40B4-BE49-F238E27FC236}">
                <a16:creationId xmlns:a16="http://schemas.microsoft.com/office/drawing/2014/main" id="{2D368A84-4A85-BD48-9A45-4B186838D45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3051" y="2072300"/>
            <a:ext cx="565468" cy="591996"/>
          </a:xfrm>
          <a:prstGeom prst="rect">
            <a:avLst/>
          </a:prstGeom>
        </p:spPr>
      </p:pic>
      <p:pic>
        <p:nvPicPr>
          <p:cNvPr id="40" name="Picture 39" descr="Shape, icon&#10;&#10;Description automatically generated">
            <a:extLst>
              <a:ext uri="{FF2B5EF4-FFF2-40B4-BE49-F238E27FC236}">
                <a16:creationId xmlns:a16="http://schemas.microsoft.com/office/drawing/2014/main" id="{E5882B5C-461E-F846-962F-CE4056D82F5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3051" y="3009002"/>
            <a:ext cx="565468" cy="591996"/>
          </a:xfrm>
          <a:prstGeom prst="rect">
            <a:avLst/>
          </a:prstGeom>
        </p:spPr>
      </p:pic>
      <p:pic>
        <p:nvPicPr>
          <p:cNvPr id="42" name="Picture 41" descr="Shape, icon&#10;&#10;Description automatically generated">
            <a:extLst>
              <a:ext uri="{FF2B5EF4-FFF2-40B4-BE49-F238E27FC236}">
                <a16:creationId xmlns:a16="http://schemas.microsoft.com/office/drawing/2014/main" id="{CC05CDDB-F7BF-ED4C-9E51-D88D8AB54B4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402" y="4753637"/>
            <a:ext cx="565468" cy="591996"/>
          </a:xfrm>
          <a:prstGeom prst="rect">
            <a:avLst/>
          </a:prstGeom>
        </p:spPr>
      </p:pic>
      <p:pic>
        <p:nvPicPr>
          <p:cNvPr id="43" name="Picture 42" descr="Shape, icon&#10;&#10;Description automatically generated">
            <a:extLst>
              <a:ext uri="{FF2B5EF4-FFF2-40B4-BE49-F238E27FC236}">
                <a16:creationId xmlns:a16="http://schemas.microsoft.com/office/drawing/2014/main" id="{A3BE8EA6-D2CF-9247-9875-F8B4F076A8D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402" y="5690339"/>
            <a:ext cx="565468" cy="591996"/>
          </a:xfrm>
          <a:prstGeom prst="rect">
            <a:avLst/>
          </a:prstGeom>
        </p:spPr>
      </p:pic>
      <p:pic>
        <p:nvPicPr>
          <p:cNvPr id="50" name="Picture 49" descr="A picture containing text, person, indoor, child&#10;&#10;Description automatically generated">
            <a:extLst>
              <a:ext uri="{FF2B5EF4-FFF2-40B4-BE49-F238E27FC236}">
                <a16:creationId xmlns:a16="http://schemas.microsoft.com/office/drawing/2014/main" id="{415206F1-DF93-E145-8BC1-F6C85A40878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254" y="4764788"/>
            <a:ext cx="1222377" cy="735926"/>
          </a:xfrm>
          <a:prstGeom prst="rect">
            <a:avLst/>
          </a:prstGeom>
        </p:spPr>
      </p:pic>
      <p:pic>
        <p:nvPicPr>
          <p:cNvPr id="51" name="Picture 50" descr="Graphical user interface, PowerPoint&#10;&#10;Description automatically generated">
            <a:extLst>
              <a:ext uri="{FF2B5EF4-FFF2-40B4-BE49-F238E27FC236}">
                <a16:creationId xmlns:a16="http://schemas.microsoft.com/office/drawing/2014/main" id="{ACA12E68-770E-6843-A048-D666C06AFE0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254" y="5631315"/>
            <a:ext cx="1222377" cy="769774"/>
          </a:xfrm>
          <a:prstGeom prst="rect">
            <a:avLst/>
          </a:prstGeom>
        </p:spPr>
      </p:pic>
      <p:pic>
        <p:nvPicPr>
          <p:cNvPr id="52" name="Picture 51" descr="Shape, icon&#10;&#10;Description automatically generated">
            <a:extLst>
              <a:ext uri="{FF2B5EF4-FFF2-40B4-BE49-F238E27FC236}">
                <a16:creationId xmlns:a16="http://schemas.microsoft.com/office/drawing/2014/main" id="{0EBAEAAF-67B5-2648-809A-7F4F0C6982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3051" y="3871151"/>
            <a:ext cx="565468" cy="59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70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C17395F-5304-7146-9059-B28D6FC95B49}"/>
              </a:ext>
            </a:extLst>
          </p:cNvPr>
          <p:cNvGrpSpPr/>
          <p:nvPr/>
        </p:nvGrpSpPr>
        <p:grpSpPr>
          <a:xfrm>
            <a:off x="1367245" y="1994875"/>
            <a:ext cx="9440092" cy="2714624"/>
            <a:chOff x="-110493" y="2056607"/>
            <a:chExt cx="12390123" cy="356294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65A06E-15D8-5C4A-812E-1AF14BAF85CF}"/>
                </a:ext>
              </a:extLst>
            </p:cNvPr>
            <p:cNvSpPr/>
            <p:nvPr/>
          </p:nvSpPr>
          <p:spPr>
            <a:xfrm>
              <a:off x="-110493" y="2056607"/>
              <a:ext cx="12390123" cy="35629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F546DA66-775C-BF4A-8FE1-AFF16DACE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2144485"/>
              <a:ext cx="3973405" cy="3396343"/>
            </a:xfrm>
            <a:prstGeom prst="rect">
              <a:avLst/>
            </a:prstGeom>
          </p:spPr>
        </p:pic>
        <p:pic>
          <p:nvPicPr>
            <p:cNvPr id="31" name="Picture 30" descr="A child sitting at a desk with a computer and headphones on&#10;&#10;Description automatically generated with medium confidence">
              <a:extLst>
                <a:ext uri="{FF2B5EF4-FFF2-40B4-BE49-F238E27FC236}">
                  <a16:creationId xmlns:a16="http://schemas.microsoft.com/office/drawing/2014/main" id="{30AB6FA5-62E6-9C47-9F2E-E8B2780404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10725" y="2144485"/>
              <a:ext cx="3981275" cy="3396343"/>
            </a:xfrm>
            <a:prstGeom prst="rect">
              <a:avLst/>
            </a:prstGeom>
          </p:spPr>
        </p:pic>
        <p:pic>
          <p:nvPicPr>
            <p:cNvPr id="16" name="Picture 15" descr="A hand holding a cell phone&#10;&#10;Description automatically generated with medium confidence">
              <a:extLst>
                <a:ext uri="{FF2B5EF4-FFF2-40B4-BE49-F238E27FC236}">
                  <a16:creationId xmlns:a16="http://schemas.microsoft.com/office/drawing/2014/main" id="{A62DEA29-2ABA-8D42-B3DE-631EBD02F6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3556" y="2144486"/>
              <a:ext cx="3997017" cy="3396343"/>
            </a:xfrm>
            <a:prstGeom prst="rect">
              <a:avLst/>
            </a:prstGeom>
          </p:spPr>
        </p:pic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06741508-7DBC-E344-8F40-1A2913204B2A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7B4C184-DA01-C94C-97FF-271302324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7" name="Subtitle 2">
            <a:extLst>
              <a:ext uri="{FF2B5EF4-FFF2-40B4-BE49-F238E27FC236}">
                <a16:creationId xmlns:a16="http://schemas.microsoft.com/office/drawing/2014/main" id="{ACA6316C-DDDB-1D4D-A0CA-487A5A58A80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Hardware and Software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82084D10-320D-A740-A52A-59E9CD552DF8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</p:spTree>
    <p:extLst>
      <p:ext uri="{BB962C8B-B14F-4D97-AF65-F5344CB8AC3E}">
        <p14:creationId xmlns:p14="http://schemas.microsoft.com/office/powerpoint/2010/main" val="1939284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30914A26-6372-4543-9504-47FC0C14389F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B80B66-ADFF-3946-9386-3FFA2F4EB9D6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8F4CE7-C556-FC4F-9C7F-BA9A15D26920}"/>
              </a:ext>
            </a:extLst>
          </p:cNvPr>
          <p:cNvSpPr txBox="1"/>
          <p:nvPr/>
        </p:nvSpPr>
        <p:spPr>
          <a:xfrm>
            <a:off x="6786440" y="3044205"/>
            <a:ext cx="3918731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Learning the difference</a:t>
            </a:r>
            <a:b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between </a:t>
            </a: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hardware</a:t>
            </a:r>
            <a:b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and </a:t>
            </a: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software</a:t>
            </a: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</a:p>
          <a:p>
            <a:endParaRPr lang="en-GB" sz="1900" b="1" dirty="0">
              <a:solidFill>
                <a:srgbClr val="00B05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ADDC2EB5-4FE1-734E-94E7-1881B8A881A8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5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Hardware and Software</a:t>
            </a:r>
            <a:br>
              <a:rPr lang="en-US" sz="35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5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7" name="Picture 6" descr="A picture containing text, electronics, computer, display&#10;&#10;Description automatically generated">
            <a:extLst>
              <a:ext uri="{FF2B5EF4-FFF2-40B4-BE49-F238E27FC236}">
                <a16:creationId xmlns:a16="http://schemas.microsoft.com/office/drawing/2014/main" id="{C39C92F1-6026-EB44-848C-FFE20F2CE7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1046" y="2017162"/>
            <a:ext cx="4307034" cy="391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73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PowerPoint&#10;&#10;Description automatically generated">
            <a:extLst>
              <a:ext uri="{FF2B5EF4-FFF2-40B4-BE49-F238E27FC236}">
                <a16:creationId xmlns:a16="http://schemas.microsoft.com/office/drawing/2014/main" id="{5354174D-B182-DE49-BE19-17B1A04D2E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9799" y="1665423"/>
            <a:ext cx="4422893" cy="3333195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30914A26-6372-4543-9504-47FC0C14389F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B80B66-ADFF-3946-9386-3FFA2F4EB9D6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A325A7-9E0D-8A40-91B6-D3E1B7C3C6B6}"/>
              </a:ext>
            </a:extLst>
          </p:cNvPr>
          <p:cNvSpPr txBox="1"/>
          <p:nvPr/>
        </p:nvSpPr>
        <p:spPr>
          <a:xfrm>
            <a:off x="1468268" y="897288"/>
            <a:ext cx="927035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are both vital parts of computers.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is the difference?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897E11-EA1C-2641-A089-E13ED27B0EE4}"/>
              </a:ext>
            </a:extLst>
          </p:cNvPr>
          <p:cNvSpPr txBox="1"/>
          <p:nvPr/>
        </p:nvSpPr>
        <p:spPr>
          <a:xfrm>
            <a:off x="1635535" y="4998618"/>
            <a:ext cx="3650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something that you can touch.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02EE53-8BEF-174A-B59E-ACBA2EFC8750}"/>
              </a:ext>
            </a:extLst>
          </p:cNvPr>
          <p:cNvSpPr txBox="1"/>
          <p:nvPr/>
        </p:nvSpPr>
        <p:spPr>
          <a:xfrm>
            <a:off x="6561384" y="4998618"/>
            <a:ext cx="4389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the instructions inside computers to make them work. You can’t touch software. </a:t>
            </a:r>
          </a:p>
        </p:txBody>
      </p:sp>
      <p:pic>
        <p:nvPicPr>
          <p:cNvPr id="3" name="Picture 2" descr="A picture containing text, computer&#10;&#10;Description automatically generated">
            <a:extLst>
              <a:ext uri="{FF2B5EF4-FFF2-40B4-BE49-F238E27FC236}">
                <a16:creationId xmlns:a16="http://schemas.microsoft.com/office/drawing/2014/main" id="{A5C08073-1581-9440-B996-1D1B075C23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281" y="2113005"/>
            <a:ext cx="4874651" cy="276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6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30914A26-6372-4543-9504-47FC0C14389F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B80B66-ADFF-3946-9386-3FFA2F4EB9D6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A325A7-9E0D-8A40-91B6-D3E1B7C3C6B6}"/>
              </a:ext>
            </a:extLst>
          </p:cNvPr>
          <p:cNvSpPr txBox="1"/>
          <p:nvPr/>
        </p:nvSpPr>
        <p:spPr>
          <a:xfrm>
            <a:off x="6399495" y="2274494"/>
            <a:ext cx="4709508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your computer screen?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Yes!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That means it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don’t touch it too often, you don’t want it to get dirty!</a:t>
            </a:r>
          </a:p>
        </p:txBody>
      </p:sp>
      <p:pic>
        <p:nvPicPr>
          <p:cNvPr id="4" name="Picture 3" descr="A picture containing text, electronics, computer, display&#10;&#10;Description automatically generated">
            <a:extLst>
              <a:ext uri="{FF2B5EF4-FFF2-40B4-BE49-F238E27FC236}">
                <a16:creationId xmlns:a16="http://schemas.microsoft.com/office/drawing/2014/main" id="{DEF7D34B-2BF2-E54E-BE99-BC8C4A63C5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429" y="1313482"/>
            <a:ext cx="4659078" cy="423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2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B6A890-7969-458F-8907-6F4405827A3F}"/>
              </a:ext>
            </a:extLst>
          </p:cNvPr>
          <p:cNvSpPr txBox="1"/>
          <p:nvPr/>
        </p:nvSpPr>
        <p:spPr>
          <a:xfrm>
            <a:off x="2694269" y="3988232"/>
            <a:ext cx="6803461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your keyboard?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Yes!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That means it is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hardware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 have to touch it. If you don’t, you can’t type!</a:t>
            </a:r>
          </a:p>
        </p:txBody>
      </p:sp>
      <p:pic>
        <p:nvPicPr>
          <p:cNvPr id="4" name="Picture 3" descr="A white keyboard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2897074C-1CDB-E148-A589-FD00F55A3B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6944" y="1030803"/>
            <a:ext cx="5820940" cy="257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0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computer mouse&#10;&#10;Description automatically generated with low confidence">
            <a:extLst>
              <a:ext uri="{FF2B5EF4-FFF2-40B4-BE49-F238E27FC236}">
                <a16:creationId xmlns:a16="http://schemas.microsoft.com/office/drawing/2014/main" id="{F3B63026-EE8B-1A45-B57D-E6E6D59A53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462" y="599666"/>
            <a:ext cx="3880607" cy="56586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47F0FB-340B-D548-838E-FAFF8228194A}"/>
              </a:ext>
            </a:extLst>
          </p:cNvPr>
          <p:cNvSpPr txBox="1"/>
          <p:nvPr/>
        </p:nvSpPr>
        <p:spPr>
          <a:xfrm>
            <a:off x="6399495" y="2380136"/>
            <a:ext cx="3658905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your mouse?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Yes!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That means it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You probably need to touch it very often!</a:t>
            </a:r>
          </a:p>
        </p:txBody>
      </p:sp>
    </p:spTree>
    <p:extLst>
      <p:ext uri="{BB962C8B-B14F-4D97-AF65-F5344CB8AC3E}">
        <p14:creationId xmlns:p14="http://schemas.microsoft.com/office/powerpoint/2010/main" val="36168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62DB5EF-587B-094D-8BAA-A1146EFBE3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211" y="897054"/>
            <a:ext cx="4674363" cy="50638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E141D0-4AF8-B641-AD3C-02A2D023FAFA}"/>
              </a:ext>
            </a:extLst>
          </p:cNvPr>
          <p:cNvSpPr txBox="1"/>
          <p:nvPr/>
        </p:nvSpPr>
        <p:spPr>
          <a:xfrm>
            <a:off x="6399494" y="2380136"/>
            <a:ext cx="4093803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a mobile phone?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Yes!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That means it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you’ll need the owner’s permission to touch it and use it!</a:t>
            </a:r>
          </a:p>
        </p:txBody>
      </p:sp>
    </p:spTree>
    <p:extLst>
      <p:ext uri="{BB962C8B-B14F-4D97-AF65-F5344CB8AC3E}">
        <p14:creationId xmlns:p14="http://schemas.microsoft.com/office/powerpoint/2010/main" val="81439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B3E457-989D-2F4B-990B-58CF700E0590}"/>
              </a:ext>
            </a:extLst>
          </p:cNvPr>
          <p:cNvSpPr txBox="1"/>
          <p:nvPr/>
        </p:nvSpPr>
        <p:spPr>
          <a:xfrm>
            <a:off x="6399495" y="1903619"/>
            <a:ext cx="475172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the instructions inside computers to make them work.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software?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No!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Your computer uses software to show photos or videos.</a:t>
            </a:r>
          </a:p>
        </p:txBody>
      </p:sp>
      <p:pic>
        <p:nvPicPr>
          <p:cNvPr id="4" name="Picture 3" descr="A picture containing indoor, wall, person&#10;&#10;Description automatically generated">
            <a:extLst>
              <a:ext uri="{FF2B5EF4-FFF2-40B4-BE49-F238E27FC236}">
                <a16:creationId xmlns:a16="http://schemas.microsoft.com/office/drawing/2014/main" id="{1D2056FF-B4DE-ED47-A580-77202B9F98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146" y="1588500"/>
            <a:ext cx="436012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indoor, child&#10;&#10;Description automatically generated">
            <a:extLst>
              <a:ext uri="{FF2B5EF4-FFF2-40B4-BE49-F238E27FC236}">
                <a16:creationId xmlns:a16="http://schemas.microsoft.com/office/drawing/2014/main" id="{C9F93D39-CE85-184F-9821-76F87DC2FF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144" y="1588500"/>
            <a:ext cx="4360129" cy="3657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B3E457-989D-2F4B-990B-58CF700E0590}"/>
              </a:ext>
            </a:extLst>
          </p:cNvPr>
          <p:cNvSpPr txBox="1"/>
          <p:nvPr/>
        </p:nvSpPr>
        <p:spPr>
          <a:xfrm>
            <a:off x="6399495" y="1903619"/>
            <a:ext cx="47517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Who plays computer games?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Everyone - sometimes!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touch the computer game instructions?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No!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computer game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software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590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</TotalTime>
  <Words>420</Words>
  <Application>Microsoft Macintosh PowerPoint</Application>
  <PresentationFormat>Widescreen</PresentationFormat>
  <Paragraphs>84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172</cp:revision>
  <dcterms:created xsi:type="dcterms:W3CDTF">2021-01-11T17:47:06Z</dcterms:created>
  <dcterms:modified xsi:type="dcterms:W3CDTF">2022-08-11T16:24:51Z</dcterms:modified>
</cp:coreProperties>
</file>