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7"/>
  </p:notesMasterIdLst>
  <p:sldIdLst>
    <p:sldId id="271" r:id="rId3"/>
    <p:sldId id="272" r:id="rId4"/>
    <p:sldId id="258" r:id="rId5"/>
    <p:sldId id="266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9" r:id="rId14"/>
    <p:sldId id="268" r:id="rId15"/>
    <p:sldId id="27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2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286AA6"/>
    <a:srgbClr val="3692C4"/>
    <a:srgbClr val="2E93C5"/>
    <a:srgbClr val="2294C6"/>
    <a:srgbClr val="064B8D"/>
    <a:srgbClr val="EB8B2D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582" autoAdjust="0"/>
    <p:restoredTop sz="94700"/>
  </p:normalViewPr>
  <p:slideViewPr>
    <p:cSldViewPr snapToGrid="0" snapToObjects="1">
      <p:cViewPr varScale="1">
        <p:scale>
          <a:sx n="71" d="100"/>
          <a:sy n="71" d="100"/>
        </p:scale>
        <p:origin x="96" y="546"/>
      </p:cViewPr>
      <p:guideLst>
        <p:guide orient="horz" pos="232"/>
        <p:guide pos="2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1229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551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7848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064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033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65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979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7846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8910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3783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8006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771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3FC93-7669-794C-A33C-3CC56D1D6A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F4C9D4-1CDA-0244-96C9-57E0C0602B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41B469-2BE6-2A4E-A4A7-ADED0415C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37FC-28CA-FE44-A717-FAD91EF4E8BB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6F355D-8EFD-A84C-B822-6202191F9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D76CE-AC91-7B4D-B258-3FB32F57C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4FCDD-C855-5447-922E-C0910CBA5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0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B5A17-D778-794E-99D2-765F4F262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0C0082-AC28-4442-88C5-72ACDF981E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220FF7-EE5E-6E48-9088-6744B0C5A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37FC-28CA-FE44-A717-FAD91EF4E8BB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E650B9-B66C-9745-AA08-1D2BDC3B8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6B1363-9846-EE40-AB68-9683263C6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4FCDD-C855-5447-922E-C0910CBA5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3612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F2B6D-1910-8242-A66C-83B4C27DF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21AE89-3FC3-5746-BAFE-CD07D10FC3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D3D077-676E-5445-98FF-ABCD00019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37FC-28CA-FE44-A717-FAD91EF4E8BB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1BE9C-EEA0-4A41-B653-6BA446DCC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F6425-EAE7-2B48-862D-7F417E189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4FCDD-C855-5447-922E-C0910CBA5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132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927BE-5B7B-9D48-B191-AFC974D64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02FF0E-D94B-624F-A7B7-F388A1FCE1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0BBE9D-4B5B-D140-BF86-AB7DBA21DD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C2C216-8541-F54F-B4C3-D34C8B76E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37FC-28CA-FE44-A717-FAD91EF4E8BB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C5365D-2F8D-3C4E-B38E-1D4120360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8DD988-BA83-854D-84A9-326B07CC8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4FCDD-C855-5447-922E-C0910CBA5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4441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5F9C63-F5A4-1C41-8D3A-1D72A6FD9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5D34D9-2CD0-834E-912F-37066D4EEB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E38B8F-9801-054E-979B-4A7BE26A1D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89D066-5A99-8E43-98C5-DE672313E9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9F632D-277E-7741-8B64-C85EE8AC91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5A9843-5B13-3947-B4CF-76D01343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37FC-28CA-FE44-A717-FAD91EF4E8BB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8A7459-D968-D64B-B0E4-EA3DA1AC1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46FDA1-38C5-ED48-8CB3-5BA62E2F1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4FCDD-C855-5447-922E-C0910CBA5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9584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F24CF-FB1A-2E4D-ABD2-DFE7B5E71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53EED4-AE60-CE4B-8471-EDA6DCB74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37FC-28CA-FE44-A717-FAD91EF4E8BB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039B00-06E5-C449-97CA-D1CF62DB0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4AA860-FF3D-6847-87CD-33B43EEC3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4FCDD-C855-5447-922E-C0910CBA5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180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F8C0B04-18F8-344A-98D7-85C967B585B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6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8140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917B4-A592-BC48-B849-915C83B6E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5E76BD-2F20-A84B-AFAA-6846699A08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7BAB66-64F3-F54F-84DF-25CDCBBC7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489EC9-E4A4-D443-93C3-C3B347D5F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37FC-28CA-FE44-A717-FAD91EF4E8BB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F9D93D-67B4-EE47-891C-8766B3EAE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5D712-F1CC-8243-B99B-CC31371B5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4FCDD-C855-5447-922E-C0910CBA5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827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B5CCC-6676-FF46-90F1-D77992FD7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BD3AA2-E1BC-C645-B84B-5E3174BCC5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790DF-FC15-624F-89E9-FC1E14576F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015347-8F5A-8A4C-805D-FBB0DC443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37FC-28CA-FE44-A717-FAD91EF4E8BB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1156A0-2D7E-2D4E-AFC6-E525BB8B6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CC9BF6-5C50-CD4A-8A9D-966CB9360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4FCDD-C855-5447-922E-C0910CBA5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3997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50366-7AEF-204B-AB1D-D355F2FBC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1A124C-E9AC-AF43-A407-EECD80743D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7E013-9BA2-0245-A136-03921A340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37FC-28CA-FE44-A717-FAD91EF4E8BB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911371-874E-794C-9B8E-8AE6D2A78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F7C7A5-91A4-BF4E-85B9-D18234CBF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4FCDD-C855-5447-922E-C0910CBA5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1706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45CB35-DB48-0543-9B7D-1814DBE920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EF290D-B55D-9441-8252-83848973A5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27148D-1693-D646-8EB8-7572E8D48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37FC-28CA-FE44-A717-FAD91EF4E8BB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44FD49-5D06-C641-B3B6-7EEA0198C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563422-30E0-9343-BC08-F32DD761A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4FCDD-C855-5447-922E-C0910CBA5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749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6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AAA21660-A3BD-664E-B9FF-2523B252BAE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44CAE21-8A58-F84D-A4FC-562B26A8F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418A63-C7A0-D04E-BB83-F2E12AE09F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97FBD2-94ED-B54F-B8E8-46C929A42E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637FC-28CA-FE44-A717-FAD91EF4E8BB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4C8814-915B-C34D-ADA3-39E8EEB924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33A9E2-50D8-464E-92DF-84D1D7E61D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4FCDD-C855-5447-922E-C0910CBA5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566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.jp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4.jpg"/><Relationship Id="rId4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4.jpg"/><Relationship Id="rId4" Type="http://schemas.openxmlformats.org/officeDocument/2006/relationships/image" Target="../media/image5.jp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DAB68CA-00EF-8D41-B548-29D0012F33D4}"/>
              </a:ext>
            </a:extLst>
          </p:cNvPr>
          <p:cNvSpPr txBox="1">
            <a:spLocks/>
          </p:cNvSpPr>
          <p:nvPr/>
        </p:nvSpPr>
        <p:spPr>
          <a:xfrm>
            <a:off x="0" y="4707840"/>
            <a:ext cx="12191999" cy="1477328"/>
          </a:xfrm>
          <a:prstGeom prst="rect">
            <a:avLst/>
          </a:prstGeom>
        </p:spPr>
        <p:txBody>
          <a:bodyPr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GB" sz="5500" b="1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Algorithms</a:t>
            </a:r>
          </a:p>
          <a:p>
            <a:pPr algn="ctr">
              <a:lnSpc>
                <a:spcPct val="100000"/>
              </a:lnSpc>
            </a:pPr>
            <a:r>
              <a:rPr lang="en-GB" sz="3500" b="1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Drawing a House </a:t>
            </a:r>
            <a:r>
              <a:rPr lang="en-GB" sz="30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Year 1</a:t>
            </a:r>
            <a:endParaRPr lang="en-US" sz="30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8F2552D-CC62-7A41-9FF5-5EC427FE33F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81D67EC1-F666-624D-9153-B84D272A5105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2021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08C2C4AA-DACB-DC4F-9754-624FC19B74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7104" y="1123663"/>
            <a:ext cx="5861532" cy="461067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206090D-850C-4345-810A-09DD411F18AC}"/>
              </a:ext>
            </a:extLst>
          </p:cNvPr>
          <p:cNvSpPr txBox="1"/>
          <p:nvPr/>
        </p:nvSpPr>
        <p:spPr>
          <a:xfrm>
            <a:off x="7248149" y="3011494"/>
            <a:ext cx="3311183" cy="1161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Well done!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We’ve used our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algorithms</a:t>
            </a:r>
            <a:b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to draw a house!</a:t>
            </a:r>
          </a:p>
        </p:txBody>
      </p:sp>
    </p:spTree>
    <p:extLst>
      <p:ext uri="{BB962C8B-B14F-4D97-AF65-F5344CB8AC3E}">
        <p14:creationId xmlns:p14="http://schemas.microsoft.com/office/powerpoint/2010/main" val="15428380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206090D-850C-4345-810A-09DD411F18AC}"/>
              </a:ext>
            </a:extLst>
          </p:cNvPr>
          <p:cNvSpPr txBox="1"/>
          <p:nvPr/>
        </p:nvSpPr>
        <p:spPr>
          <a:xfrm>
            <a:off x="7010018" y="1778548"/>
            <a:ext cx="4018548" cy="3300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Can we remember what was so important about the instructions?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That’s right! They must be in the correct order.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What would happen if we put the roof first?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Oh dear! The roof is not on top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of the house.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</p:txBody>
      </p:sp>
      <p:pic>
        <p:nvPicPr>
          <p:cNvPr id="6" name="Picture 5" descr="Icon&#10;&#10;Description automatically generated with low confidence">
            <a:extLst>
              <a:ext uri="{FF2B5EF4-FFF2-40B4-BE49-F238E27FC236}">
                <a16:creationId xmlns:a16="http://schemas.microsoft.com/office/drawing/2014/main" id="{CEA396A5-C5B2-AF4C-922B-DA938A135FD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6769"/>
          <a:stretch/>
        </p:blipFill>
        <p:spPr>
          <a:xfrm>
            <a:off x="1242946" y="2321781"/>
            <a:ext cx="5069393" cy="2920143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9C0CC75B-870D-3240-A57F-D457C47F5582}"/>
              </a:ext>
            </a:extLst>
          </p:cNvPr>
          <p:cNvGrpSpPr/>
          <p:nvPr/>
        </p:nvGrpSpPr>
        <p:grpSpPr>
          <a:xfrm>
            <a:off x="2239618" y="1180590"/>
            <a:ext cx="3183172" cy="2145044"/>
            <a:chOff x="2239618" y="1180590"/>
            <a:chExt cx="3183172" cy="2145044"/>
          </a:xfrm>
        </p:grpSpPr>
        <p:sp>
          <p:nvSpPr>
            <p:cNvPr id="10" name="Explosion 2 9">
              <a:extLst>
                <a:ext uri="{FF2B5EF4-FFF2-40B4-BE49-F238E27FC236}">
                  <a16:creationId xmlns:a16="http://schemas.microsoft.com/office/drawing/2014/main" id="{E86C1E4E-583C-3546-85E1-402AE8EE4275}"/>
                </a:ext>
              </a:extLst>
            </p:cNvPr>
            <p:cNvSpPr/>
            <p:nvPr/>
          </p:nvSpPr>
          <p:spPr>
            <a:xfrm>
              <a:off x="2239618" y="1180590"/>
              <a:ext cx="3183172" cy="2145044"/>
            </a:xfrm>
            <a:prstGeom prst="irregularSeal2">
              <a:avLst/>
            </a:prstGeom>
            <a:noFill/>
            <a:ln w="57150">
              <a:solidFill>
                <a:srgbClr val="27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276C7AA-3A63-5F45-9154-40FE03AE688A}"/>
                </a:ext>
              </a:extLst>
            </p:cNvPr>
            <p:cNvSpPr/>
            <p:nvPr/>
          </p:nvSpPr>
          <p:spPr>
            <a:xfrm rot="20485132">
              <a:off x="2783160" y="1993846"/>
              <a:ext cx="19398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3600" b="1" dirty="0">
                  <a:solidFill>
                    <a:srgbClr val="272626"/>
                  </a:solidFill>
                  <a:latin typeface="Comic Sans MS" panose="030F0702030302020204" pitchFamily="66" charset="0"/>
                </a:rPr>
                <a:t>BOOM!</a:t>
              </a:r>
              <a:endParaRPr lang="en-US" sz="3600" b="1" dirty="0"/>
            </a:p>
          </p:txBody>
        </p:sp>
      </p:grp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3A78230E-5951-5342-BC26-4FB8BD84959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7345"/>
          <a:stretch/>
        </p:blipFill>
        <p:spPr>
          <a:xfrm>
            <a:off x="1235746" y="5279844"/>
            <a:ext cx="5186462" cy="51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56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27F1EC2F-E234-3F41-A2FD-0E9611EC45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7345"/>
          <a:stretch/>
        </p:blipFill>
        <p:spPr>
          <a:xfrm>
            <a:off x="1235746" y="5279844"/>
            <a:ext cx="5186462" cy="516276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9DFEC74E-C706-6B4F-8552-AE09476D2DB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/>
          </a:blip>
          <a:srcRect t="25349" b="33701"/>
          <a:stretch/>
        </p:blipFill>
        <p:spPr>
          <a:xfrm>
            <a:off x="1242946" y="3593990"/>
            <a:ext cx="5134000" cy="165372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6169612-A9DA-264A-9994-62075F87C479}"/>
              </a:ext>
            </a:extLst>
          </p:cNvPr>
          <p:cNvSpPr txBox="1"/>
          <p:nvPr/>
        </p:nvSpPr>
        <p:spPr>
          <a:xfrm>
            <a:off x="6910565" y="1797536"/>
            <a:ext cx="4018548" cy="1161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Oh dear! What did we do wrong?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We did not add the roof in the correct order!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3DC0848-8516-A348-9738-BBCD182FDB5A}"/>
              </a:ext>
            </a:extLst>
          </p:cNvPr>
          <p:cNvGrpSpPr/>
          <p:nvPr/>
        </p:nvGrpSpPr>
        <p:grpSpPr>
          <a:xfrm>
            <a:off x="2239618" y="1448945"/>
            <a:ext cx="3183172" cy="2145044"/>
            <a:chOff x="2239618" y="1448945"/>
            <a:chExt cx="3183172" cy="2145044"/>
          </a:xfrm>
        </p:grpSpPr>
        <p:sp>
          <p:nvSpPr>
            <p:cNvPr id="15" name="Explosion 2 14">
              <a:extLst>
                <a:ext uri="{FF2B5EF4-FFF2-40B4-BE49-F238E27FC236}">
                  <a16:creationId xmlns:a16="http://schemas.microsoft.com/office/drawing/2014/main" id="{B6117C48-6189-9C43-A9E5-B42D3D5F6274}"/>
                </a:ext>
              </a:extLst>
            </p:cNvPr>
            <p:cNvSpPr/>
            <p:nvPr/>
          </p:nvSpPr>
          <p:spPr>
            <a:xfrm>
              <a:off x="2239618" y="1448945"/>
              <a:ext cx="3183172" cy="2145044"/>
            </a:xfrm>
            <a:prstGeom prst="irregularSeal2">
              <a:avLst/>
            </a:prstGeom>
            <a:noFill/>
            <a:ln w="57150">
              <a:solidFill>
                <a:srgbClr val="27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F4BDA62-2E40-2D4C-9BF8-5FC1A0FA2890}"/>
                </a:ext>
              </a:extLst>
            </p:cNvPr>
            <p:cNvSpPr/>
            <p:nvPr/>
          </p:nvSpPr>
          <p:spPr>
            <a:xfrm rot="20485132">
              <a:off x="2783160" y="2285284"/>
              <a:ext cx="1939848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3300" b="1" dirty="0">
                  <a:solidFill>
                    <a:srgbClr val="272626"/>
                  </a:solidFill>
                  <a:latin typeface="Comic Sans MS" panose="030F0702030302020204" pitchFamily="66" charset="0"/>
                </a:rPr>
                <a:t>SMASH!</a:t>
              </a:r>
              <a:endParaRPr lang="en-US" sz="3300" b="1" dirty="0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8BF71E54-6936-E745-9B38-C0F04E91E40D}"/>
              </a:ext>
            </a:extLst>
          </p:cNvPr>
          <p:cNvSpPr txBox="1"/>
          <p:nvPr/>
        </p:nvSpPr>
        <p:spPr>
          <a:xfrm rot="21159544">
            <a:off x="3262404" y="5537022"/>
            <a:ext cx="9813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272626"/>
                </a:solidFill>
                <a:latin typeface="Comic Sans MS" panose="030F0902030302020204" pitchFamily="66" charset="0"/>
              </a:rPr>
              <a:t>Oops!</a:t>
            </a:r>
          </a:p>
        </p:txBody>
      </p:sp>
    </p:spTree>
    <p:extLst>
      <p:ext uri="{BB962C8B-B14F-4D97-AF65-F5344CB8AC3E}">
        <p14:creationId xmlns:p14="http://schemas.microsoft.com/office/powerpoint/2010/main" val="2513553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206090D-850C-4345-810A-09DD411F18AC}"/>
              </a:ext>
            </a:extLst>
          </p:cNvPr>
          <p:cNvSpPr txBox="1"/>
          <p:nvPr/>
        </p:nvSpPr>
        <p:spPr>
          <a:xfrm>
            <a:off x="5757897" y="1418084"/>
            <a:ext cx="5494767" cy="3978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Our next task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Work together in pairs to give each other instructions, or write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algorithms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, to create more pictures. Perhaps a robot or a bicycle.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Think about: 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Small steps, one at a time.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Correct order of instructions.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Clear words, so that you understand each other’s instructions.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Have fun!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FF084CEA-9045-594D-BA77-3797A8EC70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1456" y="3973548"/>
            <a:ext cx="3310888" cy="2076238"/>
          </a:xfrm>
          <a:prstGeom prst="rect">
            <a:avLst/>
          </a:prstGeom>
        </p:spPr>
      </p:pic>
      <p:pic>
        <p:nvPicPr>
          <p:cNvPr id="12" name="Picture 11" descr="Icon, square&#10;&#10;Description automatically generated">
            <a:extLst>
              <a:ext uri="{FF2B5EF4-FFF2-40B4-BE49-F238E27FC236}">
                <a16:creationId xmlns:a16="http://schemas.microsoft.com/office/drawing/2014/main" id="{4F605F65-4C55-9749-B8CB-6562B66D36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4809" y="720752"/>
            <a:ext cx="2484182" cy="283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80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&#10;&#10;Description automatically generated">
            <a:extLst>
              <a:ext uri="{FF2B5EF4-FFF2-40B4-BE49-F238E27FC236}">
                <a16:creationId xmlns:a16="http://schemas.microsoft.com/office/drawing/2014/main" id="{CF22DD09-499C-724A-90CA-EC0F39B994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531" r="26651" b="25355"/>
          <a:stretch/>
        </p:blipFill>
        <p:spPr>
          <a:xfrm>
            <a:off x="4387862" y="1824896"/>
            <a:ext cx="3407398" cy="3055808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19115599-77AD-FD4D-A1E3-2C921144118C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2021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50F9FC0-C886-C54D-A281-2385722290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3D10FD6E-94DB-7E49-AFF3-3AE3FEB904FE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Algorithms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4C0235EF-9C45-9941-BA4D-822C586E2BA6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</p:spTree>
    <p:extLst>
      <p:ext uri="{BB962C8B-B14F-4D97-AF65-F5344CB8AC3E}">
        <p14:creationId xmlns:p14="http://schemas.microsoft.com/office/powerpoint/2010/main" val="1900028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196FBBB4-FBE2-5F46-A8B7-A18B9A8982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538" y="1531047"/>
            <a:ext cx="5861532" cy="46106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670527B-8C17-4529-9C43-CFF6D1B08865}"/>
              </a:ext>
            </a:extLst>
          </p:cNvPr>
          <p:cNvSpPr txBox="1"/>
          <p:nvPr/>
        </p:nvSpPr>
        <p:spPr>
          <a:xfrm>
            <a:off x="6643688" y="1904013"/>
            <a:ext cx="4367312" cy="1161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Learning about algorithms.</a:t>
            </a:r>
          </a:p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Creating your own algorithm.</a:t>
            </a:r>
          </a:p>
          <a:p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E092C2E3-912D-4917-9F42-FF9231A421B9}"/>
              </a:ext>
            </a:extLst>
          </p:cNvPr>
          <p:cNvSpPr txBox="1">
            <a:spLocks/>
          </p:cNvSpPr>
          <p:nvPr/>
        </p:nvSpPr>
        <p:spPr>
          <a:xfrm>
            <a:off x="0" y="716280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Drawing a House</a:t>
            </a:r>
            <a:b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aims</a:t>
            </a:r>
            <a:endParaRPr lang="en-US" sz="3000" b="1" dirty="0">
              <a:solidFill>
                <a:srgbClr val="3692C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795D95-B6F3-4722-A3D2-5F4A75EF4308}"/>
              </a:ext>
            </a:extLst>
          </p:cNvPr>
          <p:cNvSpPr txBox="1"/>
          <p:nvPr/>
        </p:nvSpPr>
        <p:spPr>
          <a:xfrm>
            <a:off x="6459919" y="4735569"/>
            <a:ext cx="5116130" cy="1962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Curriculum links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3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Understand what algorithms are; how they are implemented as programs on digital devices; and that programs execute by following precise and unambiguous instructions.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3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Create and debug simple programs.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3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8204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E092C2E3-912D-4917-9F42-FF9231A421B9}"/>
              </a:ext>
            </a:extLst>
          </p:cNvPr>
          <p:cNvSpPr txBox="1">
            <a:spLocks/>
          </p:cNvSpPr>
          <p:nvPr/>
        </p:nvSpPr>
        <p:spPr>
          <a:xfrm>
            <a:off x="0" y="819150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draw a house!</a:t>
            </a:r>
          </a:p>
          <a:p>
            <a:pPr marL="0" indent="0" algn="ctr">
              <a:buNone/>
            </a:pPr>
            <a:endParaRPr lang="en-US" sz="4000" b="1" dirty="0">
              <a:solidFill>
                <a:srgbClr val="3692C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196FBBB4-FBE2-5F46-A8B7-A18B9A8982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538" y="1531047"/>
            <a:ext cx="5861532" cy="46106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670527B-8C17-4529-9C43-CFF6D1B08865}"/>
              </a:ext>
            </a:extLst>
          </p:cNvPr>
          <p:cNvSpPr txBox="1"/>
          <p:nvPr/>
        </p:nvSpPr>
        <p:spPr>
          <a:xfrm>
            <a:off x="6779363" y="2089751"/>
            <a:ext cx="4503099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We need step by step instructions: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algorithms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. 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It’s very important to give each instruction one at a time.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It’s also very important that the instructions are in the correct order.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have a go!</a:t>
            </a:r>
          </a:p>
          <a:p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71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41724A7-1E03-4848-A763-5CBD13E8FD85}"/>
              </a:ext>
            </a:extLst>
          </p:cNvPr>
          <p:cNvSpPr txBox="1"/>
          <p:nvPr/>
        </p:nvSpPr>
        <p:spPr>
          <a:xfrm>
            <a:off x="6779363" y="2089751"/>
            <a:ext cx="4503099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Step 1: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What shall we draw first?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floor.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This is the base (the bottom)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of the house.</a:t>
            </a:r>
          </a:p>
        </p:txBody>
      </p:sp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8527DCFF-ABD7-1E42-9E45-1FC641EABE3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7345"/>
          <a:stretch/>
        </p:blipFill>
        <p:spPr>
          <a:xfrm>
            <a:off x="909538" y="5558246"/>
            <a:ext cx="5861532" cy="58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95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C29856B-B72B-104C-8915-0CE0E88B6ED1}"/>
              </a:ext>
            </a:extLst>
          </p:cNvPr>
          <p:cNvSpPr txBox="1"/>
          <p:nvPr/>
        </p:nvSpPr>
        <p:spPr>
          <a:xfrm>
            <a:off x="6779363" y="2089751"/>
            <a:ext cx="4503099" cy="183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Step 1: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floor.</a:t>
            </a:r>
          </a:p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Step 2: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What shall we add next?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walls. 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These are above the floor.</a:t>
            </a:r>
          </a:p>
        </p:txBody>
      </p:sp>
      <p:pic>
        <p:nvPicPr>
          <p:cNvPr id="15" name="Picture 14" descr="Shape&#10;&#10;Description automatically generated">
            <a:extLst>
              <a:ext uri="{FF2B5EF4-FFF2-40B4-BE49-F238E27FC236}">
                <a16:creationId xmlns:a16="http://schemas.microsoft.com/office/drawing/2014/main" id="{F69F8ADF-9BC1-D944-BEB5-E48CB4506D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t="34737" b="1642"/>
          <a:stretch/>
        </p:blipFill>
        <p:spPr>
          <a:xfrm>
            <a:off x="2447567" y="3476064"/>
            <a:ext cx="2756951" cy="2082181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94B858E0-C70F-8E43-B3A1-1480BFACD8A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7345"/>
          <a:stretch/>
        </p:blipFill>
        <p:spPr>
          <a:xfrm>
            <a:off x="909538" y="5558246"/>
            <a:ext cx="5861532" cy="58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59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6420199-B3A7-3941-A946-5F1683F7FAAE}"/>
              </a:ext>
            </a:extLst>
          </p:cNvPr>
          <p:cNvSpPr txBox="1"/>
          <p:nvPr/>
        </p:nvSpPr>
        <p:spPr>
          <a:xfrm>
            <a:off x="6779363" y="2009069"/>
            <a:ext cx="4503099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Step 1: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floor.</a:t>
            </a:r>
          </a:p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Step 2: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walls.</a:t>
            </a:r>
          </a:p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Step 3: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What shall we add next?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roof!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This is above the house.</a:t>
            </a:r>
          </a:p>
        </p:txBody>
      </p:sp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D58024D8-1E43-1F43-8B75-D4343D7E83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t="34463" b="1642"/>
          <a:stretch/>
        </p:blipFill>
        <p:spPr>
          <a:xfrm>
            <a:off x="2447567" y="3467100"/>
            <a:ext cx="2756951" cy="2091146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B526B677-AD38-DA43-887B-374ECBE44DA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7345"/>
          <a:stretch/>
        </p:blipFill>
        <p:spPr>
          <a:xfrm>
            <a:off x="909538" y="5558246"/>
            <a:ext cx="5861532" cy="583474"/>
          </a:xfrm>
          <a:prstGeom prst="rect">
            <a:avLst/>
          </a:prstGeom>
        </p:spPr>
      </p:pic>
      <p:pic>
        <p:nvPicPr>
          <p:cNvPr id="15" name="Picture 14" descr="Shape&#10;&#10;Description automatically generated">
            <a:extLst>
              <a:ext uri="{FF2B5EF4-FFF2-40B4-BE49-F238E27FC236}">
                <a16:creationId xmlns:a16="http://schemas.microsoft.com/office/drawing/2014/main" id="{985B941A-A2B4-3E4C-9DF6-179C95FAAF3B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941591" y="1922896"/>
            <a:ext cx="3736324" cy="181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42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D802885B-2624-5E4F-BDAC-6BB404E469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t="34559" b="1643"/>
          <a:stretch/>
        </p:blipFill>
        <p:spPr>
          <a:xfrm>
            <a:off x="2447567" y="3470274"/>
            <a:ext cx="2756951" cy="2087971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5B997CE2-B6D0-5543-AB87-C6D5A2982D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7345"/>
          <a:stretch/>
        </p:blipFill>
        <p:spPr>
          <a:xfrm>
            <a:off x="909538" y="5558246"/>
            <a:ext cx="5861532" cy="583474"/>
          </a:xfrm>
          <a:prstGeom prst="rect">
            <a:avLst/>
          </a:prstGeom>
        </p:spPr>
      </p:pic>
      <p:pic>
        <p:nvPicPr>
          <p:cNvPr id="14" name="Picture 13" descr="Shape&#10;&#10;Description automatically generated">
            <a:extLst>
              <a:ext uri="{FF2B5EF4-FFF2-40B4-BE49-F238E27FC236}">
                <a16:creationId xmlns:a16="http://schemas.microsoft.com/office/drawing/2014/main" id="{F866E77B-8520-B248-91C1-CED842930674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41591" y="1930011"/>
            <a:ext cx="3736324" cy="1810515"/>
          </a:xfrm>
          <a:prstGeom prst="rect">
            <a:avLst/>
          </a:prstGeom>
        </p:spPr>
      </p:pic>
      <p:pic>
        <p:nvPicPr>
          <p:cNvPr id="25" name="Picture 24" descr="A black rectangle with a white background&#10;&#10;Description automatically generated with low confidence">
            <a:extLst>
              <a:ext uri="{FF2B5EF4-FFF2-40B4-BE49-F238E27FC236}">
                <a16:creationId xmlns:a16="http://schemas.microsoft.com/office/drawing/2014/main" id="{44C7381D-9E5D-2544-944A-AE69274C368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/>
          </a:blip>
          <a:srcRect l="4948" r="3546"/>
          <a:stretch/>
        </p:blipFill>
        <p:spPr>
          <a:xfrm>
            <a:off x="2908300" y="4246829"/>
            <a:ext cx="784225" cy="1365207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75D3FBF-EA0D-4A4D-9F2B-E62F75143CEF}"/>
              </a:ext>
            </a:extLst>
          </p:cNvPr>
          <p:cNvSpPr txBox="1"/>
          <p:nvPr/>
        </p:nvSpPr>
        <p:spPr>
          <a:xfrm>
            <a:off x="6779363" y="1294890"/>
            <a:ext cx="4650637" cy="2808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Step 1: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floor.</a:t>
            </a:r>
          </a:p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Step 2: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walls.</a:t>
            </a:r>
          </a:p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Step 3: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roof.</a:t>
            </a:r>
          </a:p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Step 4: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What shall we add next?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door.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This is inside the walls.</a:t>
            </a:r>
          </a:p>
        </p:txBody>
      </p:sp>
    </p:spTree>
    <p:extLst>
      <p:ext uri="{BB962C8B-B14F-4D97-AF65-F5344CB8AC3E}">
        <p14:creationId xmlns:p14="http://schemas.microsoft.com/office/powerpoint/2010/main" val="388451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0763D0F-71C9-1244-8F92-0834FDF65E63}"/>
              </a:ext>
            </a:extLst>
          </p:cNvPr>
          <p:cNvSpPr txBox="1"/>
          <p:nvPr/>
        </p:nvSpPr>
        <p:spPr>
          <a:xfrm>
            <a:off x="6779363" y="1151453"/>
            <a:ext cx="4650637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Step 1: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floor.</a:t>
            </a:r>
          </a:p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Step 2: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walls.</a:t>
            </a:r>
          </a:p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Step 3: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roof.</a:t>
            </a:r>
          </a:p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Step 4: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door.</a:t>
            </a:r>
          </a:p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Step 5: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What shall we add next?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windows!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first window is above the door.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second window is next to the door.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third window is above the second window and beside the first window.</a:t>
            </a:r>
          </a:p>
        </p:txBody>
      </p:sp>
      <p:pic>
        <p:nvPicPr>
          <p:cNvPr id="22" name="Picture 21" descr="Shape&#10;&#10;Description automatically generated">
            <a:extLst>
              <a:ext uri="{FF2B5EF4-FFF2-40B4-BE49-F238E27FC236}">
                <a16:creationId xmlns:a16="http://schemas.microsoft.com/office/drawing/2014/main" id="{E1E37A86-7D35-714C-953B-5D944C47293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b="1643"/>
          <a:stretch/>
        </p:blipFill>
        <p:spPr>
          <a:xfrm>
            <a:off x="2447567" y="2339204"/>
            <a:ext cx="2756951" cy="3219042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4C011B87-4461-AA46-9910-78E87CFD945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7345"/>
          <a:stretch/>
        </p:blipFill>
        <p:spPr>
          <a:xfrm>
            <a:off x="909538" y="5558246"/>
            <a:ext cx="5861532" cy="583474"/>
          </a:xfrm>
          <a:prstGeom prst="rect">
            <a:avLst/>
          </a:prstGeom>
        </p:spPr>
      </p:pic>
      <p:pic>
        <p:nvPicPr>
          <p:cNvPr id="24" name="Picture 23" descr="A black rectangle with a white background&#10;&#10;Description automatically generated with low confidence">
            <a:extLst>
              <a:ext uri="{FF2B5EF4-FFF2-40B4-BE49-F238E27FC236}">
                <a16:creationId xmlns:a16="http://schemas.microsoft.com/office/drawing/2014/main" id="{EBB15483-671C-AA40-824C-49D451300C8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/>
          </a:blip>
          <a:srcRect l="4948" r="3546"/>
          <a:stretch/>
        </p:blipFill>
        <p:spPr>
          <a:xfrm>
            <a:off x="2908300" y="4246829"/>
            <a:ext cx="784225" cy="1365207"/>
          </a:xfrm>
          <a:prstGeom prst="rect">
            <a:avLst/>
          </a:prstGeom>
        </p:spPr>
      </p:pic>
      <p:pic>
        <p:nvPicPr>
          <p:cNvPr id="26" name="Picture 25" descr="A picture containing text, monitor, picture frame, screenshot&#10;&#10;Description automatically generated">
            <a:extLst>
              <a:ext uri="{FF2B5EF4-FFF2-40B4-BE49-F238E27FC236}">
                <a16:creationId xmlns:a16="http://schemas.microsoft.com/office/drawing/2014/main" id="{30E7719C-2571-9643-B9D0-B449AE629F16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908299" y="3303299"/>
            <a:ext cx="784225" cy="741604"/>
          </a:xfrm>
          <a:prstGeom prst="rect">
            <a:avLst/>
          </a:prstGeom>
        </p:spPr>
      </p:pic>
      <p:pic>
        <p:nvPicPr>
          <p:cNvPr id="27" name="Picture 26" descr="A picture containing text, monitor, picture frame, screenshot&#10;&#10;Description automatically generated">
            <a:extLst>
              <a:ext uri="{FF2B5EF4-FFF2-40B4-BE49-F238E27FC236}">
                <a16:creationId xmlns:a16="http://schemas.microsoft.com/office/drawing/2014/main" id="{3FBE96DE-5087-4449-AAD8-A70FFB0AEA91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930649" y="3303299"/>
            <a:ext cx="784225" cy="741604"/>
          </a:xfrm>
          <a:prstGeom prst="rect">
            <a:avLst/>
          </a:prstGeom>
        </p:spPr>
      </p:pic>
      <p:pic>
        <p:nvPicPr>
          <p:cNvPr id="28" name="Picture 27" descr="A picture containing text, monitor, picture frame, screenshot&#10;&#10;Description automatically generated">
            <a:extLst>
              <a:ext uri="{FF2B5EF4-FFF2-40B4-BE49-F238E27FC236}">
                <a16:creationId xmlns:a16="http://schemas.microsoft.com/office/drawing/2014/main" id="{5B89B3BD-6D14-3B43-8A03-246E1CC12800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930649" y="4284374"/>
            <a:ext cx="784225" cy="741604"/>
          </a:xfrm>
          <a:prstGeom prst="rect">
            <a:avLst/>
          </a:prstGeom>
        </p:spPr>
      </p:pic>
      <p:pic>
        <p:nvPicPr>
          <p:cNvPr id="10" name="Picture 9" descr="Shape&#10;&#10;Description automatically generated">
            <a:extLst>
              <a:ext uri="{FF2B5EF4-FFF2-40B4-BE49-F238E27FC236}">
                <a16:creationId xmlns:a16="http://schemas.microsoft.com/office/drawing/2014/main" id="{A2D49F26-B2F0-0140-ABAC-7FC809BAE8CF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941591" y="1941590"/>
            <a:ext cx="3736324" cy="181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78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745AE70-4CB2-4347-9DC9-1EE686E94DB5}"/>
              </a:ext>
            </a:extLst>
          </p:cNvPr>
          <p:cNvSpPr txBox="1"/>
          <p:nvPr/>
        </p:nvSpPr>
        <p:spPr>
          <a:xfrm>
            <a:off x="6779363" y="1294890"/>
            <a:ext cx="4650637" cy="4362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Step 1: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floor.</a:t>
            </a:r>
          </a:p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Step 2: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walls.</a:t>
            </a:r>
          </a:p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Step 3: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roof.</a:t>
            </a:r>
          </a:p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Step 4: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door.</a:t>
            </a:r>
          </a:p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Step 5: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windows.</a:t>
            </a:r>
          </a:p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Step 6: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What shall we add next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(and last)?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A chimney!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This is on top of the roof.</a:t>
            </a:r>
          </a:p>
          <a:p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17" name="Picture 16" descr="Shape&#10;&#10;Description automatically generated">
            <a:extLst>
              <a:ext uri="{FF2B5EF4-FFF2-40B4-BE49-F238E27FC236}">
                <a16:creationId xmlns:a16="http://schemas.microsoft.com/office/drawing/2014/main" id="{B01FED1A-AD7C-5043-802F-BC367757FF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b="1643"/>
          <a:stretch/>
        </p:blipFill>
        <p:spPr>
          <a:xfrm>
            <a:off x="2447567" y="2339204"/>
            <a:ext cx="2756951" cy="3219042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499446AB-F2FC-874E-8EF4-8C89B4FCF20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7345"/>
          <a:stretch/>
        </p:blipFill>
        <p:spPr>
          <a:xfrm>
            <a:off x="909538" y="5558246"/>
            <a:ext cx="5861532" cy="583474"/>
          </a:xfrm>
          <a:prstGeom prst="rect">
            <a:avLst/>
          </a:prstGeom>
        </p:spPr>
      </p:pic>
      <p:pic>
        <p:nvPicPr>
          <p:cNvPr id="19" name="Picture 18" descr="A black rectangle with a white background&#10;&#10;Description automatically generated with low confidence">
            <a:extLst>
              <a:ext uri="{FF2B5EF4-FFF2-40B4-BE49-F238E27FC236}">
                <a16:creationId xmlns:a16="http://schemas.microsoft.com/office/drawing/2014/main" id="{FC9A814B-5D69-6048-A016-E03D65D63A6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/>
          </a:blip>
          <a:srcRect l="4948" r="3546"/>
          <a:stretch/>
        </p:blipFill>
        <p:spPr>
          <a:xfrm>
            <a:off x="2908300" y="4246829"/>
            <a:ext cx="784225" cy="1365207"/>
          </a:xfrm>
          <a:prstGeom prst="rect">
            <a:avLst/>
          </a:prstGeom>
        </p:spPr>
      </p:pic>
      <p:pic>
        <p:nvPicPr>
          <p:cNvPr id="20" name="Picture 19" descr="A picture containing text, monitor, picture frame, screenshot&#10;&#10;Description automatically generated">
            <a:extLst>
              <a:ext uri="{FF2B5EF4-FFF2-40B4-BE49-F238E27FC236}">
                <a16:creationId xmlns:a16="http://schemas.microsoft.com/office/drawing/2014/main" id="{A183553C-0AC2-E84C-B584-92281F835301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908299" y="3303299"/>
            <a:ext cx="784225" cy="741604"/>
          </a:xfrm>
          <a:prstGeom prst="rect">
            <a:avLst/>
          </a:prstGeom>
        </p:spPr>
      </p:pic>
      <p:pic>
        <p:nvPicPr>
          <p:cNvPr id="21" name="Picture 20" descr="A picture containing text, monitor, picture frame, screenshot&#10;&#10;Description automatically generated">
            <a:extLst>
              <a:ext uri="{FF2B5EF4-FFF2-40B4-BE49-F238E27FC236}">
                <a16:creationId xmlns:a16="http://schemas.microsoft.com/office/drawing/2014/main" id="{6599B344-E2D9-A846-B34E-0F6FA58A2C9C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930649" y="3303299"/>
            <a:ext cx="784225" cy="741604"/>
          </a:xfrm>
          <a:prstGeom prst="rect">
            <a:avLst/>
          </a:prstGeom>
        </p:spPr>
      </p:pic>
      <p:pic>
        <p:nvPicPr>
          <p:cNvPr id="22" name="Picture 21" descr="A picture containing text, monitor, picture frame, screenshot&#10;&#10;Description automatically generated">
            <a:extLst>
              <a:ext uri="{FF2B5EF4-FFF2-40B4-BE49-F238E27FC236}">
                <a16:creationId xmlns:a16="http://schemas.microsoft.com/office/drawing/2014/main" id="{C72C740B-CA15-2047-BA12-5C0E5869F6F4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930649" y="4284374"/>
            <a:ext cx="784225" cy="741604"/>
          </a:xfrm>
          <a:prstGeom prst="rect">
            <a:avLst/>
          </a:prstGeom>
        </p:spPr>
      </p:pic>
      <p:pic>
        <p:nvPicPr>
          <p:cNvPr id="12" name="Picture 11" descr="A picture containing icon&#10;&#10;Description automatically generated">
            <a:extLst>
              <a:ext uri="{FF2B5EF4-FFF2-40B4-BE49-F238E27FC236}">
                <a16:creationId xmlns:a16="http://schemas.microsoft.com/office/drawing/2014/main" id="{AEDBE420-18BF-E144-920A-53F86C75773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45026" y="1918250"/>
            <a:ext cx="471474" cy="1056452"/>
          </a:xfrm>
          <a:prstGeom prst="rect">
            <a:avLst/>
          </a:prstGeom>
        </p:spPr>
      </p:pic>
      <p:pic>
        <p:nvPicPr>
          <p:cNvPr id="23" name="Picture 22" descr="Shape&#10;&#10;Description automatically generated">
            <a:extLst>
              <a:ext uri="{FF2B5EF4-FFF2-40B4-BE49-F238E27FC236}">
                <a16:creationId xmlns:a16="http://schemas.microsoft.com/office/drawing/2014/main" id="{ECE0C2E4-7F76-FD4B-BA25-FED8D33E963B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941591" y="1941590"/>
            <a:ext cx="3736324" cy="181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35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2485</TotalTime>
  <Words>531</Words>
  <Application>Microsoft Office PowerPoint</Application>
  <PresentationFormat>Widescreen</PresentationFormat>
  <Paragraphs>82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Cecilia Weiss</cp:lastModifiedBy>
  <cp:revision>148</cp:revision>
  <dcterms:created xsi:type="dcterms:W3CDTF">2021-01-11T17:47:06Z</dcterms:created>
  <dcterms:modified xsi:type="dcterms:W3CDTF">2021-10-27T08:56:14Z</dcterms:modified>
</cp:coreProperties>
</file>