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
  </p:notesMasterIdLst>
  <p:sldIdLst>
    <p:sldId id="257" r:id="rId2"/>
    <p:sldId id="259" r:id="rId3"/>
    <p:sldId id="260" r:id="rId4"/>
    <p:sldId id="261" r:id="rId5"/>
    <p:sldId id="262" r:id="rId6"/>
    <p:sldId id="264" r:id="rId7"/>
    <p:sldId id="265" r:id="rId8"/>
    <p:sldId id="263"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2" userDrawn="1">
          <p15:clr>
            <a:srgbClr val="A4A3A4"/>
          </p15:clr>
        </p15:guide>
        <p15:guide id="2" pos="25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2626"/>
    <a:srgbClr val="BE1622"/>
    <a:srgbClr val="32AB55"/>
    <a:srgbClr val="D8222A"/>
    <a:srgbClr val="B982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305"/>
    <p:restoredTop sz="94543"/>
  </p:normalViewPr>
  <p:slideViewPr>
    <p:cSldViewPr snapToGrid="0" snapToObjects="1">
      <p:cViewPr varScale="1">
        <p:scale>
          <a:sx n="126" d="100"/>
          <a:sy n="126" d="100"/>
        </p:scale>
        <p:origin x="1240" y="184"/>
      </p:cViewPr>
      <p:guideLst>
        <p:guide orient="horz" pos="232"/>
        <p:guide pos="25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6/14/21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a:t>
            </a:fld>
            <a:endParaRPr lang="en-US"/>
          </a:p>
        </p:txBody>
      </p:sp>
    </p:spTree>
    <p:extLst>
      <p:ext uri="{BB962C8B-B14F-4D97-AF65-F5344CB8AC3E}">
        <p14:creationId xmlns:p14="http://schemas.microsoft.com/office/powerpoint/2010/main" val="29554883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p:txBody>
          <a:bodyPr/>
          <a:lstStyle/>
          <a:p>
            <a:fld id="{8BC1247F-2DE8-CC44-8ECD-3989D5D66822}" type="datetimeFigureOut">
              <a:rPr lang="en-US" smtClean="0"/>
              <a:t>6/14/21</a:t>
            </a:fld>
            <a:endParaRPr lang="en-US"/>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p:txBody>
          <a:bodyPr/>
          <a:lstStyle/>
          <a:p>
            <a:fld id="{8BC1247F-2DE8-CC44-8ECD-3989D5D66822}" type="datetimeFigureOut">
              <a:rPr lang="en-US" smtClean="0"/>
              <a:t>6/14/21</a:t>
            </a:fld>
            <a:endParaRPr lang="en-US"/>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033430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p:txBody>
          <a:bodyPr/>
          <a:lstStyle/>
          <a:p>
            <a:fld id="{8BC1247F-2DE8-CC44-8ECD-3989D5D66822}" type="datetimeFigureOut">
              <a:rPr lang="en-US" smtClean="0"/>
              <a:t>6/14/21</a:t>
            </a:fld>
            <a:endParaRPr lang="en-US"/>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1198424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p:txBody>
          <a:bodyPr/>
          <a:lstStyle/>
          <a:p>
            <a:fld id="{8BC1247F-2DE8-CC44-8ECD-3989D5D66822}" type="datetimeFigureOut">
              <a:rPr lang="en-US" smtClean="0"/>
              <a:t>6/14/21</a:t>
            </a:fld>
            <a:endParaRPr lang="en-US"/>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324305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p:txBody>
          <a:bodyPr/>
          <a:lstStyle/>
          <a:p>
            <a:fld id="{8BC1247F-2DE8-CC44-8ECD-3989D5D66822}" type="datetimeFigureOut">
              <a:rPr lang="en-US" smtClean="0"/>
              <a:t>6/14/21</a:t>
            </a:fld>
            <a:endParaRPr lang="en-US"/>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039724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p:txBody>
          <a:bodyPr/>
          <a:lstStyle/>
          <a:p>
            <a:fld id="{8BC1247F-2DE8-CC44-8ECD-3989D5D66822}" type="datetimeFigureOut">
              <a:rPr lang="en-US" smtClean="0"/>
              <a:t>6/14/21</a:t>
            </a:fld>
            <a:endParaRPr lang="en-US"/>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p:txBody>
          <a:bodyPr/>
          <a:lstStyle/>
          <a:p>
            <a:fld id="{8BC1247F-2DE8-CC44-8ECD-3989D5D66822}" type="datetimeFigureOut">
              <a:rPr lang="en-US" smtClean="0"/>
              <a:t>6/14/21</a:t>
            </a:fld>
            <a:endParaRPr lang="en-US"/>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p:txBody>
          <a:bodyPr/>
          <a:lstStyle/>
          <a:p>
            <a:fld id="{8BC1247F-2DE8-CC44-8ECD-3989D5D66822}" type="datetimeFigureOut">
              <a:rPr lang="en-US" smtClean="0"/>
              <a:t>6/14/21</a:t>
            </a:fld>
            <a:endParaRPr lang="en-US"/>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C0E064-C229-EE4B-8776-5AB4E735F6F1}"/>
              </a:ext>
            </a:extLst>
          </p:cNvPr>
          <p:cNvSpPr>
            <a:spLocks noGrp="1"/>
          </p:cNvSpPr>
          <p:nvPr>
            <p:ph type="dt" sz="half" idx="10"/>
          </p:nvPr>
        </p:nvSpPr>
        <p:spPr/>
        <p:txBody>
          <a:bodyPr/>
          <a:lstStyle/>
          <a:p>
            <a:fld id="{8BC1247F-2DE8-CC44-8ECD-3989D5D66822}" type="datetimeFigureOut">
              <a:rPr lang="en-US" smtClean="0"/>
              <a:t>6/14/21</a:t>
            </a:fld>
            <a:endParaRPr lang="en-US"/>
          </a:p>
        </p:txBody>
      </p:sp>
      <p:sp>
        <p:nvSpPr>
          <p:cNvPr id="3" name="Footer Placeholder 2">
            <a:extLst>
              <a:ext uri="{FF2B5EF4-FFF2-40B4-BE49-F238E27FC236}">
                <a16:creationId xmlns:a16="http://schemas.microsoft.com/office/drawing/2014/main" id="{265001B6-7780-544F-AEE9-4E1C7CBABCF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A8AC258-AD44-E54D-A9C7-F697C1D87B7E}"/>
              </a:ext>
            </a:extLst>
          </p:cNvPr>
          <p:cNvSpPr>
            <a:spLocks noGrp="1"/>
          </p:cNvSpPr>
          <p:nvPr>
            <p:ph type="sldNum" sz="quarter" idx="12"/>
          </p:nvPr>
        </p:nvSpPr>
        <p:spPr/>
        <p:txBody>
          <a:bodyPr/>
          <a:lstStyle/>
          <a:p>
            <a:fld id="{FD7072D2-F999-3646-A659-54FBF12B3CDB}" type="slidenum">
              <a:rPr lang="en-US" smtClean="0"/>
              <a:t>‹#›</a:t>
            </a:fld>
            <a:endParaRPr lang="en-US"/>
          </a:p>
        </p:txBody>
      </p:sp>
      <p:sp>
        <p:nvSpPr>
          <p:cNvPr id="5" name="Rectangle 4">
            <a:extLst>
              <a:ext uri="{FF2B5EF4-FFF2-40B4-BE49-F238E27FC236}">
                <a16:creationId xmlns:a16="http://schemas.microsoft.com/office/drawing/2014/main" id="{A4975D0C-25D8-E747-BC56-8D9EB1965D18}"/>
              </a:ext>
            </a:extLst>
          </p:cNvPr>
          <p:cNvSpPr/>
          <p:nvPr userDrawn="1"/>
        </p:nvSpPr>
        <p:spPr>
          <a:xfrm>
            <a:off x="0" y="0"/>
            <a:ext cx="12192000" cy="6858000"/>
          </a:xfrm>
          <a:prstGeom prst="rect">
            <a:avLst/>
          </a:prstGeom>
          <a:solidFill>
            <a:srgbClr val="BE16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ound Diagonal Corner of Rectangle 9">
            <a:extLst>
              <a:ext uri="{FF2B5EF4-FFF2-40B4-BE49-F238E27FC236}">
                <a16:creationId xmlns:a16="http://schemas.microsoft.com/office/drawing/2014/main" id="{A61ED524-39C2-1B44-A5BF-9B136FB5441E}"/>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en-GB" sz="1800" dirty="0">
                <a:latin typeface="Comic Sans MS" panose="030F0902030302020204" pitchFamily="66" charset="0"/>
              </a:rPr>
              <a:t>Claudius thought of an awful solution to his problem. get married. Claudius thought that if the men couldn’t get married, the men would ignore the women and want to be soldiers </a:t>
            </a:r>
            <a:endParaRPr lang="en-US" sz="1800" dirty="0">
              <a:latin typeface="Comic Sans MS" panose="030F0902030302020204" pitchFamily="66" charset="0"/>
              <a:cs typeface="Arial" panose="020B0604020202020204" pitchFamily="34" charset="0"/>
            </a:endParaRPr>
          </a:p>
        </p:txBody>
      </p:sp>
    </p:spTree>
    <p:extLst>
      <p:ext uri="{BB962C8B-B14F-4D97-AF65-F5344CB8AC3E}">
        <p14:creationId xmlns:p14="http://schemas.microsoft.com/office/powerpoint/2010/main" val="3284162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p:txBody>
          <a:bodyPr/>
          <a:lstStyle/>
          <a:p>
            <a:fld id="{8BC1247F-2DE8-CC44-8ECD-3989D5D66822}" type="datetimeFigureOut">
              <a:rPr lang="en-US" smtClean="0"/>
              <a:t>6/14/21</a:t>
            </a:fld>
            <a:endParaRPr lang="en-US"/>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021576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p:txBody>
          <a:bodyPr/>
          <a:lstStyle/>
          <a:p>
            <a:fld id="{8BC1247F-2DE8-CC44-8ECD-3989D5D66822}" type="datetimeFigureOut">
              <a:rPr lang="en-US" smtClean="0"/>
              <a:t>6/14/21</a:t>
            </a:fld>
            <a:endParaRPr lang="en-US"/>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171784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B49ED1-5C3E-BC45-A74C-BC1E818BBDA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B4C7C50-3F02-814B-9ADF-09B5850BE5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F6F91B6-4AB6-2141-8EAB-839690BC2C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C1247F-2DE8-CC44-8ECD-3989D5D66822}" type="datetimeFigureOut">
              <a:rPr lang="en-US" smtClean="0"/>
              <a:t>6/14/21</a:t>
            </a:fld>
            <a:endParaRPr lang="en-US"/>
          </a:p>
        </p:txBody>
      </p:sp>
      <p:sp>
        <p:nvSpPr>
          <p:cNvPr id="5" name="Footer Placeholder 4">
            <a:extLst>
              <a:ext uri="{FF2B5EF4-FFF2-40B4-BE49-F238E27FC236}">
                <a16:creationId xmlns:a16="http://schemas.microsoft.com/office/drawing/2014/main" id="{2B04C897-0B44-494A-ACD9-84E5440E789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7F0E058-33F6-7641-A604-1FF60B004CF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7072D2-F999-3646-A659-54FBF12B3CDB}" type="slidenum">
              <a:rPr lang="en-US" smtClean="0"/>
              <a:t>‹#›</a:t>
            </a:fld>
            <a:endParaRPr lang="en-US"/>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BBAD453B-DFC0-C449-B0F9-A81A316B4B38}"/>
              </a:ext>
            </a:extLst>
          </p:cNvPr>
          <p:cNvSpPr txBox="1"/>
          <p:nvPr/>
        </p:nvSpPr>
        <p:spPr>
          <a:xfrm>
            <a:off x="5160070" y="2118551"/>
            <a:ext cx="5222796" cy="3400931"/>
          </a:xfrm>
          <a:prstGeom prst="rect">
            <a:avLst/>
          </a:prstGeom>
          <a:noFill/>
        </p:spPr>
        <p:txBody>
          <a:bodyPr wrap="square" rtlCol="0">
            <a:spAutoFit/>
          </a:bodyPr>
          <a:lstStyle/>
          <a:p>
            <a:pPr>
              <a:spcBef>
                <a:spcPts val="1500"/>
              </a:spcBef>
            </a:pPr>
            <a:r>
              <a:rPr lang="en-GB" sz="1900" dirty="0">
                <a:solidFill>
                  <a:srgbClr val="272626"/>
                </a:solidFill>
                <a:latin typeface="Comic Sans MS" panose="030F0702030302020204" pitchFamily="66" charset="0"/>
                <a:cs typeface="Arial" panose="020B0604020202020204" pitchFamily="34" charset="0"/>
              </a:rPr>
              <a:t>St. George is the patron saint of England. We celebrate his feast day on 23</a:t>
            </a:r>
            <a:r>
              <a:rPr lang="en-GB" sz="1900" baseline="30000" dirty="0">
                <a:solidFill>
                  <a:srgbClr val="272626"/>
                </a:solidFill>
                <a:latin typeface="Comic Sans MS" panose="030F0702030302020204" pitchFamily="66" charset="0"/>
                <a:cs typeface="Arial" panose="020B0604020202020204" pitchFamily="34" charset="0"/>
              </a:rPr>
              <a:t>rd</a:t>
            </a:r>
            <a:r>
              <a:rPr lang="en-GB" sz="1900" dirty="0">
                <a:solidFill>
                  <a:srgbClr val="272626"/>
                </a:solidFill>
                <a:latin typeface="Comic Sans MS" panose="030F0702030302020204" pitchFamily="66" charset="0"/>
                <a:cs typeface="Arial" panose="020B0604020202020204" pitchFamily="34" charset="0"/>
              </a:rPr>
              <a:t> April.</a:t>
            </a:r>
          </a:p>
          <a:p>
            <a:pPr>
              <a:spcBef>
                <a:spcPts val="1500"/>
              </a:spcBef>
            </a:pPr>
            <a:r>
              <a:rPr lang="en-GB" sz="19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We don’t know much about St. George’s life, but he is thought to have been an important officer in the Roman army. According to legend, he was killed for his faith in around AD 303. </a:t>
            </a:r>
          </a:p>
          <a:p>
            <a:pPr>
              <a:spcBef>
                <a:spcPts val="1500"/>
              </a:spcBef>
            </a:pPr>
            <a:r>
              <a:rPr lang="en-GB" sz="19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This is the story of how he became the patron saint of England. It is also the story of St. George and the Dragon.</a:t>
            </a:r>
          </a:p>
        </p:txBody>
      </p:sp>
      <p:pic>
        <p:nvPicPr>
          <p:cNvPr id="3" name="Picture 2" descr="A picture containing text&#10;&#10;Description automatically generated">
            <a:extLst>
              <a:ext uri="{FF2B5EF4-FFF2-40B4-BE49-F238E27FC236}">
                <a16:creationId xmlns:a16="http://schemas.microsoft.com/office/drawing/2014/main" id="{7B9E9343-622A-7347-964F-6966DD79335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72251" y="1985994"/>
            <a:ext cx="2069321" cy="3843026"/>
          </a:xfrm>
          <a:prstGeom prst="roundRect">
            <a:avLst/>
          </a:prstGeom>
        </p:spPr>
      </p:pic>
      <p:sp>
        <p:nvSpPr>
          <p:cNvPr id="6" name="Subtitle 2">
            <a:extLst>
              <a:ext uri="{FF2B5EF4-FFF2-40B4-BE49-F238E27FC236}">
                <a16:creationId xmlns:a16="http://schemas.microsoft.com/office/drawing/2014/main" id="{584CA54D-B7B9-E348-8055-99E9D71AA0CC}"/>
              </a:ext>
            </a:extLst>
          </p:cNvPr>
          <p:cNvSpPr txBox="1">
            <a:spLocks/>
          </p:cNvSpPr>
          <p:nvPr/>
        </p:nvSpPr>
        <p:spPr>
          <a:xfrm>
            <a:off x="0" y="917006"/>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000" b="1" dirty="0">
                <a:solidFill>
                  <a:srgbClr val="BE1622"/>
                </a:solidFill>
                <a:latin typeface="Arial" panose="020B0604020202020204" pitchFamily="34" charset="0"/>
                <a:cs typeface="Arial" panose="020B0604020202020204" pitchFamily="34" charset="0"/>
              </a:rPr>
              <a:t>St. George’s Day</a:t>
            </a:r>
          </a:p>
        </p:txBody>
      </p:sp>
      <p:sp>
        <p:nvSpPr>
          <p:cNvPr id="7" name="Subtitle 2">
            <a:extLst>
              <a:ext uri="{FF2B5EF4-FFF2-40B4-BE49-F238E27FC236}">
                <a16:creationId xmlns:a16="http://schemas.microsoft.com/office/drawing/2014/main" id="{82E5C2F7-2ADB-A64A-A982-6B6321F1674C}"/>
              </a:ext>
            </a:extLst>
          </p:cNvPr>
          <p:cNvSpPr txBox="1">
            <a:spLocks/>
          </p:cNvSpPr>
          <p:nvPr/>
        </p:nvSpPr>
        <p:spPr>
          <a:xfrm>
            <a:off x="29618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2021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pic>
        <p:nvPicPr>
          <p:cNvPr id="8" name="Picture 7" descr="A picture containing text, clipart&#10;&#10;Description automatically generated">
            <a:extLst>
              <a:ext uri="{FF2B5EF4-FFF2-40B4-BE49-F238E27FC236}">
                <a16:creationId xmlns:a16="http://schemas.microsoft.com/office/drawing/2014/main" id="{5B960E25-AC2F-9041-BF55-F308B66067E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Tree>
    <p:extLst>
      <p:ext uri="{BB962C8B-B14F-4D97-AF65-F5344CB8AC3E}">
        <p14:creationId xmlns:p14="http://schemas.microsoft.com/office/powerpoint/2010/main" val="15536407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couple of sheep stand in a field&#10;&#10;Description automatically generated with medium confidence">
            <a:extLst>
              <a:ext uri="{FF2B5EF4-FFF2-40B4-BE49-F238E27FC236}">
                <a16:creationId xmlns:a16="http://schemas.microsoft.com/office/drawing/2014/main" id="{89E28F0B-B43D-0643-A48C-88A9D11DE01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6906" t="7286" r="9463" b="7516"/>
          <a:stretch/>
        </p:blipFill>
        <p:spPr>
          <a:xfrm>
            <a:off x="1140326" y="2186061"/>
            <a:ext cx="5224138" cy="2943428"/>
          </a:xfrm>
          <a:prstGeom prst="roundRect">
            <a:avLst/>
          </a:prstGeom>
        </p:spPr>
      </p:pic>
      <p:sp>
        <p:nvSpPr>
          <p:cNvPr id="5" name="TextBox 4">
            <a:extLst>
              <a:ext uri="{FF2B5EF4-FFF2-40B4-BE49-F238E27FC236}">
                <a16:creationId xmlns:a16="http://schemas.microsoft.com/office/drawing/2014/main" id="{D7833FAD-8676-4028-93A5-E9FEFF71C912}"/>
              </a:ext>
            </a:extLst>
          </p:cNvPr>
          <p:cNvSpPr txBox="1"/>
          <p:nvPr/>
        </p:nvSpPr>
        <p:spPr>
          <a:xfrm>
            <a:off x="6896174" y="2116135"/>
            <a:ext cx="4334724" cy="3083280"/>
          </a:xfrm>
          <a:prstGeom prst="rect">
            <a:avLst/>
          </a:prstGeom>
          <a:noFill/>
        </p:spPr>
        <p:txBody>
          <a:bodyPr wrap="square" rtlCol="0">
            <a:spAutoFit/>
          </a:bodyPr>
          <a:lstStyle/>
          <a:p>
            <a:pPr>
              <a:lnSpc>
                <a:spcPct val="107000"/>
              </a:lnSpc>
              <a:spcBef>
                <a:spcPts val="1500"/>
              </a:spcBef>
            </a:pPr>
            <a:r>
              <a:rPr lang="en-GB" sz="19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A dragon was attacking a town and the people were very frightened. They worked out a solution by feeding the dragon two sheep every day to prevent it attacking them.</a:t>
            </a:r>
          </a:p>
          <a:p>
            <a:pPr>
              <a:lnSpc>
                <a:spcPct val="107000"/>
              </a:lnSpc>
              <a:spcBef>
                <a:spcPts val="1500"/>
              </a:spcBef>
            </a:pPr>
            <a:r>
              <a:rPr lang="en-GB" sz="19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Then they began to run out of sheep! So they decided to give the dragon one sheep and one human from the village.</a:t>
            </a:r>
          </a:p>
        </p:txBody>
      </p:sp>
      <p:sp>
        <p:nvSpPr>
          <p:cNvPr id="6" name="Subtitle 2">
            <a:extLst>
              <a:ext uri="{FF2B5EF4-FFF2-40B4-BE49-F238E27FC236}">
                <a16:creationId xmlns:a16="http://schemas.microsoft.com/office/drawing/2014/main" id="{1598FDF1-D432-5D48-8D90-023A86CBB9A0}"/>
              </a:ext>
            </a:extLst>
          </p:cNvPr>
          <p:cNvSpPr txBox="1">
            <a:spLocks/>
          </p:cNvSpPr>
          <p:nvPr/>
        </p:nvSpPr>
        <p:spPr>
          <a:xfrm>
            <a:off x="0" y="1062551"/>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rgbClr val="BE1622"/>
                </a:solidFill>
                <a:latin typeface="Arial" panose="020B0604020202020204" pitchFamily="34" charset="0"/>
                <a:cs typeface="Arial" panose="020B0604020202020204" pitchFamily="34" charset="0"/>
              </a:rPr>
              <a:t>St. George’s and the Dragon</a:t>
            </a:r>
          </a:p>
        </p:txBody>
      </p:sp>
      <p:pic>
        <p:nvPicPr>
          <p:cNvPr id="7" name="Picture 6" descr="A picture containing text, clipart&#10;&#10;Description automatically generated">
            <a:extLst>
              <a:ext uri="{FF2B5EF4-FFF2-40B4-BE49-F238E27FC236}">
                <a16:creationId xmlns:a16="http://schemas.microsoft.com/office/drawing/2014/main" id="{24B70D46-4232-BF40-8295-9E5209650A5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17717095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erson in a red dress&#10;&#10;Description automatically generated">
            <a:extLst>
              <a:ext uri="{FF2B5EF4-FFF2-40B4-BE49-F238E27FC236}">
                <a16:creationId xmlns:a16="http://schemas.microsoft.com/office/drawing/2014/main" id="{086EA144-1330-D14E-B3E0-BDA2EDF09BE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193029" y="641811"/>
            <a:ext cx="3526269" cy="5313556"/>
          </a:xfrm>
          <a:prstGeom prst="rect">
            <a:avLst/>
          </a:prstGeom>
        </p:spPr>
      </p:pic>
      <p:sp>
        <p:nvSpPr>
          <p:cNvPr id="4" name="TextBox 3">
            <a:extLst>
              <a:ext uri="{FF2B5EF4-FFF2-40B4-BE49-F238E27FC236}">
                <a16:creationId xmlns:a16="http://schemas.microsoft.com/office/drawing/2014/main" id="{5E838748-48B7-2B43-9832-E9D12E220DA9}"/>
              </a:ext>
            </a:extLst>
          </p:cNvPr>
          <p:cNvSpPr txBox="1"/>
          <p:nvPr/>
        </p:nvSpPr>
        <p:spPr>
          <a:xfrm>
            <a:off x="5416715" y="1867349"/>
            <a:ext cx="4818210" cy="3383490"/>
          </a:xfrm>
          <a:prstGeom prst="rect">
            <a:avLst/>
          </a:prstGeom>
          <a:noFill/>
        </p:spPr>
        <p:txBody>
          <a:bodyPr wrap="square" rtlCol="0">
            <a:spAutoFit/>
          </a:bodyPr>
          <a:lstStyle/>
          <a:p>
            <a:pPr>
              <a:lnSpc>
                <a:spcPct val="107000"/>
              </a:lnSpc>
              <a:spcBef>
                <a:spcPts val="1500"/>
              </a:spcBef>
            </a:pPr>
            <a:r>
              <a:rPr lang="en-GB" sz="19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The King decided that the fairest way would be to throw a dice to pick who would be selected.</a:t>
            </a:r>
          </a:p>
          <a:p>
            <a:pPr>
              <a:lnSpc>
                <a:spcPct val="107000"/>
              </a:lnSpc>
              <a:spcBef>
                <a:spcPts val="1500"/>
              </a:spcBef>
            </a:pPr>
            <a:r>
              <a:rPr lang="en-GB" sz="19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Unfortunately for him, the King’s daughter was chosen. He tried to suggest a way to save her, but the people were cross. They had lost friends and members of their family, so why should the King be treated differently?</a:t>
            </a:r>
          </a:p>
          <a:p>
            <a:pPr>
              <a:lnSpc>
                <a:spcPct val="107000"/>
              </a:lnSpc>
              <a:spcAft>
                <a:spcPts val="800"/>
              </a:spcAft>
            </a:pPr>
            <a:r>
              <a:rPr lang="en-GB" sz="1800" dirty="0">
                <a:solidFill>
                  <a:srgbClr val="272626"/>
                </a:solidFill>
                <a:effectLst/>
                <a:latin typeface="Calibri" panose="020F0502020204030204" pitchFamily="34" charset="0"/>
                <a:ea typeface="Calibri" panose="020F0502020204030204" pitchFamily="34" charset="0"/>
                <a:cs typeface="Times New Roman" panose="02020603050405020304" pitchFamily="18" charset="0"/>
              </a:rPr>
              <a:t> </a:t>
            </a:r>
          </a:p>
        </p:txBody>
      </p:sp>
      <p:pic>
        <p:nvPicPr>
          <p:cNvPr id="5" name="Picture 4" descr="A picture containing text, clipart&#10;&#10;Description automatically generated">
            <a:extLst>
              <a:ext uri="{FF2B5EF4-FFF2-40B4-BE49-F238E27FC236}">
                <a16:creationId xmlns:a16="http://schemas.microsoft.com/office/drawing/2014/main" id="{E6EBF777-A2A8-494B-8650-085846A511C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37103946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73409F8-88B2-DE46-94D8-EEEE8B4ACA6D}"/>
              </a:ext>
            </a:extLst>
          </p:cNvPr>
          <p:cNvSpPr txBox="1"/>
          <p:nvPr/>
        </p:nvSpPr>
        <p:spPr>
          <a:xfrm>
            <a:off x="6077637" y="2166482"/>
            <a:ext cx="4765301" cy="2457596"/>
          </a:xfrm>
          <a:prstGeom prst="rect">
            <a:avLst/>
          </a:prstGeom>
          <a:noFill/>
        </p:spPr>
        <p:txBody>
          <a:bodyPr wrap="square" rtlCol="0">
            <a:spAutoFit/>
          </a:bodyPr>
          <a:lstStyle/>
          <a:p>
            <a:pPr>
              <a:lnSpc>
                <a:spcPct val="107000"/>
              </a:lnSpc>
              <a:spcBef>
                <a:spcPts val="1500"/>
              </a:spcBef>
            </a:pPr>
            <a:r>
              <a:rPr lang="en-GB" sz="19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George was travelling in the town at that time. He met a lady (possibly the Princess in disguise). He asked her what was wrong, as everyone looked so sad.</a:t>
            </a:r>
          </a:p>
          <a:p>
            <a:pPr>
              <a:lnSpc>
                <a:spcPct val="107000"/>
              </a:lnSpc>
              <a:spcBef>
                <a:spcPts val="1500"/>
              </a:spcBef>
            </a:pPr>
            <a:r>
              <a:rPr lang="en-GB" sz="19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She told him about the dragon and begged him to leave before it reappeared and killed him too.</a:t>
            </a:r>
          </a:p>
        </p:txBody>
      </p:sp>
      <p:pic>
        <p:nvPicPr>
          <p:cNvPr id="5" name="Picture 4" descr="A picture containing text, indoor, fabric&#10;&#10;Description automatically generated">
            <a:extLst>
              <a:ext uri="{FF2B5EF4-FFF2-40B4-BE49-F238E27FC236}">
                <a16:creationId xmlns:a16="http://schemas.microsoft.com/office/drawing/2014/main" id="{1B8D03AB-8517-DC4C-85F2-9267A85A62B4}"/>
              </a:ext>
            </a:extLst>
          </p:cNvPr>
          <p:cNvPicPr>
            <a:picLocks noChangeAspect="1"/>
          </p:cNvPicPr>
          <p:nvPr/>
        </p:nvPicPr>
        <p:blipFill>
          <a:blip r:embed="rId2"/>
          <a:stretch>
            <a:fillRect/>
          </a:stretch>
        </p:blipFill>
        <p:spPr>
          <a:xfrm>
            <a:off x="1652610" y="1516721"/>
            <a:ext cx="3650910" cy="3757118"/>
          </a:xfrm>
          <a:prstGeom prst="roundRect">
            <a:avLst/>
          </a:prstGeom>
        </p:spPr>
      </p:pic>
      <p:pic>
        <p:nvPicPr>
          <p:cNvPr id="8" name="Picture 7" descr="A picture containing text, clipart&#10;&#10;Description automatically generated">
            <a:extLst>
              <a:ext uri="{FF2B5EF4-FFF2-40B4-BE49-F238E27FC236}">
                <a16:creationId xmlns:a16="http://schemas.microsoft.com/office/drawing/2014/main" id="{68C6C4BE-5FD4-5946-8D01-0F216B16BEB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20471029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text&#10;&#10;Description automatically generated">
            <a:extLst>
              <a:ext uri="{FF2B5EF4-FFF2-40B4-BE49-F238E27FC236}">
                <a16:creationId xmlns:a16="http://schemas.microsoft.com/office/drawing/2014/main" id="{254B623B-38B8-714D-BA0F-E319323EE854}"/>
              </a:ext>
            </a:extLst>
          </p:cNvPr>
          <p:cNvPicPr>
            <a:picLocks noChangeAspect="1"/>
          </p:cNvPicPr>
          <p:nvPr/>
        </p:nvPicPr>
        <p:blipFill>
          <a:blip r:embed="rId2"/>
          <a:stretch>
            <a:fillRect/>
          </a:stretch>
        </p:blipFill>
        <p:spPr>
          <a:xfrm>
            <a:off x="1231291" y="1724494"/>
            <a:ext cx="4394539" cy="3342326"/>
          </a:xfrm>
          <a:prstGeom prst="roundRect">
            <a:avLst/>
          </a:prstGeom>
        </p:spPr>
      </p:pic>
      <p:sp>
        <p:nvSpPr>
          <p:cNvPr id="4" name="TextBox 3">
            <a:extLst>
              <a:ext uri="{FF2B5EF4-FFF2-40B4-BE49-F238E27FC236}">
                <a16:creationId xmlns:a16="http://schemas.microsoft.com/office/drawing/2014/main" id="{5C402461-6283-5440-AAEF-DA690F5151D6}"/>
              </a:ext>
            </a:extLst>
          </p:cNvPr>
          <p:cNvSpPr txBox="1"/>
          <p:nvPr/>
        </p:nvSpPr>
        <p:spPr>
          <a:xfrm>
            <a:off x="6209441" y="1791180"/>
            <a:ext cx="5001759" cy="3275640"/>
          </a:xfrm>
          <a:prstGeom prst="rect">
            <a:avLst/>
          </a:prstGeom>
          <a:noFill/>
        </p:spPr>
        <p:txBody>
          <a:bodyPr wrap="square" rtlCol="0">
            <a:spAutoFit/>
          </a:bodyPr>
          <a:lstStyle/>
          <a:p>
            <a:pPr>
              <a:lnSpc>
                <a:spcPct val="107000"/>
              </a:lnSpc>
              <a:spcBef>
                <a:spcPts val="1500"/>
              </a:spcBef>
            </a:pPr>
            <a:r>
              <a:rPr lang="en-GB" sz="1900" dirty="0">
                <a:solidFill>
                  <a:srgbClr val="272626"/>
                </a:solidFill>
                <a:latin typeface="Comic Sans MS" panose="030F0702030302020204" pitchFamily="66" charset="0"/>
              </a:rPr>
              <a:t>The Princess led the dragon into the city and everyone ran away. They were very scared until George told the people not to be afraid. He promised to kill the dragon. </a:t>
            </a:r>
          </a:p>
          <a:p>
            <a:pPr>
              <a:lnSpc>
                <a:spcPct val="107000"/>
              </a:lnSpc>
              <a:spcBef>
                <a:spcPts val="1500"/>
              </a:spcBef>
            </a:pPr>
            <a:r>
              <a:rPr lang="en-GB" sz="1900" dirty="0">
                <a:solidFill>
                  <a:srgbClr val="272626"/>
                </a:solidFill>
                <a:latin typeface="Comic Sans MS" panose="030F0702030302020204" pitchFamily="66" charset="0"/>
              </a:rPr>
              <a:t>He encouraged the people to put their faith in God and Jesus, and to be baptised.</a:t>
            </a:r>
          </a:p>
          <a:p>
            <a:pPr>
              <a:lnSpc>
                <a:spcPct val="107000"/>
              </a:lnSpc>
              <a:spcBef>
                <a:spcPts val="1500"/>
              </a:spcBef>
            </a:pPr>
            <a:r>
              <a:rPr lang="en-GB" sz="19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The King was baptised, followed by the people in the town. George then killed the dragon and dragged it out of the city.</a:t>
            </a:r>
            <a:endParaRPr lang="en-GB" sz="1900" dirty="0">
              <a:solidFill>
                <a:srgbClr val="272626"/>
              </a:solidFill>
              <a:latin typeface="Comic Sans MS" panose="030F0702030302020204" pitchFamily="66" charset="0"/>
            </a:endParaRPr>
          </a:p>
        </p:txBody>
      </p:sp>
      <p:pic>
        <p:nvPicPr>
          <p:cNvPr id="7" name="Picture 6" descr="A picture containing text, clipart&#10;&#10;Description automatically generated">
            <a:extLst>
              <a:ext uri="{FF2B5EF4-FFF2-40B4-BE49-F238E27FC236}">
                <a16:creationId xmlns:a16="http://schemas.microsoft.com/office/drawing/2014/main" id="{8A92BE31-0C65-264A-88C7-32F2E28A1BD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22359808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grass, outdoor, sky, tree&#10;&#10;Description automatically generated">
            <a:extLst>
              <a:ext uri="{FF2B5EF4-FFF2-40B4-BE49-F238E27FC236}">
                <a16:creationId xmlns:a16="http://schemas.microsoft.com/office/drawing/2014/main" id="{582C233E-100F-2548-AA48-585DB48E057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32369" r="1" b="6107"/>
          <a:stretch/>
        </p:blipFill>
        <p:spPr>
          <a:xfrm>
            <a:off x="1252823" y="1452494"/>
            <a:ext cx="4210489" cy="3912042"/>
          </a:xfrm>
          <a:prstGeom prst="roundRect">
            <a:avLst/>
          </a:prstGeom>
        </p:spPr>
      </p:pic>
      <p:sp>
        <p:nvSpPr>
          <p:cNvPr id="4" name="TextBox 3">
            <a:extLst>
              <a:ext uri="{FF2B5EF4-FFF2-40B4-BE49-F238E27FC236}">
                <a16:creationId xmlns:a16="http://schemas.microsoft.com/office/drawing/2014/main" id="{2B71E5D7-4541-4B45-A014-5695CF3E2277}"/>
              </a:ext>
            </a:extLst>
          </p:cNvPr>
          <p:cNvSpPr txBox="1"/>
          <p:nvPr/>
        </p:nvSpPr>
        <p:spPr>
          <a:xfrm>
            <a:off x="6077637" y="1478338"/>
            <a:ext cx="5151663" cy="3901324"/>
          </a:xfrm>
          <a:prstGeom prst="rect">
            <a:avLst/>
          </a:prstGeom>
          <a:noFill/>
        </p:spPr>
        <p:txBody>
          <a:bodyPr wrap="square" rtlCol="0">
            <a:spAutoFit/>
          </a:bodyPr>
          <a:lstStyle/>
          <a:p>
            <a:pPr>
              <a:lnSpc>
                <a:spcPct val="107000"/>
              </a:lnSpc>
              <a:spcBef>
                <a:spcPts val="1500"/>
              </a:spcBef>
            </a:pPr>
            <a:r>
              <a:rPr lang="en-GB" sz="1900" dirty="0">
                <a:solidFill>
                  <a:srgbClr val="272626"/>
                </a:solidFill>
                <a:latin typeface="Comic Sans MS" panose="030F0702030302020204" pitchFamily="66" charset="0"/>
              </a:rPr>
              <a:t>The King then set up a church of Our Lady and Saint George. </a:t>
            </a:r>
          </a:p>
          <a:p>
            <a:pPr>
              <a:lnSpc>
                <a:spcPct val="107000"/>
              </a:lnSpc>
              <a:spcBef>
                <a:spcPts val="1500"/>
              </a:spcBef>
            </a:pPr>
            <a:r>
              <a:rPr lang="en-GB" sz="1900" dirty="0">
                <a:solidFill>
                  <a:srgbClr val="272626"/>
                </a:solidFill>
                <a:latin typeface="Comic Sans MS" panose="030F0702030302020204" pitchFamily="66" charset="0"/>
              </a:rPr>
              <a:t>On the site, so the legend says, there sprang a flow of water that was believed</a:t>
            </a:r>
            <a:br>
              <a:rPr lang="en-GB" sz="1900" dirty="0">
                <a:solidFill>
                  <a:srgbClr val="272626"/>
                </a:solidFill>
                <a:latin typeface="Comic Sans MS" panose="030F0702030302020204" pitchFamily="66" charset="0"/>
              </a:rPr>
            </a:br>
            <a:r>
              <a:rPr lang="en-GB" sz="1900" dirty="0">
                <a:solidFill>
                  <a:srgbClr val="272626"/>
                </a:solidFill>
                <a:latin typeface="Comic Sans MS" panose="030F0702030302020204" pitchFamily="66" charset="0"/>
              </a:rPr>
              <a:t>to cure people of their sickness.</a:t>
            </a:r>
          </a:p>
          <a:p>
            <a:pPr>
              <a:lnSpc>
                <a:spcPct val="107000"/>
              </a:lnSpc>
              <a:spcBef>
                <a:spcPts val="1500"/>
              </a:spcBef>
            </a:pPr>
            <a:r>
              <a:rPr lang="en-GB" sz="1900" dirty="0">
                <a:solidFill>
                  <a:srgbClr val="272626"/>
                </a:solidFill>
                <a:latin typeface="Comic Sans MS" panose="030F0702030302020204" pitchFamily="66" charset="0"/>
              </a:rPr>
              <a:t>The story of Saint George is heavily wrapped in myth and legend. In the early centuries of Christianity, followers would write up great accounts of the lives of their heroes. This makes it difficult to work out what is true and what is myth.</a:t>
            </a:r>
          </a:p>
        </p:txBody>
      </p:sp>
      <p:pic>
        <p:nvPicPr>
          <p:cNvPr id="7" name="Picture 6" descr="A picture containing text, clipart&#10;&#10;Description automatically generated">
            <a:extLst>
              <a:ext uri="{FF2B5EF4-FFF2-40B4-BE49-F238E27FC236}">
                <a16:creationId xmlns:a16="http://schemas.microsoft.com/office/drawing/2014/main" id="{0E0E683F-A8AB-8F41-BC26-BB291CF8B60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7007421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flag on a pole&#10;&#10;Description automatically generated with medium confidence">
            <a:extLst>
              <a:ext uri="{FF2B5EF4-FFF2-40B4-BE49-F238E27FC236}">
                <a16:creationId xmlns:a16="http://schemas.microsoft.com/office/drawing/2014/main" id="{E2901A08-B6EC-4541-9A6D-68939AF2C05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14885" t="4466" r="9830" b="-1"/>
          <a:stretch/>
        </p:blipFill>
        <p:spPr>
          <a:xfrm>
            <a:off x="1075361" y="1466978"/>
            <a:ext cx="4570608" cy="3863083"/>
          </a:xfrm>
          <a:prstGeom prst="roundRect">
            <a:avLst/>
          </a:prstGeom>
        </p:spPr>
      </p:pic>
      <p:sp>
        <p:nvSpPr>
          <p:cNvPr id="4" name="TextBox 3">
            <a:extLst>
              <a:ext uri="{FF2B5EF4-FFF2-40B4-BE49-F238E27FC236}">
                <a16:creationId xmlns:a16="http://schemas.microsoft.com/office/drawing/2014/main" id="{4C9F6B35-4BAA-724A-80C5-875F1AE72E8D}"/>
              </a:ext>
            </a:extLst>
          </p:cNvPr>
          <p:cNvSpPr txBox="1"/>
          <p:nvPr/>
        </p:nvSpPr>
        <p:spPr>
          <a:xfrm>
            <a:off x="6270661" y="1097922"/>
            <a:ext cx="4743236" cy="4601196"/>
          </a:xfrm>
          <a:prstGeom prst="rect">
            <a:avLst/>
          </a:prstGeom>
          <a:noFill/>
        </p:spPr>
        <p:txBody>
          <a:bodyPr wrap="square" rtlCol="0">
            <a:spAutoFit/>
          </a:bodyPr>
          <a:lstStyle/>
          <a:p>
            <a:pPr>
              <a:lnSpc>
                <a:spcPct val="107000"/>
              </a:lnSpc>
              <a:spcBef>
                <a:spcPts val="1500"/>
              </a:spcBef>
              <a:spcAft>
                <a:spcPts val="800"/>
              </a:spcAft>
            </a:pPr>
            <a:r>
              <a:rPr lang="en-GB" sz="1900"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Even so</a:t>
            </a:r>
            <a:r>
              <a:rPr lang="en-GB" sz="19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 Edward III, King of England, must have liked the stories. In 1350 he formed the Order of the Garter in St. George’s name. Then he made St. George the Patron Saint of England.</a:t>
            </a:r>
          </a:p>
          <a:p>
            <a:pPr>
              <a:lnSpc>
                <a:spcPct val="107000"/>
              </a:lnSpc>
              <a:spcBef>
                <a:spcPts val="1500"/>
              </a:spcBef>
              <a:spcAft>
                <a:spcPts val="800"/>
              </a:spcAft>
            </a:pPr>
            <a:r>
              <a:rPr lang="en-GB" sz="18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Over 200 years later, Shakespeare made sure that nobody would forget St. George. In his play about King Henry V, the King ends his pre-battle speech with the rousing words, ‘Cry God for Harry, England and St. George!’</a:t>
            </a:r>
          </a:p>
          <a:p>
            <a:pPr>
              <a:lnSpc>
                <a:spcPct val="107000"/>
              </a:lnSpc>
              <a:spcBef>
                <a:spcPts val="1500"/>
              </a:spcBef>
              <a:spcAft>
                <a:spcPts val="800"/>
              </a:spcAft>
            </a:pPr>
            <a:r>
              <a:rPr lang="en-GB" dirty="0">
                <a:solidFill>
                  <a:srgbClr val="272626"/>
                </a:solidFill>
                <a:latin typeface="Comic Sans MS" panose="030F0702030302020204" pitchFamily="66" charset="0"/>
                <a:ea typeface="Calibri" panose="020F0502020204030204" pitchFamily="34" charset="0"/>
                <a:cs typeface="Times New Roman" panose="02020603050405020304" pitchFamily="18" charset="0"/>
              </a:rPr>
              <a:t>On St. George’s day his flag is flown across England.</a:t>
            </a:r>
            <a:endParaRPr lang="en-GB" sz="19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endParaRPr>
          </a:p>
        </p:txBody>
      </p:sp>
      <p:pic>
        <p:nvPicPr>
          <p:cNvPr id="8" name="Picture 7" descr="A picture containing text, clipart&#10;&#10;Description automatically generated">
            <a:extLst>
              <a:ext uri="{FF2B5EF4-FFF2-40B4-BE49-F238E27FC236}">
                <a16:creationId xmlns:a16="http://schemas.microsoft.com/office/drawing/2014/main" id="{5ABFF35C-FDB2-7746-81BC-BBA652D638A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19728340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10;&#10;Description automatically generated">
            <a:extLst>
              <a:ext uri="{FF2B5EF4-FFF2-40B4-BE49-F238E27FC236}">
                <a16:creationId xmlns:a16="http://schemas.microsoft.com/office/drawing/2014/main" id="{748DB5CD-990E-8547-84B8-8C704D0AEC0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247702" y="1070681"/>
            <a:ext cx="2499682" cy="4642268"/>
          </a:xfrm>
          <a:prstGeom prst="roundRect">
            <a:avLst/>
          </a:prstGeom>
        </p:spPr>
      </p:pic>
      <p:sp>
        <p:nvSpPr>
          <p:cNvPr id="5" name="TextBox 4">
            <a:extLst>
              <a:ext uri="{FF2B5EF4-FFF2-40B4-BE49-F238E27FC236}">
                <a16:creationId xmlns:a16="http://schemas.microsoft.com/office/drawing/2014/main" id="{CC261A66-1ED5-D943-97FC-107C16B465B1}"/>
              </a:ext>
            </a:extLst>
          </p:cNvPr>
          <p:cNvSpPr txBox="1"/>
          <p:nvPr/>
        </p:nvSpPr>
        <p:spPr>
          <a:xfrm>
            <a:off x="5521750" y="2203258"/>
            <a:ext cx="4873147" cy="2529475"/>
          </a:xfrm>
          <a:prstGeom prst="rect">
            <a:avLst/>
          </a:prstGeom>
          <a:noFill/>
        </p:spPr>
        <p:txBody>
          <a:bodyPr wrap="square" rtlCol="0">
            <a:spAutoFit/>
          </a:bodyPr>
          <a:lstStyle/>
          <a:p>
            <a:pPr>
              <a:lnSpc>
                <a:spcPct val="107000"/>
              </a:lnSpc>
              <a:spcBef>
                <a:spcPts val="1500"/>
              </a:spcBef>
            </a:pPr>
            <a:r>
              <a:rPr lang="en-GB" sz="19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What part of the story did you like? </a:t>
            </a:r>
          </a:p>
          <a:p>
            <a:pPr>
              <a:lnSpc>
                <a:spcPct val="107000"/>
              </a:lnSpc>
              <a:spcBef>
                <a:spcPts val="1500"/>
              </a:spcBef>
            </a:pPr>
            <a:r>
              <a:rPr lang="en-GB" sz="19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What part of the story didn’t you like? </a:t>
            </a:r>
          </a:p>
          <a:p>
            <a:pPr>
              <a:lnSpc>
                <a:spcPct val="107000"/>
              </a:lnSpc>
              <a:spcBef>
                <a:spcPts val="1500"/>
              </a:spcBef>
            </a:pPr>
            <a:r>
              <a:rPr lang="en-GB" sz="19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What do you think about the King trying to save his own daughter but not the other villagers? </a:t>
            </a:r>
          </a:p>
          <a:p>
            <a:pPr>
              <a:lnSpc>
                <a:spcPct val="107000"/>
              </a:lnSpc>
              <a:spcBef>
                <a:spcPts val="1500"/>
              </a:spcBef>
            </a:pPr>
            <a:r>
              <a:rPr lang="en-GB" sz="19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When have you felt frightened?</a:t>
            </a:r>
          </a:p>
        </p:txBody>
      </p:sp>
      <p:pic>
        <p:nvPicPr>
          <p:cNvPr id="7" name="Picture 6" descr="A picture containing text, clipart&#10;&#10;Description automatically generated">
            <a:extLst>
              <a:ext uri="{FF2B5EF4-FFF2-40B4-BE49-F238E27FC236}">
                <a16:creationId xmlns:a16="http://schemas.microsoft.com/office/drawing/2014/main" id="{61442AE4-BB5F-A745-9C5B-80AD8C34B94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122723113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1528</TotalTime>
  <Words>601</Words>
  <Application>Microsoft Macintosh PowerPoint</Application>
  <PresentationFormat>Widescreen</PresentationFormat>
  <Paragraphs>27</Paragraphs>
  <Slides>8</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Calibri Light</vt:lpstr>
      <vt:lpstr>Comic Sans MS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sandra moyes</cp:lastModifiedBy>
  <cp:revision>110</cp:revision>
  <dcterms:created xsi:type="dcterms:W3CDTF">2021-01-11T17:47:06Z</dcterms:created>
  <dcterms:modified xsi:type="dcterms:W3CDTF">2021-06-14T14:03:19Z</dcterms:modified>
</cp:coreProperties>
</file>