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7" r:id="rId2"/>
    <p:sldId id="258" r:id="rId3"/>
    <p:sldId id="259" r:id="rId4"/>
    <p:sldId id="260" r:id="rId5"/>
    <p:sldId id="261" r:id="rId6"/>
    <p:sldId id="262" r:id="rId7"/>
    <p:sldId id="263" r:id="rId8"/>
    <p:sldId id="264" r:id="rId9"/>
    <p:sldId id="266"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960" userDrawn="1">
          <p15:clr>
            <a:srgbClr val="A4A3A4"/>
          </p15:clr>
        </p15:guide>
        <p15:guide id="3" pos="4248" userDrawn="1">
          <p15:clr>
            <a:srgbClr val="A4A3A4"/>
          </p15:clr>
        </p15:guide>
        <p15:guide id="4" orient="horz" pos="3430" userDrawn="1">
          <p15:clr>
            <a:srgbClr val="A4A3A4"/>
          </p15:clr>
        </p15:guide>
        <p15:guide id="5" pos="47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222A"/>
    <a:srgbClr val="272626"/>
    <a:srgbClr val="EB8B2D"/>
    <a:srgbClr val="0A8B42"/>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991" autoAdjust="0"/>
    <p:restoredTop sz="94694"/>
  </p:normalViewPr>
  <p:slideViewPr>
    <p:cSldViewPr snapToGrid="0" snapToObjects="1">
      <p:cViewPr varScale="1">
        <p:scale>
          <a:sx n="172" d="100"/>
          <a:sy n="172" d="100"/>
        </p:scale>
        <p:origin x="248" y="184"/>
      </p:cViewPr>
      <p:guideLst>
        <p:guide orient="horz" pos="845"/>
        <p:guide pos="960"/>
        <p:guide pos="4248"/>
        <p:guide orient="horz" pos="3430"/>
        <p:guide pos="477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2/21/22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2955488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210836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1882404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2297125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18390849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328682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1620086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2088319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1890516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391785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2/21/22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2/21/22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2/21/22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2/21/22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2/21/22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2/21/22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2/21/22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2/21/22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68090B1-4646-6649-831F-3B0AFE24B80D}"/>
              </a:ext>
            </a:extLst>
          </p:cNvPr>
          <p:cNvSpPr/>
          <p:nvPr userDrawn="1"/>
        </p:nvSpPr>
        <p:spPr>
          <a:xfrm>
            <a:off x="0" y="0"/>
            <a:ext cx="12192000" cy="6858000"/>
          </a:xfrm>
          <a:prstGeom prst="rect">
            <a:avLst/>
          </a:prstGeom>
          <a:solidFill>
            <a:srgbClr val="D9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372B19F7-D01C-994C-971E-64AF1F12ED13}"/>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2/21/22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2/21/22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2/21/22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hyperlink" Target="https://www.ichild.co.uk/tags/browse/2QfzX31jUkKyme4iOO8ei0/St-Davids-Day" TargetMode="Externa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text, clipart&#10;&#10;Description automatically generated">
            <a:extLst>
              <a:ext uri="{FF2B5EF4-FFF2-40B4-BE49-F238E27FC236}">
                <a16:creationId xmlns:a16="http://schemas.microsoft.com/office/drawing/2014/main" id="{A0CB9290-1B0F-5D4E-AC6B-10B88A14FF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4" name="Subtitle 2">
            <a:extLst>
              <a:ext uri="{FF2B5EF4-FFF2-40B4-BE49-F238E27FC236}">
                <a16:creationId xmlns:a16="http://schemas.microsoft.com/office/drawing/2014/main" id="{E379582D-CF13-4F36-8300-AC03F2B134A7}"/>
              </a:ext>
            </a:extLst>
          </p:cNvPr>
          <p:cNvSpPr txBox="1">
            <a:spLocks/>
          </p:cNvSpPr>
          <p:nvPr/>
        </p:nvSpPr>
        <p:spPr>
          <a:xfrm>
            <a:off x="0" y="84058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a:solidFill>
                  <a:srgbClr val="D9222A"/>
                </a:solidFill>
                <a:latin typeface="Comic Sans MS" panose="030F0702030302020204" pitchFamily="66" charset="0"/>
                <a:cs typeface="Arial" panose="020B0604020202020204" pitchFamily="34" charset="0"/>
              </a:rPr>
              <a:t>St. David, Patron Saint of Wales</a:t>
            </a:r>
          </a:p>
        </p:txBody>
      </p:sp>
      <p:pic>
        <p:nvPicPr>
          <p:cNvPr id="3" name="Picture 2" descr="A picture containing text, window&#10;&#10;Description automatically generated">
            <a:extLst>
              <a:ext uri="{FF2B5EF4-FFF2-40B4-BE49-F238E27FC236}">
                <a16:creationId xmlns:a16="http://schemas.microsoft.com/office/drawing/2014/main" id="{EDDB623C-3D44-41F0-9D52-1665560AA41A}"/>
              </a:ext>
            </a:extLst>
          </p:cNvPr>
          <p:cNvPicPr>
            <a:picLocks noChangeAspect="1"/>
          </p:cNvPicPr>
          <p:nvPr/>
        </p:nvPicPr>
        <p:blipFill>
          <a:blip r:embed="rId4"/>
          <a:stretch>
            <a:fillRect/>
          </a:stretch>
        </p:blipFill>
        <p:spPr>
          <a:xfrm>
            <a:off x="1287757" y="1933378"/>
            <a:ext cx="4564380" cy="3779520"/>
          </a:xfrm>
          <a:prstGeom prst="rect">
            <a:avLst/>
          </a:prstGeom>
        </p:spPr>
      </p:pic>
      <p:sp>
        <p:nvSpPr>
          <p:cNvPr id="5" name="TextBox 4">
            <a:extLst>
              <a:ext uri="{FF2B5EF4-FFF2-40B4-BE49-F238E27FC236}">
                <a16:creationId xmlns:a16="http://schemas.microsoft.com/office/drawing/2014/main" id="{E2EAF6C3-5F26-4017-A1D9-6DE823DB6AC7}"/>
              </a:ext>
            </a:extLst>
          </p:cNvPr>
          <p:cNvSpPr txBox="1"/>
          <p:nvPr/>
        </p:nvSpPr>
        <p:spPr>
          <a:xfrm>
            <a:off x="6224591" y="1933378"/>
            <a:ext cx="4954094" cy="3716402"/>
          </a:xfrm>
          <a:prstGeom prst="rect">
            <a:avLst/>
          </a:prstGeom>
          <a:noFill/>
        </p:spPr>
        <p:txBody>
          <a:bodyPr wrap="square" rtlCol="0">
            <a:spAutoFit/>
          </a:bodyPr>
          <a:lstStyle/>
          <a:p>
            <a:pPr>
              <a:spcBef>
                <a:spcPts val="1500"/>
              </a:spcBef>
            </a:pPr>
            <a:r>
              <a:rPr lang="en-GB" dirty="0">
                <a:solidFill>
                  <a:srgbClr val="272626"/>
                </a:solidFill>
                <a:latin typeface="Comic Sans MS" panose="030F0702030302020204" pitchFamily="66" charset="0"/>
              </a:rPr>
              <a:t>St. David’s Day is the feast day of the patron saint of Wales.</a:t>
            </a:r>
          </a:p>
          <a:p>
            <a:pPr>
              <a:spcBef>
                <a:spcPts val="1500"/>
              </a:spcBef>
            </a:pPr>
            <a:r>
              <a:rPr lang="en-GB" dirty="0">
                <a:solidFill>
                  <a:srgbClr val="272626"/>
                </a:solidFill>
                <a:latin typeface="Comic Sans MS" panose="030F0702030302020204" pitchFamily="66" charset="0"/>
              </a:rPr>
              <a:t>David (or </a:t>
            </a:r>
            <a:r>
              <a:rPr lang="en-GB" dirty="0" err="1">
                <a:solidFill>
                  <a:srgbClr val="272626"/>
                </a:solidFill>
                <a:latin typeface="Comic Sans MS" panose="030F0702030302020204" pitchFamily="66" charset="0"/>
              </a:rPr>
              <a:t>Dewi</a:t>
            </a:r>
            <a:r>
              <a:rPr lang="en-GB" dirty="0">
                <a:solidFill>
                  <a:srgbClr val="272626"/>
                </a:solidFill>
                <a:latin typeface="Comic Sans MS" panose="030F0702030302020204" pitchFamily="66" charset="0"/>
              </a:rPr>
              <a:t>, which is the Welsh version of David) spread Christianity through south and central Wales, as well as in the areas of south and Western England near to Wales.</a:t>
            </a:r>
          </a:p>
          <a:p>
            <a:pPr>
              <a:spcBef>
                <a:spcPts val="1500"/>
              </a:spcBef>
            </a:pPr>
            <a:r>
              <a:rPr lang="en-GB" dirty="0">
                <a:solidFill>
                  <a:srgbClr val="272626"/>
                </a:solidFill>
                <a:latin typeface="Comic Sans MS" panose="030F0702030302020204" pitchFamily="66" charset="0"/>
              </a:rPr>
              <a:t>He was canonised (made a saint) by Pope Calixtus II in 1120, nearly 600 years after his day.</a:t>
            </a:r>
          </a:p>
          <a:p>
            <a:pPr>
              <a:spcBef>
                <a:spcPts val="1500"/>
              </a:spcBef>
            </a:pPr>
            <a:r>
              <a:rPr lang="en-GB" dirty="0">
                <a:solidFill>
                  <a:srgbClr val="272626"/>
                </a:solidFill>
                <a:latin typeface="Comic Sans MS" panose="030F0702030302020204" pitchFamily="66" charset="0"/>
              </a:rPr>
              <a:t>Who was David (or </a:t>
            </a:r>
            <a:r>
              <a:rPr lang="en-GB" dirty="0" err="1">
                <a:solidFill>
                  <a:srgbClr val="272626"/>
                </a:solidFill>
                <a:latin typeface="Comic Sans MS" panose="030F0702030302020204" pitchFamily="66" charset="0"/>
              </a:rPr>
              <a:t>Dewi</a:t>
            </a:r>
            <a:r>
              <a:rPr lang="en-GB" dirty="0">
                <a:solidFill>
                  <a:srgbClr val="272626"/>
                </a:solidFill>
                <a:latin typeface="Comic Sans MS" panose="030F0702030302020204" pitchFamily="66" charset="0"/>
              </a:rPr>
              <a:t>), and how did he become the patron saint of Wales?</a:t>
            </a:r>
          </a:p>
        </p:txBody>
      </p:sp>
    </p:spTree>
    <p:extLst>
      <p:ext uri="{BB962C8B-B14F-4D97-AF65-F5344CB8AC3E}">
        <p14:creationId xmlns:p14="http://schemas.microsoft.com/office/powerpoint/2010/main" val="1553640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descr="A picture containing text, window&#10;&#10;Description automatically generated">
            <a:extLst>
              <a:ext uri="{FF2B5EF4-FFF2-40B4-BE49-F238E27FC236}">
                <a16:creationId xmlns:a16="http://schemas.microsoft.com/office/drawing/2014/main" id="{89BAA6EC-9F74-4390-B48D-FD50E2687158}"/>
              </a:ext>
            </a:extLst>
          </p:cNvPr>
          <p:cNvPicPr>
            <a:picLocks noChangeAspect="1"/>
          </p:cNvPicPr>
          <p:nvPr/>
        </p:nvPicPr>
        <p:blipFill>
          <a:blip r:embed="rId4"/>
          <a:stretch>
            <a:fillRect/>
          </a:stretch>
        </p:blipFill>
        <p:spPr>
          <a:xfrm>
            <a:off x="1404540" y="1310729"/>
            <a:ext cx="5040865" cy="4174072"/>
          </a:xfrm>
          <a:prstGeom prst="rect">
            <a:avLst/>
          </a:prstGeom>
        </p:spPr>
      </p:pic>
      <p:sp>
        <p:nvSpPr>
          <p:cNvPr id="2" name="TextBox 1">
            <a:extLst>
              <a:ext uri="{FF2B5EF4-FFF2-40B4-BE49-F238E27FC236}">
                <a16:creationId xmlns:a16="http://schemas.microsoft.com/office/drawing/2014/main" id="{ACC4ECA9-EAE8-4318-A9DE-7FCB29CC7863}"/>
              </a:ext>
            </a:extLst>
          </p:cNvPr>
          <p:cNvSpPr txBox="1"/>
          <p:nvPr/>
        </p:nvSpPr>
        <p:spPr>
          <a:xfrm>
            <a:off x="6743700" y="1682513"/>
            <a:ext cx="4746831" cy="4378122"/>
          </a:xfrm>
          <a:prstGeom prst="rect">
            <a:avLst/>
          </a:prstGeom>
          <a:noFill/>
        </p:spPr>
        <p:txBody>
          <a:bodyPr wrap="square" rtlCol="0">
            <a:spAutoFit/>
          </a:bodyPr>
          <a:lstStyle/>
          <a:p>
            <a:pPr>
              <a:spcBef>
                <a:spcPts val="1500"/>
              </a:spcBef>
            </a:pPr>
            <a:r>
              <a:rPr lang="en-GB" sz="1900" dirty="0">
                <a:solidFill>
                  <a:srgbClr val="272626"/>
                </a:solidFill>
                <a:latin typeface="Comic Sans MS" panose="030F0702030302020204" pitchFamily="66" charset="0"/>
              </a:rPr>
              <a:t>Which part of the story did you like?</a:t>
            </a:r>
          </a:p>
          <a:p>
            <a:pPr>
              <a:spcBef>
                <a:spcPts val="1500"/>
              </a:spcBef>
            </a:pPr>
            <a:r>
              <a:rPr lang="en-GB" sz="1900" dirty="0">
                <a:solidFill>
                  <a:srgbClr val="272626"/>
                </a:solidFill>
                <a:latin typeface="Comic Sans MS" panose="030F0702030302020204" pitchFamily="66" charset="0"/>
              </a:rPr>
              <a:t>St. David ate bread and vegetables.</a:t>
            </a:r>
          </a:p>
          <a:p>
            <a:pPr>
              <a:spcBef>
                <a:spcPts val="1500"/>
              </a:spcBef>
            </a:pPr>
            <a:r>
              <a:rPr lang="en-GB" sz="1900" dirty="0">
                <a:solidFill>
                  <a:srgbClr val="272626"/>
                </a:solidFill>
                <a:latin typeface="Comic Sans MS" panose="030F0702030302020204" pitchFamily="66" charset="0"/>
              </a:rPr>
              <a:t>What are your favourite vegetables?</a:t>
            </a:r>
          </a:p>
          <a:p>
            <a:pPr>
              <a:spcBef>
                <a:spcPts val="1500"/>
              </a:spcBef>
            </a:pPr>
            <a:r>
              <a:rPr lang="en-GB" sz="1900" dirty="0">
                <a:solidFill>
                  <a:srgbClr val="272626"/>
                </a:solidFill>
                <a:latin typeface="Comic Sans MS" panose="030F0702030302020204" pitchFamily="66" charset="0"/>
              </a:rPr>
              <a:t>What sort of meal could you create</a:t>
            </a:r>
            <a:br>
              <a:rPr lang="en-GB" sz="1900" dirty="0">
                <a:solidFill>
                  <a:srgbClr val="272626"/>
                </a:solidFill>
                <a:latin typeface="Comic Sans MS" panose="030F0702030302020204" pitchFamily="66" charset="0"/>
              </a:rPr>
            </a:br>
            <a:r>
              <a:rPr lang="en-GB" sz="1900" dirty="0">
                <a:solidFill>
                  <a:srgbClr val="272626"/>
                </a:solidFill>
                <a:latin typeface="Comic Sans MS" panose="030F0702030302020204" pitchFamily="66" charset="0"/>
              </a:rPr>
              <a:t>with lots of vegetables?</a:t>
            </a:r>
          </a:p>
          <a:p>
            <a:pPr>
              <a:spcBef>
                <a:spcPts val="1500"/>
              </a:spcBef>
            </a:pPr>
            <a:r>
              <a:rPr lang="en-GB" sz="1900" dirty="0">
                <a:solidFill>
                  <a:srgbClr val="272626"/>
                </a:solidFill>
                <a:latin typeface="Comic Sans MS" panose="030F0702030302020204" pitchFamily="66" charset="0"/>
              </a:rPr>
              <a:t>You can find lots of St. David’s Day crafts, </a:t>
            </a:r>
            <a:r>
              <a:rPr lang="en-GB" sz="1900" dirty="0" err="1">
                <a:solidFill>
                  <a:srgbClr val="272626"/>
                </a:solidFill>
                <a:latin typeface="Comic Sans MS" panose="030F0702030302020204" pitchFamily="66" charset="0"/>
              </a:rPr>
              <a:t>coloring</a:t>
            </a:r>
            <a:r>
              <a:rPr lang="en-GB" sz="1900" dirty="0">
                <a:solidFill>
                  <a:srgbClr val="272626"/>
                </a:solidFill>
                <a:latin typeface="Comic Sans MS" panose="030F0702030302020204" pitchFamily="66" charset="0"/>
              </a:rPr>
              <a:t> in pictures and activities in our</a:t>
            </a:r>
            <a:br>
              <a:rPr lang="en-GB" sz="1900" dirty="0">
                <a:solidFill>
                  <a:srgbClr val="272626"/>
                </a:solidFill>
                <a:latin typeface="Comic Sans MS" panose="030F0702030302020204" pitchFamily="66" charset="0"/>
              </a:rPr>
            </a:br>
            <a:r>
              <a:rPr lang="en-GB" sz="1900" b="1" dirty="0">
                <a:solidFill>
                  <a:srgbClr val="D9222A"/>
                </a:solidFill>
                <a:latin typeface="Comic Sans MS" panose="030F0702030302020204" pitchFamily="66" charset="0"/>
                <a:hlinkClick r:id="rId5">
                  <a:extLst>
                    <a:ext uri="{A12FA001-AC4F-418D-AE19-62706E023703}">
                      <ahyp:hlinkClr xmlns:ahyp="http://schemas.microsoft.com/office/drawing/2018/hyperlinkcolor" val="tx"/>
                    </a:ext>
                  </a:extLst>
                </a:hlinkClick>
              </a:rPr>
              <a:t>St. David’s Day section on iChild</a:t>
            </a:r>
            <a:endParaRPr lang="en-GB" sz="1900" dirty="0">
              <a:solidFill>
                <a:srgbClr val="D9222A"/>
              </a:solidFill>
              <a:latin typeface="Comic Sans MS" panose="030F0702030302020204" pitchFamily="66" charset="0"/>
            </a:endParaRPr>
          </a:p>
          <a:p>
            <a:pPr>
              <a:spcBef>
                <a:spcPts val="1500"/>
              </a:spcBef>
            </a:pPr>
            <a:endParaRPr lang="en-GB" sz="1900" dirty="0">
              <a:solidFill>
                <a:srgbClr val="272626"/>
              </a:solidFill>
            </a:endParaRPr>
          </a:p>
          <a:p>
            <a:endParaRPr lang="en-GB" dirty="0"/>
          </a:p>
        </p:txBody>
      </p:sp>
      <p:sp>
        <p:nvSpPr>
          <p:cNvPr id="10" name="Subtitle 2">
            <a:extLst>
              <a:ext uri="{FF2B5EF4-FFF2-40B4-BE49-F238E27FC236}">
                <a16:creationId xmlns:a16="http://schemas.microsoft.com/office/drawing/2014/main" id="{E0BA7C3A-5D81-4B92-A036-9AEB38AEB801}"/>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2021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Tree>
    <p:extLst>
      <p:ext uri="{BB962C8B-B14F-4D97-AF65-F5344CB8AC3E}">
        <p14:creationId xmlns:p14="http://schemas.microsoft.com/office/powerpoint/2010/main" val="4164328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5" name="Picture 4" descr="A picture containing text, window&#10;&#10;Description automatically generated">
            <a:extLst>
              <a:ext uri="{FF2B5EF4-FFF2-40B4-BE49-F238E27FC236}">
                <a16:creationId xmlns:a16="http://schemas.microsoft.com/office/drawing/2014/main" id="{65B12503-B68D-4CE2-A3B5-9C06D995FB2C}"/>
              </a:ext>
            </a:extLst>
          </p:cNvPr>
          <p:cNvPicPr>
            <a:picLocks noChangeAspect="1"/>
          </p:cNvPicPr>
          <p:nvPr/>
        </p:nvPicPr>
        <p:blipFill>
          <a:blip r:embed="rId4"/>
          <a:stretch>
            <a:fillRect/>
          </a:stretch>
        </p:blipFill>
        <p:spPr>
          <a:xfrm>
            <a:off x="1337343" y="1539240"/>
            <a:ext cx="4564380" cy="3779520"/>
          </a:xfrm>
          <a:prstGeom prst="rect">
            <a:avLst/>
          </a:prstGeom>
        </p:spPr>
      </p:pic>
      <p:sp>
        <p:nvSpPr>
          <p:cNvPr id="3" name="TextBox 2">
            <a:extLst>
              <a:ext uri="{FF2B5EF4-FFF2-40B4-BE49-F238E27FC236}">
                <a16:creationId xmlns:a16="http://schemas.microsoft.com/office/drawing/2014/main" id="{78933453-888C-41D5-8DCB-85E68652F9E2}"/>
              </a:ext>
            </a:extLst>
          </p:cNvPr>
          <p:cNvSpPr txBox="1"/>
          <p:nvPr/>
        </p:nvSpPr>
        <p:spPr>
          <a:xfrm>
            <a:off x="6401733" y="1777263"/>
            <a:ext cx="4564380" cy="3247043"/>
          </a:xfrm>
          <a:prstGeom prst="rect">
            <a:avLst/>
          </a:prstGeom>
          <a:noFill/>
        </p:spPr>
        <p:txBody>
          <a:bodyPr wrap="square" rtlCol="0">
            <a:spAutoFit/>
          </a:bodyPr>
          <a:lstStyle/>
          <a:p>
            <a:pPr>
              <a:spcBef>
                <a:spcPts val="1500"/>
              </a:spcBef>
            </a:pPr>
            <a:r>
              <a:rPr lang="en-GB" sz="2000" dirty="0" err="1">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Dewi</a:t>
            </a: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 (or David) was born in </a:t>
            </a:r>
            <a:r>
              <a:rPr lang="en-GB" sz="2000" dirty="0" err="1">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Menevia</a:t>
            </a: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 (now St. David’s) in the county of Cardiganshire, in West Wales between AD 500 and AD 520.</a:t>
            </a:r>
          </a:p>
          <a:p>
            <a:pPr>
              <a:spcBef>
                <a:spcPts val="1500"/>
              </a:spcBef>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His mother was also a saint, Saint Non, who is believed to have been the daughter of a chieftain or king.</a:t>
            </a:r>
          </a:p>
          <a:p>
            <a:pPr>
              <a:spcBef>
                <a:spcPts val="1500"/>
              </a:spcBef>
            </a:pPr>
            <a:r>
              <a:rPr lang="en-GB" sz="2000" dirty="0">
                <a:solidFill>
                  <a:srgbClr val="272626"/>
                </a:solidFill>
                <a:effectLst/>
                <a:latin typeface="Comic Sans MS" panose="030F0702030302020204" pitchFamily="66" charset="0"/>
                <a:ea typeface="Calibri" panose="020F0502020204030204" pitchFamily="34" charset="0"/>
                <a:cs typeface="Times New Roman" panose="02020603050405020304" pitchFamily="18" charset="0"/>
              </a:rPr>
              <a:t>His father was said to be Sanctus, King of Ceredigion. </a:t>
            </a:r>
            <a:endParaRPr lang="en-GB" sz="2000" dirty="0">
              <a:solidFill>
                <a:srgbClr val="272626"/>
              </a:solidFill>
              <a:latin typeface="Comic Sans MS" panose="030F0702030302020204" pitchFamily="66" charset="0"/>
            </a:endParaRPr>
          </a:p>
        </p:txBody>
      </p:sp>
    </p:spTree>
    <p:extLst>
      <p:ext uri="{BB962C8B-B14F-4D97-AF65-F5344CB8AC3E}">
        <p14:creationId xmlns:p14="http://schemas.microsoft.com/office/powerpoint/2010/main" val="1718219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descr="A picture containing text, clipart&#10;&#10;Description automatically generated">
            <a:extLst>
              <a:ext uri="{FF2B5EF4-FFF2-40B4-BE49-F238E27FC236}">
                <a16:creationId xmlns:a16="http://schemas.microsoft.com/office/drawing/2014/main" id="{674FE600-9B26-4368-A0AB-70BE81BD8EA7}"/>
              </a:ext>
            </a:extLst>
          </p:cNvPr>
          <p:cNvPicPr>
            <a:picLocks noChangeAspect="1"/>
          </p:cNvPicPr>
          <p:nvPr/>
        </p:nvPicPr>
        <p:blipFill>
          <a:blip r:embed="rId4"/>
          <a:stretch>
            <a:fillRect/>
          </a:stretch>
        </p:blipFill>
        <p:spPr>
          <a:xfrm>
            <a:off x="1220382" y="1729740"/>
            <a:ext cx="5021580" cy="3398520"/>
          </a:xfrm>
          <a:prstGeom prst="rect">
            <a:avLst/>
          </a:prstGeom>
        </p:spPr>
      </p:pic>
      <p:sp>
        <p:nvSpPr>
          <p:cNvPr id="4" name="TextBox 3">
            <a:extLst>
              <a:ext uri="{FF2B5EF4-FFF2-40B4-BE49-F238E27FC236}">
                <a16:creationId xmlns:a16="http://schemas.microsoft.com/office/drawing/2014/main" id="{D567C6ED-56BC-4A7D-B3C4-B528552C0FCB}"/>
              </a:ext>
            </a:extLst>
          </p:cNvPr>
          <p:cNvSpPr txBox="1"/>
          <p:nvPr/>
        </p:nvSpPr>
        <p:spPr>
          <a:xfrm>
            <a:off x="7017293" y="2459504"/>
            <a:ext cx="3954325" cy="1938992"/>
          </a:xfrm>
          <a:prstGeom prst="rect">
            <a:avLst/>
          </a:prstGeom>
          <a:noFill/>
        </p:spPr>
        <p:txBody>
          <a:bodyPr wrap="square" rtlCol="0">
            <a:spAutoFit/>
          </a:bodyPr>
          <a:lstStyle/>
          <a:p>
            <a:r>
              <a:rPr lang="en-GB" sz="2000" dirty="0">
                <a:solidFill>
                  <a:srgbClr val="272626"/>
                </a:solidFill>
                <a:latin typeface="Comic Sans MS" panose="030F0702030302020204" pitchFamily="66" charset="0"/>
              </a:rPr>
              <a:t>David (or </a:t>
            </a:r>
            <a:r>
              <a:rPr lang="en-GB" sz="2000" dirty="0" err="1">
                <a:solidFill>
                  <a:srgbClr val="272626"/>
                </a:solidFill>
                <a:latin typeface="Comic Sans MS" panose="030F0702030302020204" pitchFamily="66" charset="0"/>
              </a:rPr>
              <a:t>Dewi</a:t>
            </a:r>
            <a:r>
              <a:rPr lang="en-GB" sz="2000" dirty="0">
                <a:solidFill>
                  <a:srgbClr val="272626"/>
                </a:solidFill>
                <a:latin typeface="Comic Sans MS" panose="030F0702030302020204" pitchFamily="66" charset="0"/>
              </a:rPr>
              <a:t>) was a good and kind man.</a:t>
            </a:r>
          </a:p>
          <a:p>
            <a:endParaRPr lang="en-GB" sz="2000" dirty="0">
              <a:solidFill>
                <a:srgbClr val="272626"/>
              </a:solidFill>
              <a:latin typeface="Comic Sans MS" panose="030F0702030302020204" pitchFamily="66" charset="0"/>
            </a:endParaRPr>
          </a:p>
          <a:p>
            <a:r>
              <a:rPr lang="en-GB" sz="2000" dirty="0">
                <a:solidFill>
                  <a:srgbClr val="272626"/>
                </a:solidFill>
                <a:latin typeface="Comic Sans MS" panose="030F0702030302020204" pitchFamily="66" charset="0"/>
              </a:rPr>
              <a:t>He learnt about Jesus from a man called Paulinus, who had come to Wales from York. </a:t>
            </a:r>
          </a:p>
        </p:txBody>
      </p:sp>
    </p:spTree>
    <p:extLst>
      <p:ext uri="{BB962C8B-B14F-4D97-AF65-F5344CB8AC3E}">
        <p14:creationId xmlns:p14="http://schemas.microsoft.com/office/powerpoint/2010/main" val="3691556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7AFBA280-4D0D-475B-B73D-3C9537FF7ED3}"/>
              </a:ext>
            </a:extLst>
          </p:cNvPr>
          <p:cNvPicPr>
            <a:picLocks noChangeAspect="1"/>
          </p:cNvPicPr>
          <p:nvPr/>
        </p:nvPicPr>
        <p:blipFill>
          <a:blip r:embed="rId4"/>
          <a:stretch>
            <a:fillRect/>
          </a:stretch>
        </p:blipFill>
        <p:spPr>
          <a:xfrm>
            <a:off x="1589739" y="880309"/>
            <a:ext cx="4447592" cy="5097382"/>
          </a:xfrm>
          <a:prstGeom prst="rect">
            <a:avLst/>
          </a:prstGeom>
        </p:spPr>
      </p:pic>
      <p:sp>
        <p:nvSpPr>
          <p:cNvPr id="5" name="TextBox 4">
            <a:extLst>
              <a:ext uri="{FF2B5EF4-FFF2-40B4-BE49-F238E27FC236}">
                <a16:creationId xmlns:a16="http://schemas.microsoft.com/office/drawing/2014/main" id="{C7BA3720-D01F-4220-A3CB-E3CAEB719D13}"/>
              </a:ext>
            </a:extLst>
          </p:cNvPr>
          <p:cNvSpPr txBox="1"/>
          <p:nvPr/>
        </p:nvSpPr>
        <p:spPr>
          <a:xfrm>
            <a:off x="6839415" y="1778555"/>
            <a:ext cx="3999571" cy="3554819"/>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Paulinus built a monastery, where he lived.</a:t>
            </a:r>
          </a:p>
          <a:p>
            <a:pPr>
              <a:spcBef>
                <a:spcPts val="1500"/>
              </a:spcBef>
            </a:pPr>
            <a:r>
              <a:rPr lang="en-GB" sz="2000" dirty="0">
                <a:solidFill>
                  <a:srgbClr val="272626"/>
                </a:solidFill>
                <a:latin typeface="Comic Sans MS" panose="030F0702030302020204" pitchFamily="66" charset="0"/>
              </a:rPr>
              <a:t>He studied the Bible and prayed to God.</a:t>
            </a:r>
          </a:p>
          <a:p>
            <a:pPr>
              <a:spcBef>
                <a:spcPts val="1500"/>
              </a:spcBef>
            </a:pPr>
            <a:r>
              <a:rPr lang="en-GB" sz="2000" dirty="0">
                <a:solidFill>
                  <a:srgbClr val="272626"/>
                </a:solidFill>
                <a:latin typeface="Comic Sans MS" panose="030F0702030302020204" pitchFamily="66" charset="0"/>
              </a:rPr>
              <a:t>David helped spread Christianity throughout Wales. He also helped spread the message in the nearby areas of south and western England.  </a:t>
            </a:r>
          </a:p>
          <a:p>
            <a:endParaRPr lang="en-GB" sz="2000" dirty="0">
              <a:latin typeface="Comic Sans MS" panose="030F0702030302020204" pitchFamily="66" charset="0"/>
            </a:endParaRPr>
          </a:p>
        </p:txBody>
      </p:sp>
    </p:spTree>
    <p:extLst>
      <p:ext uri="{BB962C8B-B14F-4D97-AF65-F5344CB8AC3E}">
        <p14:creationId xmlns:p14="http://schemas.microsoft.com/office/powerpoint/2010/main" val="3414038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descr="A picture containing grass, sky, building, old&#10;&#10;Description automatically generated">
            <a:extLst>
              <a:ext uri="{FF2B5EF4-FFF2-40B4-BE49-F238E27FC236}">
                <a16:creationId xmlns:a16="http://schemas.microsoft.com/office/drawing/2014/main" id="{4767796D-5F50-4570-BB12-9C5EB37159D9}"/>
              </a:ext>
            </a:extLst>
          </p:cNvPr>
          <p:cNvPicPr>
            <a:picLocks noChangeAspect="1"/>
          </p:cNvPicPr>
          <p:nvPr/>
        </p:nvPicPr>
        <p:blipFill>
          <a:blip r:embed="rId4"/>
          <a:stretch>
            <a:fillRect/>
          </a:stretch>
        </p:blipFill>
        <p:spPr>
          <a:xfrm>
            <a:off x="1425309" y="1350155"/>
            <a:ext cx="5418085" cy="4129723"/>
          </a:xfrm>
          <a:prstGeom prst="rect">
            <a:avLst/>
          </a:prstGeom>
        </p:spPr>
      </p:pic>
      <p:sp>
        <p:nvSpPr>
          <p:cNvPr id="5" name="TextBox 4">
            <a:extLst>
              <a:ext uri="{FF2B5EF4-FFF2-40B4-BE49-F238E27FC236}">
                <a16:creationId xmlns:a16="http://schemas.microsoft.com/office/drawing/2014/main" id="{6B3ED158-E63C-4AC8-8E79-B6DB853A541A}"/>
              </a:ext>
            </a:extLst>
          </p:cNvPr>
          <p:cNvSpPr txBox="1"/>
          <p:nvPr/>
        </p:nvSpPr>
        <p:spPr>
          <a:xfrm>
            <a:off x="7472341" y="1637606"/>
            <a:ext cx="3649141" cy="3554819"/>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David’s monastery at </a:t>
            </a:r>
            <a:r>
              <a:rPr lang="en-GB" sz="2000" dirty="0" err="1">
                <a:solidFill>
                  <a:srgbClr val="272626"/>
                </a:solidFill>
                <a:latin typeface="Comic Sans MS" panose="030F0702030302020204" pitchFamily="66" charset="0"/>
              </a:rPr>
              <a:t>Menevia</a:t>
            </a:r>
            <a:r>
              <a:rPr lang="en-GB" sz="2000" dirty="0">
                <a:solidFill>
                  <a:srgbClr val="272626"/>
                </a:solidFill>
                <a:latin typeface="Comic Sans MS" panose="030F0702030302020204" pitchFamily="66" charset="0"/>
              </a:rPr>
              <a:t> was famous for its strictness and austerity.</a:t>
            </a:r>
          </a:p>
          <a:p>
            <a:pPr>
              <a:spcBef>
                <a:spcPts val="1500"/>
              </a:spcBef>
            </a:pPr>
            <a:r>
              <a:rPr lang="en-GB" sz="2000" dirty="0">
                <a:solidFill>
                  <a:srgbClr val="272626"/>
                </a:solidFill>
                <a:latin typeface="Comic Sans MS" panose="030F0702030302020204" pitchFamily="66" charset="0"/>
              </a:rPr>
              <a:t>His monastery later became the cathedral of St. David.</a:t>
            </a:r>
          </a:p>
          <a:p>
            <a:pPr>
              <a:spcBef>
                <a:spcPts val="1500"/>
              </a:spcBef>
            </a:pPr>
            <a:r>
              <a:rPr lang="en-GB" sz="2000" dirty="0">
                <a:solidFill>
                  <a:srgbClr val="272626"/>
                </a:solidFill>
                <a:latin typeface="Comic Sans MS" panose="030F0702030302020204" pitchFamily="66" charset="0"/>
              </a:rPr>
              <a:t>Today, we know it as St. David’s Cathedral, and we’ll find it in Pembrokeshire (near the most westerly point of Wales).</a:t>
            </a:r>
          </a:p>
        </p:txBody>
      </p:sp>
    </p:spTree>
    <p:extLst>
      <p:ext uri="{BB962C8B-B14F-4D97-AF65-F5344CB8AC3E}">
        <p14:creationId xmlns:p14="http://schemas.microsoft.com/office/powerpoint/2010/main" val="2682482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4" name="Picture 3" descr="A picture containing glass&#10;&#10;Description automatically generated">
            <a:extLst>
              <a:ext uri="{FF2B5EF4-FFF2-40B4-BE49-F238E27FC236}">
                <a16:creationId xmlns:a16="http://schemas.microsoft.com/office/drawing/2014/main" id="{962475BD-BFAC-47F7-A344-BD97BA6D722C}"/>
              </a:ext>
            </a:extLst>
          </p:cNvPr>
          <p:cNvPicPr>
            <a:picLocks noChangeAspect="1"/>
          </p:cNvPicPr>
          <p:nvPr/>
        </p:nvPicPr>
        <p:blipFill>
          <a:blip r:embed="rId4"/>
          <a:stretch>
            <a:fillRect/>
          </a:stretch>
        </p:blipFill>
        <p:spPr>
          <a:xfrm>
            <a:off x="1463552" y="1341438"/>
            <a:ext cx="5361045" cy="4103687"/>
          </a:xfrm>
          <a:prstGeom prst="rect">
            <a:avLst/>
          </a:prstGeom>
        </p:spPr>
      </p:pic>
      <p:sp>
        <p:nvSpPr>
          <p:cNvPr id="5" name="TextBox 4">
            <a:extLst>
              <a:ext uri="{FF2B5EF4-FFF2-40B4-BE49-F238E27FC236}">
                <a16:creationId xmlns:a16="http://schemas.microsoft.com/office/drawing/2014/main" id="{087555FE-1B13-4CCC-9A5B-9FA56C41287D}"/>
              </a:ext>
            </a:extLst>
          </p:cNvPr>
          <p:cNvSpPr txBox="1"/>
          <p:nvPr/>
        </p:nvSpPr>
        <p:spPr>
          <a:xfrm>
            <a:off x="7496695" y="1477937"/>
            <a:ext cx="3684261" cy="3902125"/>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David led a simple life. He ate bread and vegetables, and drank water.</a:t>
            </a:r>
          </a:p>
          <a:p>
            <a:pPr>
              <a:spcBef>
                <a:spcPts val="1500"/>
              </a:spcBef>
            </a:pPr>
            <a:r>
              <a:rPr lang="en-GB" sz="2000" dirty="0">
                <a:solidFill>
                  <a:srgbClr val="272626"/>
                </a:solidFill>
                <a:latin typeface="Comic Sans MS" panose="030F0702030302020204" pitchFamily="66" charset="0"/>
              </a:rPr>
              <a:t>The most famous story about David tells of how he was preaching to a huge crowd.</a:t>
            </a:r>
          </a:p>
          <a:p>
            <a:pPr>
              <a:spcBef>
                <a:spcPts val="1500"/>
              </a:spcBef>
            </a:pPr>
            <a:r>
              <a:rPr lang="en-GB" sz="2000" dirty="0">
                <a:solidFill>
                  <a:srgbClr val="272626"/>
                </a:solidFill>
                <a:latin typeface="Comic Sans MS" panose="030F0702030302020204" pitchFamily="66" charset="0"/>
              </a:rPr>
              <a:t>The ground is said to have risen up, so that he was standing on a hill, and everyone had a better chance of hearing him. </a:t>
            </a:r>
          </a:p>
        </p:txBody>
      </p:sp>
    </p:spTree>
    <p:extLst>
      <p:ext uri="{BB962C8B-B14F-4D97-AF65-F5344CB8AC3E}">
        <p14:creationId xmlns:p14="http://schemas.microsoft.com/office/powerpoint/2010/main" val="3891234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descr="A picture containing leek, vegetable, celery&#10;&#10;Description automatically generated">
            <a:extLst>
              <a:ext uri="{FF2B5EF4-FFF2-40B4-BE49-F238E27FC236}">
                <a16:creationId xmlns:a16="http://schemas.microsoft.com/office/drawing/2014/main" id="{0A900AF8-B741-4253-9F79-D1CB51BD8629}"/>
              </a:ext>
            </a:extLst>
          </p:cNvPr>
          <p:cNvPicPr>
            <a:picLocks noChangeAspect="1"/>
          </p:cNvPicPr>
          <p:nvPr/>
        </p:nvPicPr>
        <p:blipFill>
          <a:blip r:embed="rId4"/>
          <a:stretch>
            <a:fillRect/>
          </a:stretch>
        </p:blipFill>
        <p:spPr>
          <a:xfrm rot="4315248">
            <a:off x="744453" y="2194779"/>
            <a:ext cx="5212080" cy="2415540"/>
          </a:xfrm>
          <a:prstGeom prst="rect">
            <a:avLst/>
          </a:prstGeom>
        </p:spPr>
      </p:pic>
      <p:sp>
        <p:nvSpPr>
          <p:cNvPr id="5" name="TextBox 4">
            <a:extLst>
              <a:ext uri="{FF2B5EF4-FFF2-40B4-BE49-F238E27FC236}">
                <a16:creationId xmlns:a16="http://schemas.microsoft.com/office/drawing/2014/main" id="{217D0D2A-7BD9-47CB-BB8A-1DB2BD38627F}"/>
              </a:ext>
            </a:extLst>
          </p:cNvPr>
          <p:cNvSpPr txBox="1"/>
          <p:nvPr/>
        </p:nvSpPr>
        <p:spPr>
          <a:xfrm>
            <a:off x="5101747" y="1555410"/>
            <a:ext cx="5896303" cy="3747180"/>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The leek is a symbol of Wales, and a special symbol of St. David.</a:t>
            </a:r>
          </a:p>
          <a:p>
            <a:pPr>
              <a:spcBef>
                <a:spcPts val="1500"/>
              </a:spcBef>
            </a:pPr>
            <a:r>
              <a:rPr lang="en-GB" sz="2000" dirty="0">
                <a:solidFill>
                  <a:srgbClr val="272626"/>
                </a:solidFill>
                <a:latin typeface="Comic Sans MS" panose="030F0702030302020204" pitchFamily="66" charset="0"/>
              </a:rPr>
              <a:t>This is because, according to legend, David realised that, in the heat of battle, it was difficult to see which soldier was the enemy and which soldier was fighting for Wales.</a:t>
            </a:r>
          </a:p>
          <a:p>
            <a:pPr>
              <a:spcBef>
                <a:spcPts val="1500"/>
              </a:spcBef>
            </a:pPr>
            <a:r>
              <a:rPr lang="en-GB" sz="2000" dirty="0">
                <a:solidFill>
                  <a:srgbClr val="272626"/>
                </a:solidFill>
                <a:latin typeface="Comic Sans MS" panose="030F0702030302020204" pitchFamily="66" charset="0"/>
              </a:rPr>
              <a:t>So he came up with a plan to make sure the Welsh soldiers could recognise each other.</a:t>
            </a:r>
          </a:p>
          <a:p>
            <a:pPr>
              <a:spcBef>
                <a:spcPts val="1500"/>
              </a:spcBef>
            </a:pPr>
            <a:r>
              <a:rPr lang="en-GB" sz="2000" dirty="0">
                <a:solidFill>
                  <a:srgbClr val="272626"/>
                </a:solidFill>
                <a:latin typeface="Comic Sans MS" panose="030F0702030302020204" pitchFamily="66" charset="0"/>
              </a:rPr>
              <a:t>They all wore a leek in their helmet. And they won the battle.</a:t>
            </a:r>
          </a:p>
        </p:txBody>
      </p:sp>
    </p:spTree>
    <p:extLst>
      <p:ext uri="{BB962C8B-B14F-4D97-AF65-F5344CB8AC3E}">
        <p14:creationId xmlns:p14="http://schemas.microsoft.com/office/powerpoint/2010/main" val="1091432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4" name="Picture 3" descr="A group of yellow flowers&#10;&#10;Description automatically generated with medium confidence">
            <a:extLst>
              <a:ext uri="{FF2B5EF4-FFF2-40B4-BE49-F238E27FC236}">
                <a16:creationId xmlns:a16="http://schemas.microsoft.com/office/drawing/2014/main" id="{7730905F-509C-47DC-9809-167593A88283}"/>
              </a:ext>
            </a:extLst>
          </p:cNvPr>
          <p:cNvPicPr>
            <a:picLocks noChangeAspect="1"/>
          </p:cNvPicPr>
          <p:nvPr/>
        </p:nvPicPr>
        <p:blipFill>
          <a:blip r:embed="rId4"/>
          <a:stretch>
            <a:fillRect/>
          </a:stretch>
        </p:blipFill>
        <p:spPr>
          <a:xfrm>
            <a:off x="1595959" y="747490"/>
            <a:ext cx="3587049" cy="5199468"/>
          </a:xfrm>
          <a:prstGeom prst="rect">
            <a:avLst/>
          </a:prstGeom>
        </p:spPr>
      </p:pic>
      <p:sp>
        <p:nvSpPr>
          <p:cNvPr id="5" name="TextBox 4">
            <a:extLst>
              <a:ext uri="{FF2B5EF4-FFF2-40B4-BE49-F238E27FC236}">
                <a16:creationId xmlns:a16="http://schemas.microsoft.com/office/drawing/2014/main" id="{901E2CB0-CC69-45F5-9746-AEEA2059FB45}"/>
              </a:ext>
            </a:extLst>
          </p:cNvPr>
          <p:cNvSpPr txBox="1"/>
          <p:nvPr/>
        </p:nvSpPr>
        <p:spPr>
          <a:xfrm>
            <a:off x="5350478" y="2111579"/>
            <a:ext cx="5317524" cy="2939266"/>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The daffodil is the other symbol of Wales, and became popular in the 19</a:t>
            </a:r>
            <a:r>
              <a:rPr lang="en-GB" sz="2000" baseline="30000" dirty="0">
                <a:solidFill>
                  <a:srgbClr val="272626"/>
                </a:solidFill>
                <a:latin typeface="Comic Sans MS" panose="030F0702030302020204" pitchFamily="66" charset="0"/>
              </a:rPr>
              <a:t>th</a:t>
            </a:r>
            <a:r>
              <a:rPr lang="en-GB" sz="2000" dirty="0">
                <a:solidFill>
                  <a:srgbClr val="272626"/>
                </a:solidFill>
                <a:latin typeface="Comic Sans MS" panose="030F0702030302020204" pitchFamily="66" charset="0"/>
              </a:rPr>
              <a:t> century.</a:t>
            </a:r>
          </a:p>
          <a:p>
            <a:pPr>
              <a:spcBef>
                <a:spcPts val="1500"/>
              </a:spcBef>
            </a:pPr>
            <a:r>
              <a:rPr lang="en-GB" sz="2000" dirty="0">
                <a:solidFill>
                  <a:srgbClr val="272626"/>
                </a:solidFill>
                <a:latin typeface="Comic Sans MS" panose="030F0702030302020204" pitchFamily="66" charset="0"/>
              </a:rPr>
              <a:t>Ever since then, Welsh people wear it on St. David’s Day.</a:t>
            </a:r>
          </a:p>
          <a:p>
            <a:pPr>
              <a:spcBef>
                <a:spcPts val="1500"/>
              </a:spcBef>
            </a:pPr>
            <a:r>
              <a:rPr lang="en-GB" sz="2000" dirty="0">
                <a:solidFill>
                  <a:srgbClr val="272626"/>
                </a:solidFill>
                <a:latin typeface="Comic Sans MS" panose="030F0702030302020204" pitchFamily="66" charset="0"/>
              </a:rPr>
              <a:t>At the beginning of the 20</a:t>
            </a:r>
            <a:r>
              <a:rPr lang="en-GB" sz="2000" baseline="30000" dirty="0">
                <a:solidFill>
                  <a:srgbClr val="272626"/>
                </a:solidFill>
                <a:latin typeface="Comic Sans MS" panose="030F0702030302020204" pitchFamily="66" charset="0"/>
              </a:rPr>
              <a:t>th</a:t>
            </a:r>
            <a:r>
              <a:rPr lang="en-GB" sz="2000" dirty="0">
                <a:solidFill>
                  <a:srgbClr val="272626"/>
                </a:solidFill>
                <a:latin typeface="Comic Sans MS" panose="030F0702030302020204" pitchFamily="66" charset="0"/>
              </a:rPr>
              <a:t> century, the daffodil became even more closely associated with Wales.</a:t>
            </a:r>
          </a:p>
          <a:p>
            <a:endParaRPr lang="en-GB" sz="2000" dirty="0">
              <a:latin typeface="Comic Sans MS" panose="030F0702030302020204" pitchFamily="66" charset="0"/>
            </a:endParaRPr>
          </a:p>
        </p:txBody>
      </p:sp>
    </p:spTree>
    <p:extLst>
      <p:ext uri="{BB962C8B-B14F-4D97-AF65-F5344CB8AC3E}">
        <p14:creationId xmlns:p14="http://schemas.microsoft.com/office/powerpoint/2010/main" val="2072198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499FB87A-5D45-D440-9FB5-FC2D2C1B2D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5" name="TextBox 4">
            <a:extLst>
              <a:ext uri="{FF2B5EF4-FFF2-40B4-BE49-F238E27FC236}">
                <a16:creationId xmlns:a16="http://schemas.microsoft.com/office/drawing/2014/main" id="{901E2CB0-CC69-45F5-9746-AEEA2059FB45}"/>
              </a:ext>
            </a:extLst>
          </p:cNvPr>
          <p:cNvSpPr txBox="1"/>
          <p:nvPr/>
        </p:nvSpPr>
        <p:spPr>
          <a:xfrm>
            <a:off x="5327339" y="2113255"/>
            <a:ext cx="5645461" cy="2631490"/>
          </a:xfrm>
          <a:prstGeom prst="rect">
            <a:avLst/>
          </a:prstGeom>
          <a:noFill/>
        </p:spPr>
        <p:txBody>
          <a:bodyPr wrap="square" rtlCol="0">
            <a:spAutoFit/>
          </a:bodyPr>
          <a:lstStyle/>
          <a:p>
            <a:pPr>
              <a:spcBef>
                <a:spcPts val="1500"/>
              </a:spcBef>
            </a:pPr>
            <a:r>
              <a:rPr lang="en-GB" sz="2000" dirty="0">
                <a:solidFill>
                  <a:srgbClr val="272626"/>
                </a:solidFill>
                <a:latin typeface="Comic Sans MS" panose="030F0702030302020204" pitchFamily="66" charset="0"/>
              </a:rPr>
              <a:t>The famous Welsh politician, David Lloyd George, wore a daffodil at the investiture (at bit like crowning, but for a prince not a king) of the then Prince of Wales in 1911.</a:t>
            </a:r>
          </a:p>
          <a:p>
            <a:pPr>
              <a:spcBef>
                <a:spcPts val="1500"/>
              </a:spcBef>
            </a:pPr>
            <a:r>
              <a:rPr lang="en-GB" sz="2000" dirty="0">
                <a:solidFill>
                  <a:srgbClr val="272626"/>
                </a:solidFill>
                <a:latin typeface="Comic Sans MS" panose="030F0702030302020204" pitchFamily="66" charset="0"/>
              </a:rPr>
              <a:t>David Lloyd George later became Prime Minster of Great Britain.</a:t>
            </a:r>
          </a:p>
          <a:p>
            <a:pPr>
              <a:spcBef>
                <a:spcPts val="1500"/>
              </a:spcBef>
            </a:pPr>
            <a:r>
              <a:rPr lang="en-GB" sz="2000" dirty="0">
                <a:solidFill>
                  <a:srgbClr val="272626"/>
                </a:solidFill>
                <a:latin typeface="Comic Sans MS" panose="030F0702030302020204" pitchFamily="66" charset="0"/>
              </a:rPr>
              <a:t>He always wore a daffodil on St. David’s Day.</a:t>
            </a:r>
          </a:p>
        </p:txBody>
      </p:sp>
      <p:pic>
        <p:nvPicPr>
          <p:cNvPr id="3" name="Picture 2" descr="A yellow flower with a white background&#10;&#10;Description automatically generated with medium confidence">
            <a:extLst>
              <a:ext uri="{FF2B5EF4-FFF2-40B4-BE49-F238E27FC236}">
                <a16:creationId xmlns:a16="http://schemas.microsoft.com/office/drawing/2014/main" id="{9404EC19-93A3-4796-9A8A-363BF3F6E56D}"/>
              </a:ext>
            </a:extLst>
          </p:cNvPr>
          <p:cNvPicPr>
            <a:picLocks noChangeAspect="1"/>
          </p:cNvPicPr>
          <p:nvPr/>
        </p:nvPicPr>
        <p:blipFill>
          <a:blip r:embed="rId4"/>
          <a:stretch>
            <a:fillRect/>
          </a:stretch>
        </p:blipFill>
        <p:spPr>
          <a:xfrm>
            <a:off x="1299869" y="1475678"/>
            <a:ext cx="3703543" cy="3673103"/>
          </a:xfrm>
          <a:prstGeom prst="rect">
            <a:avLst/>
          </a:prstGeom>
        </p:spPr>
      </p:pic>
    </p:spTree>
    <p:extLst>
      <p:ext uri="{BB962C8B-B14F-4D97-AF65-F5344CB8AC3E}">
        <p14:creationId xmlns:p14="http://schemas.microsoft.com/office/powerpoint/2010/main" val="29465174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TotalTime>
  <Words>631</Words>
  <Application>Microsoft Macintosh PowerPoint</Application>
  <PresentationFormat>Widescreen</PresentationFormat>
  <Paragraphs>46</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149</cp:revision>
  <dcterms:created xsi:type="dcterms:W3CDTF">2021-01-11T17:47:06Z</dcterms:created>
  <dcterms:modified xsi:type="dcterms:W3CDTF">2022-02-21T18:16:45Z</dcterms:modified>
</cp:coreProperties>
</file>