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6"/>
  </p:notesMasterIdLst>
  <p:sldIdLst>
    <p:sldId id="271" r:id="rId3"/>
    <p:sldId id="272" r:id="rId4"/>
    <p:sldId id="315" r:id="rId5"/>
    <p:sldId id="316" r:id="rId6"/>
    <p:sldId id="326" r:id="rId7"/>
    <p:sldId id="317" r:id="rId8"/>
    <p:sldId id="327" r:id="rId9"/>
    <p:sldId id="314" r:id="rId10"/>
    <p:sldId id="328" r:id="rId11"/>
    <p:sldId id="319" r:id="rId12"/>
    <p:sldId id="329" r:id="rId13"/>
    <p:sldId id="320" r:id="rId14"/>
    <p:sldId id="330" r:id="rId15"/>
    <p:sldId id="321" r:id="rId16"/>
    <p:sldId id="331" r:id="rId17"/>
    <p:sldId id="322" r:id="rId18"/>
    <p:sldId id="332" r:id="rId19"/>
    <p:sldId id="323" r:id="rId20"/>
    <p:sldId id="333" r:id="rId21"/>
    <p:sldId id="324" r:id="rId22"/>
    <p:sldId id="325" r:id="rId23"/>
    <p:sldId id="334" r:id="rId24"/>
    <p:sldId id="29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5" userDrawn="1">
          <p15:clr>
            <a:srgbClr val="A4A3A4"/>
          </p15:clr>
        </p15:guide>
        <p15:guide id="2" pos="3296" userDrawn="1">
          <p15:clr>
            <a:srgbClr val="A4A3A4"/>
          </p15:clr>
        </p15:guide>
        <p15:guide id="12" orient="horz" pos="3680" userDrawn="1">
          <p15:clr>
            <a:srgbClr val="A4A3A4"/>
          </p15:clr>
        </p15:guide>
        <p15:guide id="13" orient="horz" pos="1366" userDrawn="1">
          <p15:clr>
            <a:srgbClr val="A4A3A4"/>
          </p15:clr>
        </p15:guide>
        <p15:guide id="14" pos="39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Maslin" initials="S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AA4C"/>
    <a:srgbClr val="272626"/>
    <a:srgbClr val="41AE62"/>
    <a:srgbClr val="C9D950"/>
    <a:srgbClr val="286AA6"/>
    <a:srgbClr val="C1E6FB"/>
    <a:srgbClr val="C1E6C4"/>
    <a:srgbClr val="3692C4"/>
    <a:srgbClr val="2E93C5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A8030A-B0F2-4B9A-AAE1-DEE14A1A906F}" v="49" dt="2021-12-01T20:10:36.8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490" autoAdjust="0"/>
    <p:restoredTop sz="94700"/>
  </p:normalViewPr>
  <p:slideViewPr>
    <p:cSldViewPr snapToGrid="0" snapToObjects="1">
      <p:cViewPr varScale="1">
        <p:scale>
          <a:sx n="82" d="100"/>
          <a:sy n="82" d="100"/>
        </p:scale>
        <p:origin x="408" y="72"/>
      </p:cViewPr>
      <p:guideLst>
        <p:guide orient="horz" pos="845"/>
        <p:guide pos="3296"/>
        <p:guide orient="horz" pos="3680"/>
        <p:guide orient="horz" pos="1366"/>
        <p:guide pos="39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9340ECA-F202-5441-A378-2F83868ADB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42.jpeg"/><Relationship Id="rId7" Type="http://schemas.openxmlformats.org/officeDocument/2006/relationships/image" Target="../media/image15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10" Type="http://schemas.openxmlformats.org/officeDocument/2006/relationships/image" Target="../media/image18.jpeg"/><Relationship Id="rId4" Type="http://schemas.openxmlformats.org/officeDocument/2006/relationships/image" Target="../media/image43.jpeg"/><Relationship Id="rId9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16A791C-932C-D44E-AFDA-E8F761E90BDD}"/>
              </a:ext>
            </a:extLst>
          </p:cNvPr>
          <p:cNvSpPr/>
          <p:nvPr/>
        </p:nvSpPr>
        <p:spPr>
          <a:xfrm>
            <a:off x="-1" y="2079139"/>
            <a:ext cx="12204552" cy="3246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person, outdoor&#10;&#10;Description automatically generated">
            <a:extLst>
              <a:ext uri="{FF2B5EF4-FFF2-40B4-BE49-F238E27FC236}">
                <a16:creationId xmlns:a16="http://schemas.microsoft.com/office/drawing/2014/main" id="{2DAEB9B4-E49E-374F-BBD4-3B4689F4BF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1149" y="2158246"/>
            <a:ext cx="3561560" cy="3094216"/>
          </a:xfrm>
          <a:prstGeom prst="rect">
            <a:avLst/>
          </a:prstGeom>
        </p:spPr>
      </p:pic>
      <p:pic>
        <p:nvPicPr>
          <p:cNvPr id="12" name="Picture 11" descr="A painting of a person&#10;&#10;Description automatically generated with medium confidence">
            <a:extLst>
              <a:ext uri="{FF2B5EF4-FFF2-40B4-BE49-F238E27FC236}">
                <a16:creationId xmlns:a16="http://schemas.microsoft.com/office/drawing/2014/main" id="{A74CC818-2338-7E44-B424-D8DDFC545A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3" y="2158247"/>
            <a:ext cx="2406722" cy="3094220"/>
          </a:xfrm>
          <a:prstGeom prst="rect">
            <a:avLst/>
          </a:prstGeom>
        </p:spPr>
      </p:pic>
      <p:pic>
        <p:nvPicPr>
          <p:cNvPr id="13" name="Picture 12" descr="A vase with yellow flowers&#10;&#10;Description automatically generated with medium confidence">
            <a:extLst>
              <a:ext uri="{FF2B5EF4-FFF2-40B4-BE49-F238E27FC236}">
                <a16:creationId xmlns:a16="http://schemas.microsoft.com/office/drawing/2014/main" id="{24A4F0D3-5F22-4446-91F5-2D2571E339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196348" y="2158246"/>
            <a:ext cx="2386832" cy="3094220"/>
          </a:xfrm>
          <a:prstGeom prst="rect">
            <a:avLst/>
          </a:prstGeom>
        </p:spPr>
      </p:pic>
      <p:pic>
        <p:nvPicPr>
          <p:cNvPr id="16" name="Picture 15" descr="A picture containing text, floor, indoor&#10;&#10;Description automatically generated">
            <a:extLst>
              <a:ext uri="{FF2B5EF4-FFF2-40B4-BE49-F238E27FC236}">
                <a16:creationId xmlns:a16="http://schemas.microsoft.com/office/drawing/2014/main" id="{35BA40BA-AE4E-7D44-9968-D20D1F85B92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4827" y="2151893"/>
            <a:ext cx="3509723" cy="310776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D625373-3A01-8F46-8B1F-0CDD916FB564}"/>
              </a:ext>
            </a:extLst>
          </p:cNvPr>
          <p:cNvSpPr txBox="1">
            <a:spLocks/>
          </p:cNvSpPr>
          <p:nvPr/>
        </p:nvSpPr>
        <p:spPr>
          <a:xfrm>
            <a:off x="-2" y="704940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Explore - Art Movements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BFCA0F2-4023-FD40-B4D1-E45297E6D1AA}"/>
              </a:ext>
            </a:extLst>
          </p:cNvPr>
          <p:cNvSpPr txBox="1">
            <a:spLocks/>
          </p:cNvSpPr>
          <p:nvPr/>
        </p:nvSpPr>
        <p:spPr>
          <a:xfrm>
            <a:off x="10030027" y="6022650"/>
            <a:ext cx="196005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 and Design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9104716-08D6-BD43-BC81-4A4A61FAD3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8" name="Picture 1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30D7016-1D22-4A47-97F4-8E44522FE66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00BDE180-7E0E-D447-A33D-1ED7952A8D92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A95F524-5A52-7449-88C8-92A06C9C9135}"/>
              </a:ext>
            </a:extLst>
          </p:cNvPr>
          <p:cNvSpPr txBox="1">
            <a:spLocks/>
          </p:cNvSpPr>
          <p:nvPr/>
        </p:nvSpPr>
        <p:spPr>
          <a:xfrm>
            <a:off x="5270270" y="930168"/>
            <a:ext cx="6499984" cy="54217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Impressionism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F07C79-8786-D14E-AAA6-8ACA7177C148}"/>
              </a:ext>
            </a:extLst>
          </p:cNvPr>
          <p:cNvSpPr txBox="1">
            <a:spLocks/>
          </p:cNvSpPr>
          <p:nvPr/>
        </p:nvSpPr>
        <p:spPr>
          <a:xfrm>
            <a:off x="6096001" y="1879237"/>
            <a:ext cx="4729566" cy="42483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Timeline: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from the 1870s to 1900.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Again, this movement started in France (in Paris), and was founded by a group of artists who liked to paint outside ‘</a:t>
            </a:r>
            <a:r>
              <a:rPr lang="en-GB" sz="20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en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plein air’, instead of inside in a studio.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They often used quick brushstrokes, vivid colours and captured the ‘sunlight’ in their portraits and landscape art. </a:t>
            </a:r>
          </a:p>
        </p:txBody>
      </p:sp>
      <p:pic>
        <p:nvPicPr>
          <p:cNvPr id="4" name="Picture 3" descr="A picture containing grass&#10;&#10;Description automatically generated">
            <a:extLst>
              <a:ext uri="{FF2B5EF4-FFF2-40B4-BE49-F238E27FC236}">
                <a16:creationId xmlns:a16="http://schemas.microsoft.com/office/drawing/2014/main" id="{0A636EA7-A70E-614A-B6EF-E57D1121D9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816" y="367155"/>
            <a:ext cx="4810655" cy="607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71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F07C79-8786-D14E-AAA6-8ACA7177C148}"/>
              </a:ext>
            </a:extLst>
          </p:cNvPr>
          <p:cNvSpPr txBox="1">
            <a:spLocks/>
          </p:cNvSpPr>
          <p:nvPr/>
        </p:nvSpPr>
        <p:spPr>
          <a:xfrm>
            <a:off x="6096000" y="1879235"/>
            <a:ext cx="5314266" cy="33232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Famous artists during this time: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Claude Monet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Pierre-Auguste Renoir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Camille </a:t>
            </a:r>
            <a:r>
              <a:rPr lang="en-GB" sz="20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Pissaro</a:t>
            </a:r>
            <a:endParaRPr lang="en-GB" sz="2000" dirty="0">
              <a:solidFill>
                <a:srgbClr val="272626"/>
              </a:solidFill>
              <a:latin typeface="Comic Sans MS" panose="030F0902030302020204" pitchFamily="66" charset="0"/>
            </a:endParaRP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Edgar Degas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Alfred Sisley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Mary Cassatt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21E7FE5-B43B-CA48-8A94-102CBD8B7225}"/>
              </a:ext>
            </a:extLst>
          </p:cNvPr>
          <p:cNvSpPr txBox="1">
            <a:spLocks/>
          </p:cNvSpPr>
          <p:nvPr/>
        </p:nvSpPr>
        <p:spPr>
          <a:xfrm>
            <a:off x="5270270" y="930168"/>
            <a:ext cx="6499984" cy="54217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Impressionism</a:t>
            </a:r>
          </a:p>
        </p:txBody>
      </p:sp>
      <p:pic>
        <p:nvPicPr>
          <p:cNvPr id="8" name="Picture 7" descr="A picture containing grass&#10;&#10;Description automatically generated">
            <a:extLst>
              <a:ext uri="{FF2B5EF4-FFF2-40B4-BE49-F238E27FC236}">
                <a16:creationId xmlns:a16="http://schemas.microsoft.com/office/drawing/2014/main" id="{6EFB3860-1DFA-1040-B003-2CE9AF4620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816" y="367155"/>
            <a:ext cx="4810655" cy="607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5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vase with yellow flowers&#10;&#10;Description automatically generated with medium confidence">
            <a:extLst>
              <a:ext uri="{FF2B5EF4-FFF2-40B4-BE49-F238E27FC236}">
                <a16:creationId xmlns:a16="http://schemas.microsoft.com/office/drawing/2014/main" id="{3B12F40A-3CF6-684C-ACD5-AC96ABA586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747" y="377313"/>
            <a:ext cx="4810653" cy="60764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A95F524-5A52-7449-88C8-92A06C9C9135}"/>
              </a:ext>
            </a:extLst>
          </p:cNvPr>
          <p:cNvSpPr txBox="1">
            <a:spLocks/>
          </p:cNvSpPr>
          <p:nvPr/>
        </p:nvSpPr>
        <p:spPr>
          <a:xfrm>
            <a:off x="5270270" y="913607"/>
            <a:ext cx="6499984" cy="69821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Post-impressionism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F07C79-8786-D14E-AAA6-8ACA7177C148}"/>
              </a:ext>
            </a:extLst>
          </p:cNvPr>
          <p:cNvSpPr txBox="1">
            <a:spLocks/>
          </p:cNvSpPr>
          <p:nvPr/>
        </p:nvSpPr>
        <p:spPr>
          <a:xfrm>
            <a:off x="6096000" y="1883463"/>
            <a:ext cx="4497092" cy="375705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Timeline: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from 1880 to 1920.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Post-impressionism moved towards creating art to express emotion.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Colour was often the way to do this, using vibrant or very dark colours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to convey the mood.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Again, quick brushstrokes were used and often there was a distorted perspective in the art.</a:t>
            </a:r>
          </a:p>
        </p:txBody>
      </p:sp>
    </p:spTree>
    <p:extLst>
      <p:ext uri="{BB962C8B-B14F-4D97-AF65-F5344CB8AC3E}">
        <p14:creationId xmlns:p14="http://schemas.microsoft.com/office/powerpoint/2010/main" val="368767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vase with yellow flowers&#10;&#10;Description automatically generated with medium confidence">
            <a:extLst>
              <a:ext uri="{FF2B5EF4-FFF2-40B4-BE49-F238E27FC236}">
                <a16:creationId xmlns:a16="http://schemas.microsoft.com/office/drawing/2014/main" id="{3B12F40A-3CF6-684C-ACD5-AC96ABA586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747" y="377313"/>
            <a:ext cx="4810653" cy="6076477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F07C79-8786-D14E-AAA6-8ACA7177C148}"/>
              </a:ext>
            </a:extLst>
          </p:cNvPr>
          <p:cNvSpPr txBox="1">
            <a:spLocks/>
          </p:cNvSpPr>
          <p:nvPr/>
        </p:nvSpPr>
        <p:spPr>
          <a:xfrm>
            <a:off x="6096000" y="1879235"/>
            <a:ext cx="5314266" cy="33232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Famous artists during this time: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Vincent Van Gogh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Paul Cezanne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Paul Gaugin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Henri Matisse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Georges Seurat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Berthe Morisot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690B06-1C6E-044B-9217-622E8F012249}"/>
              </a:ext>
            </a:extLst>
          </p:cNvPr>
          <p:cNvSpPr txBox="1">
            <a:spLocks/>
          </p:cNvSpPr>
          <p:nvPr/>
        </p:nvSpPr>
        <p:spPr>
          <a:xfrm>
            <a:off x="5270270" y="913607"/>
            <a:ext cx="6499984" cy="69821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Post-impressionism</a:t>
            </a:r>
          </a:p>
        </p:txBody>
      </p:sp>
    </p:spTree>
    <p:extLst>
      <p:ext uri="{BB962C8B-B14F-4D97-AF65-F5344CB8AC3E}">
        <p14:creationId xmlns:p14="http://schemas.microsoft.com/office/powerpoint/2010/main" val="332991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A95F524-5A52-7449-88C8-92A06C9C9135}"/>
              </a:ext>
            </a:extLst>
          </p:cNvPr>
          <p:cNvSpPr txBox="1">
            <a:spLocks/>
          </p:cNvSpPr>
          <p:nvPr/>
        </p:nvSpPr>
        <p:spPr>
          <a:xfrm>
            <a:off x="5270270" y="926644"/>
            <a:ext cx="6499984" cy="6851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Cubism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F07C79-8786-D14E-AAA6-8ACA7177C148}"/>
              </a:ext>
            </a:extLst>
          </p:cNvPr>
          <p:cNvSpPr txBox="1">
            <a:spLocks/>
          </p:cNvSpPr>
          <p:nvPr/>
        </p:nvSpPr>
        <p:spPr>
          <a:xfrm>
            <a:off x="6096000" y="1879237"/>
            <a:ext cx="4566834" cy="367517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Timeline: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from 1908 to 1920.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Seen as one of the most important art movements of the 20</a:t>
            </a:r>
            <a:r>
              <a:rPr lang="en-GB" sz="2000" baseline="30000" dirty="0">
                <a:solidFill>
                  <a:srgbClr val="272626"/>
                </a:solidFill>
                <a:latin typeface="Comic Sans MS" panose="030F0902030302020204" pitchFamily="66" charset="0"/>
              </a:rPr>
              <a:t>th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century, Cubism used geometric forms to simplify art.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Using minimal lines and shapes, objects were deconstructed and shown in abstract form, almost creating a 2D image.</a:t>
            </a:r>
          </a:p>
        </p:txBody>
      </p:sp>
      <p:pic>
        <p:nvPicPr>
          <p:cNvPr id="6" name="Picture 5" descr="A picture containing text, floor, indoor&#10;&#10;Description automatically generated">
            <a:extLst>
              <a:ext uri="{FF2B5EF4-FFF2-40B4-BE49-F238E27FC236}">
                <a16:creationId xmlns:a16="http://schemas.microsoft.com/office/drawing/2014/main" id="{3B897D81-963A-7946-85E2-24321E014B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1868" y="368666"/>
            <a:ext cx="4830532" cy="607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00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floor, indoor&#10;&#10;Description automatically generated">
            <a:extLst>
              <a:ext uri="{FF2B5EF4-FFF2-40B4-BE49-F238E27FC236}">
                <a16:creationId xmlns:a16="http://schemas.microsoft.com/office/drawing/2014/main" id="{9269B2F3-ADA6-BD47-BB31-F40F0C592F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1868" y="368666"/>
            <a:ext cx="4830532" cy="6072594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F07C79-8786-D14E-AAA6-8ACA7177C148}"/>
              </a:ext>
            </a:extLst>
          </p:cNvPr>
          <p:cNvSpPr txBox="1">
            <a:spLocks/>
          </p:cNvSpPr>
          <p:nvPr/>
        </p:nvSpPr>
        <p:spPr>
          <a:xfrm>
            <a:off x="6096000" y="1871487"/>
            <a:ext cx="5314266" cy="33232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Famous artists during this time: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Pablo Picasso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Georges Braque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Jean </a:t>
            </a:r>
            <a:r>
              <a:rPr lang="en-GB" sz="20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Metzinger</a:t>
            </a:r>
            <a:endParaRPr lang="en-GB" sz="2000" dirty="0">
              <a:solidFill>
                <a:srgbClr val="272626"/>
              </a:solidFill>
              <a:latin typeface="Comic Sans MS" panose="030F0902030302020204" pitchFamily="66" charset="0"/>
            </a:endParaRP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Juan Gris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Fernand Leger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Marie Laurencin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8FFAEE-2283-D940-B23E-2C98FFB225D5}"/>
              </a:ext>
            </a:extLst>
          </p:cNvPr>
          <p:cNvSpPr txBox="1">
            <a:spLocks/>
          </p:cNvSpPr>
          <p:nvPr/>
        </p:nvSpPr>
        <p:spPr>
          <a:xfrm>
            <a:off x="5270270" y="926644"/>
            <a:ext cx="6499984" cy="6851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Cubism</a:t>
            </a:r>
          </a:p>
        </p:txBody>
      </p:sp>
    </p:spTree>
    <p:extLst>
      <p:ext uri="{BB962C8B-B14F-4D97-AF65-F5344CB8AC3E}">
        <p14:creationId xmlns:p14="http://schemas.microsoft.com/office/powerpoint/2010/main" val="261994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A95F524-5A52-7449-88C8-92A06C9C9135}"/>
              </a:ext>
            </a:extLst>
          </p:cNvPr>
          <p:cNvSpPr txBox="1">
            <a:spLocks/>
          </p:cNvSpPr>
          <p:nvPr/>
        </p:nvSpPr>
        <p:spPr>
          <a:xfrm>
            <a:off x="5247966" y="921356"/>
            <a:ext cx="6544590" cy="6594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Surrealism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F07C79-8786-D14E-AAA6-8ACA7177C148}"/>
              </a:ext>
            </a:extLst>
          </p:cNvPr>
          <p:cNvSpPr txBox="1">
            <a:spLocks/>
          </p:cNvSpPr>
          <p:nvPr/>
        </p:nvSpPr>
        <p:spPr>
          <a:xfrm>
            <a:off x="6096000" y="1911789"/>
            <a:ext cx="4574583" cy="314290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None/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Timeline: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from the 1920s to 1966.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Surrealism was highly experimental, bringing mystery and imagination into art.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Not limited to painting, surrealism extended to sculpture, photography and film.</a:t>
            </a:r>
          </a:p>
        </p:txBody>
      </p:sp>
      <p:pic>
        <p:nvPicPr>
          <p:cNvPr id="9" name="Picture 8" descr="A picture containing indoor, several&#10;&#10;Description automatically generated">
            <a:extLst>
              <a:ext uri="{FF2B5EF4-FFF2-40B4-BE49-F238E27FC236}">
                <a16:creationId xmlns:a16="http://schemas.microsoft.com/office/drawing/2014/main" id="{76381562-09B0-8845-91FD-F9F2805102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444" y="367859"/>
            <a:ext cx="4848522" cy="60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18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F07C79-8786-D14E-AAA6-8ACA7177C148}"/>
              </a:ext>
            </a:extLst>
          </p:cNvPr>
          <p:cNvSpPr txBox="1">
            <a:spLocks/>
          </p:cNvSpPr>
          <p:nvPr/>
        </p:nvSpPr>
        <p:spPr>
          <a:xfrm>
            <a:off x="6096000" y="1864369"/>
            <a:ext cx="5314266" cy="31292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Famous artists during this time: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Salvador Dali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Andre Breton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Max Ernst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Rene Magritte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Joan Miro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Leonora Carrington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44AC9-AC2E-044F-83BA-05EFBE1BC328}"/>
              </a:ext>
            </a:extLst>
          </p:cNvPr>
          <p:cNvSpPr txBox="1">
            <a:spLocks/>
          </p:cNvSpPr>
          <p:nvPr/>
        </p:nvSpPr>
        <p:spPr>
          <a:xfrm>
            <a:off x="5247966" y="921356"/>
            <a:ext cx="6544590" cy="6594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Surrealism</a:t>
            </a:r>
          </a:p>
        </p:txBody>
      </p:sp>
      <p:pic>
        <p:nvPicPr>
          <p:cNvPr id="7" name="Picture 6" descr="A picture containing indoor, several&#10;&#10;Description automatically generated">
            <a:extLst>
              <a:ext uri="{FF2B5EF4-FFF2-40B4-BE49-F238E27FC236}">
                <a16:creationId xmlns:a16="http://schemas.microsoft.com/office/drawing/2014/main" id="{04FF17F7-0586-034A-971C-D222A7782C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444" y="367859"/>
            <a:ext cx="4848522" cy="60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72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A95F524-5A52-7449-88C8-92A06C9C9135}"/>
              </a:ext>
            </a:extLst>
          </p:cNvPr>
          <p:cNvSpPr txBox="1">
            <a:spLocks/>
          </p:cNvSpPr>
          <p:nvPr/>
        </p:nvSpPr>
        <p:spPr>
          <a:xfrm>
            <a:off x="5270270" y="934393"/>
            <a:ext cx="6499984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Pop 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F07C79-8786-D14E-AAA6-8ACA7177C148}"/>
              </a:ext>
            </a:extLst>
          </p:cNvPr>
          <p:cNvSpPr txBox="1">
            <a:spLocks/>
          </p:cNvSpPr>
          <p:nvPr/>
        </p:nvSpPr>
        <p:spPr>
          <a:xfrm>
            <a:off x="6096000" y="1879237"/>
            <a:ext cx="4675322" cy="35930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Timeline: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from 1956 to 1960s.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After the First World War there was a consumer boom, created by youth culture and optimism.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Pop art originated in Great Britain and took inspiration from pop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music, television, comic books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and print advertising.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5DC820A8-DDBD-544A-8ED1-4C486E8DAE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746" y="374485"/>
            <a:ext cx="4810654" cy="6050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04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A95F524-5A52-7449-88C8-92A06C9C9135}"/>
              </a:ext>
            </a:extLst>
          </p:cNvPr>
          <p:cNvSpPr txBox="1">
            <a:spLocks/>
          </p:cNvSpPr>
          <p:nvPr/>
        </p:nvSpPr>
        <p:spPr>
          <a:xfrm>
            <a:off x="5247966" y="934393"/>
            <a:ext cx="6522288" cy="6929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Pop 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F07C79-8786-D14E-AAA6-8ACA7177C148}"/>
              </a:ext>
            </a:extLst>
          </p:cNvPr>
          <p:cNvSpPr txBox="1">
            <a:spLocks/>
          </p:cNvSpPr>
          <p:nvPr/>
        </p:nvSpPr>
        <p:spPr>
          <a:xfrm>
            <a:off x="6096000" y="1886985"/>
            <a:ext cx="5314266" cy="347761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Famous artists during this time: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Andy Warhol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Jasper Johns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Roy Lichtenstein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Keith Haring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David Hockney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Pauline </a:t>
            </a:r>
            <a:r>
              <a:rPr lang="en-GB" sz="20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Boty</a:t>
            </a:r>
            <a:endParaRPr lang="en-GB" sz="20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5A4275DE-BF12-B34E-A450-F1E96ECEF2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746" y="374485"/>
            <a:ext cx="4810654" cy="6050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30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041D625-2F61-F141-92AD-BDB911C62B75}"/>
              </a:ext>
            </a:extLst>
          </p:cNvPr>
          <p:cNvGrpSpPr/>
          <p:nvPr/>
        </p:nvGrpSpPr>
        <p:grpSpPr>
          <a:xfrm>
            <a:off x="2048957" y="1959078"/>
            <a:ext cx="3846519" cy="3647933"/>
            <a:chOff x="1158078" y="1097934"/>
            <a:chExt cx="4852993" cy="4602445"/>
          </a:xfrm>
        </p:grpSpPr>
        <p:pic>
          <p:nvPicPr>
            <p:cNvPr id="11" name="Picture 10" descr="A picture containing indoor, several&#10;&#10;Description automatically generated">
              <a:extLst>
                <a:ext uri="{FF2B5EF4-FFF2-40B4-BE49-F238E27FC236}">
                  <a16:creationId xmlns:a16="http://schemas.microsoft.com/office/drawing/2014/main" id="{4771E079-481D-7E41-A7C8-E16E168F9B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58778" y="3563580"/>
              <a:ext cx="2952293" cy="2136797"/>
            </a:xfrm>
            <a:prstGeom prst="rect">
              <a:avLst/>
            </a:prstGeom>
          </p:spPr>
        </p:pic>
        <p:pic>
          <p:nvPicPr>
            <p:cNvPr id="14" name="Picture 13" descr="A picture containing grass&#10;&#10;Description automatically generated">
              <a:extLst>
                <a:ext uri="{FF2B5EF4-FFF2-40B4-BE49-F238E27FC236}">
                  <a16:creationId xmlns:a16="http://schemas.microsoft.com/office/drawing/2014/main" id="{E14309B4-CFF1-C947-B708-0AC4B9A73C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58778" y="1097934"/>
              <a:ext cx="2952293" cy="2213435"/>
            </a:xfrm>
            <a:prstGeom prst="rect">
              <a:avLst/>
            </a:prstGeom>
          </p:spPr>
        </p:pic>
        <p:pic>
          <p:nvPicPr>
            <p:cNvPr id="15" name="Picture 14" descr="A vase with yellow flowers&#10;&#10;Description automatically generated with medium confidence">
              <a:extLst>
                <a:ext uri="{FF2B5EF4-FFF2-40B4-BE49-F238E27FC236}">
                  <a16:creationId xmlns:a16="http://schemas.microsoft.com/office/drawing/2014/main" id="{28ACF56F-ED6A-3D4B-A60C-1B6B0E46FA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158078" y="1099971"/>
              <a:ext cx="1707409" cy="2213435"/>
            </a:xfrm>
            <a:prstGeom prst="rect">
              <a:avLst/>
            </a:prstGeom>
          </p:spPr>
        </p:pic>
        <p:pic>
          <p:nvPicPr>
            <p:cNvPr id="16" name="Picture 15" descr="A picture containing text, floor, indoor&#10;&#10;Description automatically generated">
              <a:extLst>
                <a:ext uri="{FF2B5EF4-FFF2-40B4-BE49-F238E27FC236}">
                  <a16:creationId xmlns:a16="http://schemas.microsoft.com/office/drawing/2014/main" id="{30629D51-22A1-9744-8024-72943DE477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158080" y="3563581"/>
              <a:ext cx="1707410" cy="2136798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8A6FB1E5-97CF-FA4E-9113-340213599302}"/>
              </a:ext>
            </a:extLst>
          </p:cNvPr>
          <p:cNvSpPr txBox="1"/>
          <p:nvPr/>
        </p:nvSpPr>
        <p:spPr>
          <a:xfrm>
            <a:off x="536973" y="5922227"/>
            <a:ext cx="10313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1200" b="1" dirty="0">
                <a:solidFill>
                  <a:srgbClr val="3FAA4C"/>
                </a:solidFill>
                <a:latin typeface="Arial" panose="020B0604020202020204" pitchFamily="34" charset="0"/>
              </a:rPr>
              <a:t>Curriculum Links: </a:t>
            </a:r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</a:rPr>
              <a:t>Pupils should be taught about great artists, architects and designers in history.</a:t>
            </a:r>
          </a:p>
          <a:p>
            <a:pPr lvl="0"/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</a:rPr>
              <a:t>Know about great artists, craft makers and designers, and understand the historical and cultural development of their art forms</a:t>
            </a:r>
            <a:r>
              <a:rPr lang="en-GB" sz="1200" b="1" dirty="0">
                <a:solidFill>
                  <a:srgbClr val="3FAA4C"/>
                </a:solidFill>
                <a:latin typeface="Arial" panose="020B0604020202020204" pitchFamily="34" charset="0"/>
              </a:rPr>
              <a:t>.</a:t>
            </a:r>
          </a:p>
          <a:p>
            <a:pPr lvl="0"/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</a:rPr>
              <a:t>	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10AA6C-60CD-5F4C-BAEB-58EF5FBDFFB0}"/>
              </a:ext>
            </a:extLst>
          </p:cNvPr>
          <p:cNvSpPr txBox="1"/>
          <p:nvPr/>
        </p:nvSpPr>
        <p:spPr>
          <a:xfrm>
            <a:off x="6583120" y="2698973"/>
            <a:ext cx="3690434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Learn about a range of art movements from a European and North American perspective.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Research and compare artists and their work.</a:t>
            </a:r>
          </a:p>
          <a:p>
            <a:endParaRPr lang="en-GB" sz="20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1FBFAEE1-8AD8-F94A-8F98-AE94F8CE4DF3}"/>
              </a:ext>
            </a:extLst>
          </p:cNvPr>
          <p:cNvSpPr txBox="1">
            <a:spLocks/>
          </p:cNvSpPr>
          <p:nvPr/>
        </p:nvSpPr>
        <p:spPr>
          <a:xfrm>
            <a:off x="0" y="654977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Art Movements</a:t>
            </a:r>
            <a:b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</p:spTree>
    <p:extLst>
      <p:ext uri="{BB962C8B-B14F-4D97-AF65-F5344CB8AC3E}">
        <p14:creationId xmlns:p14="http://schemas.microsoft.com/office/powerpoint/2010/main" val="7575283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several&#10;&#10;Description automatically generated">
            <a:extLst>
              <a:ext uri="{FF2B5EF4-FFF2-40B4-BE49-F238E27FC236}">
                <a16:creationId xmlns:a16="http://schemas.microsoft.com/office/drawing/2014/main" id="{306D6004-ED9A-514E-A3D9-42F44032F3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8778" y="3900009"/>
            <a:ext cx="2952293" cy="2136797"/>
          </a:xfrm>
          <a:prstGeom prst="rect">
            <a:avLst/>
          </a:prstGeom>
        </p:spPr>
      </p:pic>
      <p:pic>
        <p:nvPicPr>
          <p:cNvPr id="3" name="Picture 2" descr="A picture containing grass&#10;&#10;Description automatically generated">
            <a:extLst>
              <a:ext uri="{FF2B5EF4-FFF2-40B4-BE49-F238E27FC236}">
                <a16:creationId xmlns:a16="http://schemas.microsoft.com/office/drawing/2014/main" id="{719F3F39-DB3B-7440-913E-579632CD1E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8778" y="1434363"/>
            <a:ext cx="2952293" cy="2213435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D682EF6D-513E-1247-8077-035D280B37EC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447AE0B-C12C-5E4D-8357-1719FE28668E}"/>
              </a:ext>
            </a:extLst>
          </p:cNvPr>
          <p:cNvSpPr txBox="1">
            <a:spLocks/>
          </p:cNvSpPr>
          <p:nvPr/>
        </p:nvSpPr>
        <p:spPr>
          <a:xfrm>
            <a:off x="6771915" y="2185927"/>
            <a:ext cx="4262005" cy="38896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Research an artist from one of these movements and look in detail at their work.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was the background to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their art?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How did they produce their work?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How did it compare to other artists working at the same time?</a:t>
            </a:r>
          </a:p>
        </p:txBody>
      </p:sp>
      <p:pic>
        <p:nvPicPr>
          <p:cNvPr id="15" name="Picture 14" descr="A vase with yellow flowers&#10;&#10;Description automatically generated with medium confidence">
            <a:extLst>
              <a:ext uri="{FF2B5EF4-FFF2-40B4-BE49-F238E27FC236}">
                <a16:creationId xmlns:a16="http://schemas.microsoft.com/office/drawing/2014/main" id="{2444192F-2932-F549-8545-786F2F22142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158078" y="1436400"/>
            <a:ext cx="1707409" cy="2213435"/>
          </a:xfrm>
          <a:prstGeom prst="rect">
            <a:avLst/>
          </a:prstGeom>
        </p:spPr>
      </p:pic>
      <p:pic>
        <p:nvPicPr>
          <p:cNvPr id="16" name="Picture 15" descr="A picture containing text, floor, indoor&#10;&#10;Description automatically generated">
            <a:extLst>
              <a:ext uri="{FF2B5EF4-FFF2-40B4-BE49-F238E27FC236}">
                <a16:creationId xmlns:a16="http://schemas.microsoft.com/office/drawing/2014/main" id="{AD61B95F-D906-1840-BB87-68ACFC9A616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158080" y="3900010"/>
            <a:ext cx="1707410" cy="213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1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447AE0B-C12C-5E4D-8357-1719FE28668E}"/>
              </a:ext>
            </a:extLst>
          </p:cNvPr>
          <p:cNvSpPr txBox="1">
            <a:spLocks/>
          </p:cNvSpPr>
          <p:nvPr/>
        </p:nvSpPr>
        <p:spPr>
          <a:xfrm>
            <a:off x="7044882" y="2156417"/>
            <a:ext cx="3718691" cy="265028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Consider how these movements were influenced by, or influenced, artists working in other continents at the same time.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Research art movements from other continents. </a:t>
            </a:r>
          </a:p>
        </p:txBody>
      </p:sp>
      <p:pic>
        <p:nvPicPr>
          <p:cNvPr id="8" name="Picture 7" descr="A picture containing indoor, several&#10;&#10;Description automatically generated">
            <a:extLst>
              <a:ext uri="{FF2B5EF4-FFF2-40B4-BE49-F238E27FC236}">
                <a16:creationId xmlns:a16="http://schemas.microsoft.com/office/drawing/2014/main" id="{036BF997-1DF3-3D47-BAD6-5C8803A455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8778" y="3563580"/>
            <a:ext cx="2952293" cy="2136797"/>
          </a:xfrm>
          <a:prstGeom prst="rect">
            <a:avLst/>
          </a:prstGeom>
        </p:spPr>
      </p:pic>
      <p:pic>
        <p:nvPicPr>
          <p:cNvPr id="10" name="Picture 9" descr="A picture containing grass&#10;&#10;Description automatically generated">
            <a:extLst>
              <a:ext uri="{FF2B5EF4-FFF2-40B4-BE49-F238E27FC236}">
                <a16:creationId xmlns:a16="http://schemas.microsoft.com/office/drawing/2014/main" id="{9754C35C-FBC6-F840-98AD-F7185612D0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8778" y="1097934"/>
            <a:ext cx="2952293" cy="2213435"/>
          </a:xfrm>
          <a:prstGeom prst="rect">
            <a:avLst/>
          </a:prstGeom>
        </p:spPr>
      </p:pic>
      <p:pic>
        <p:nvPicPr>
          <p:cNvPr id="11" name="Picture 10" descr="A vase with yellow flowers&#10;&#10;Description automatically generated with medium confidence">
            <a:extLst>
              <a:ext uri="{FF2B5EF4-FFF2-40B4-BE49-F238E27FC236}">
                <a16:creationId xmlns:a16="http://schemas.microsoft.com/office/drawing/2014/main" id="{27827AC8-D9C1-D140-88FE-68681E5E62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158078" y="1099971"/>
            <a:ext cx="1707409" cy="2213435"/>
          </a:xfrm>
          <a:prstGeom prst="rect">
            <a:avLst/>
          </a:prstGeom>
        </p:spPr>
      </p:pic>
      <p:pic>
        <p:nvPicPr>
          <p:cNvPr id="12" name="Picture 11" descr="A picture containing text, floor, indoor&#10;&#10;Description automatically generated">
            <a:extLst>
              <a:ext uri="{FF2B5EF4-FFF2-40B4-BE49-F238E27FC236}">
                <a16:creationId xmlns:a16="http://schemas.microsoft.com/office/drawing/2014/main" id="{BA8C1F69-293C-A747-B92A-F49FACD976C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158080" y="3563581"/>
            <a:ext cx="1707410" cy="213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0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Calendar&#10;&#10;Description automatically generated">
            <a:extLst>
              <a:ext uri="{FF2B5EF4-FFF2-40B4-BE49-F238E27FC236}">
                <a16:creationId xmlns:a16="http://schemas.microsoft.com/office/drawing/2014/main" id="{02945576-3B98-D643-9210-F7D9145051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8001" y="4534699"/>
            <a:ext cx="1960495" cy="1185472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26" name="Picture 25" descr="Calendar&#10;&#10;Description automatically generated">
            <a:extLst>
              <a:ext uri="{FF2B5EF4-FFF2-40B4-BE49-F238E27FC236}">
                <a16:creationId xmlns:a16="http://schemas.microsoft.com/office/drawing/2014/main" id="{6C34AC30-77B3-8548-BD30-6A9590F177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1871" y="4534699"/>
            <a:ext cx="1960495" cy="1185472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27" name="Picture 26" descr="Calendar&#10;&#10;Description automatically generated">
            <a:extLst>
              <a:ext uri="{FF2B5EF4-FFF2-40B4-BE49-F238E27FC236}">
                <a16:creationId xmlns:a16="http://schemas.microsoft.com/office/drawing/2014/main" id="{273137D3-C413-8D46-97EA-0718155135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5741" y="4534699"/>
            <a:ext cx="1960495" cy="1185472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22" name="Picture 21" descr="Calendar&#10;&#10;Description automatically generated">
            <a:extLst>
              <a:ext uri="{FF2B5EF4-FFF2-40B4-BE49-F238E27FC236}">
                <a16:creationId xmlns:a16="http://schemas.microsoft.com/office/drawing/2014/main" id="{7F8E8206-9DB9-C64C-9F31-FAC5EFD91EF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7756" y="3054025"/>
            <a:ext cx="1960495" cy="1185472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21" name="Picture 20" descr="Calendar&#10;&#10;Description automatically generated">
            <a:extLst>
              <a:ext uri="{FF2B5EF4-FFF2-40B4-BE49-F238E27FC236}">
                <a16:creationId xmlns:a16="http://schemas.microsoft.com/office/drawing/2014/main" id="{ADAF0F58-672D-CC45-BF0F-266040AB854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1625" y="3054025"/>
            <a:ext cx="1960495" cy="1185472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3" name="Picture 2" descr="Calendar&#10;&#10;Description automatically generated">
            <a:extLst>
              <a:ext uri="{FF2B5EF4-FFF2-40B4-BE49-F238E27FC236}">
                <a16:creationId xmlns:a16="http://schemas.microsoft.com/office/drawing/2014/main" id="{67041EDE-263B-2C46-9FF3-98257673596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494" y="3054025"/>
            <a:ext cx="1960495" cy="1185472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2505A96-10DC-4745-96A1-DA433F1EA749}"/>
              </a:ext>
            </a:extLst>
          </p:cNvPr>
          <p:cNvSpPr txBox="1"/>
          <p:nvPr/>
        </p:nvSpPr>
        <p:spPr>
          <a:xfrm>
            <a:off x="1618406" y="1366129"/>
            <a:ext cx="8955188" cy="1143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Discuss what you </a:t>
            </a:r>
            <a:r>
              <a:rPr lang="en-GB" sz="2000">
                <a:solidFill>
                  <a:srgbClr val="272626"/>
                </a:solidFill>
                <a:latin typeface="Comic Sans MS" panose="030F0902030302020204" pitchFamily="66" charset="0"/>
              </a:rPr>
              <a:t>have learned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today and write down some key vocabulary for your working wall in the classroom.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Here are a few words to get you started:-</a:t>
            </a: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5D8DA94F-DD95-4A41-B188-908E1872DC4C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Key Vocabulary</a:t>
            </a:r>
          </a:p>
        </p:txBody>
      </p:sp>
      <p:pic>
        <p:nvPicPr>
          <p:cNvPr id="5" name="Picture 4" descr="Logo&#10;&#10;Description automatically generated with medium confidence">
            <a:extLst>
              <a:ext uri="{FF2B5EF4-FFF2-40B4-BE49-F238E27FC236}">
                <a16:creationId xmlns:a16="http://schemas.microsoft.com/office/drawing/2014/main" id="{FC9B2702-2DA0-674F-982B-1F47895F88B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73887" y="3054025"/>
            <a:ext cx="1944385" cy="1185474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13" name="Picture 12" descr="Logo&#10;&#10;Description automatically generated with medium confidence">
            <a:extLst>
              <a:ext uri="{FF2B5EF4-FFF2-40B4-BE49-F238E27FC236}">
                <a16:creationId xmlns:a16="http://schemas.microsoft.com/office/drawing/2014/main" id="{718995F9-4432-DF4F-88EF-5760A45CEBC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909" y="3054025"/>
            <a:ext cx="1944385" cy="1185474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14" name="Picture 13" descr="Logo&#10;&#10;Description automatically generated with medium confidence">
            <a:extLst>
              <a:ext uri="{FF2B5EF4-FFF2-40B4-BE49-F238E27FC236}">
                <a16:creationId xmlns:a16="http://schemas.microsoft.com/office/drawing/2014/main" id="{27A80F1A-E2D3-2F4B-8C75-D3F850D5688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4134" y="4534697"/>
            <a:ext cx="1944385" cy="1185474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</p:spTree>
    <p:extLst>
      <p:ext uri="{BB962C8B-B14F-4D97-AF65-F5344CB8AC3E}">
        <p14:creationId xmlns:p14="http://schemas.microsoft.com/office/powerpoint/2010/main" val="182274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1E33E0-829F-4446-9D68-B2642CB3D421}"/>
              </a:ext>
            </a:extLst>
          </p:cNvPr>
          <p:cNvSpPr/>
          <p:nvPr/>
        </p:nvSpPr>
        <p:spPr>
          <a:xfrm>
            <a:off x="3151638" y="1380622"/>
            <a:ext cx="5877339" cy="3761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A picture containing indoor, several&#10;&#10;Description automatically generated">
            <a:extLst>
              <a:ext uri="{FF2B5EF4-FFF2-40B4-BE49-F238E27FC236}">
                <a16:creationId xmlns:a16="http://schemas.microsoft.com/office/drawing/2014/main" id="{995E50F1-A327-A745-BBBA-70B2B6C441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1995" y="3305971"/>
            <a:ext cx="1359031" cy="1755018"/>
          </a:xfrm>
          <a:prstGeom prst="rect">
            <a:avLst/>
          </a:prstGeom>
        </p:spPr>
      </p:pic>
      <p:pic>
        <p:nvPicPr>
          <p:cNvPr id="20" name="Picture 19" descr="A picture containing text&#10;&#10;Description automatically generated">
            <a:extLst>
              <a:ext uri="{FF2B5EF4-FFF2-40B4-BE49-F238E27FC236}">
                <a16:creationId xmlns:a16="http://schemas.microsoft.com/office/drawing/2014/main" id="{A0019AAC-06E2-0F46-9436-C99F59BBAB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6957" y="3314442"/>
            <a:ext cx="1366089" cy="1746547"/>
          </a:xfrm>
          <a:prstGeom prst="rect">
            <a:avLst/>
          </a:prstGeom>
        </p:spPr>
      </p:pic>
      <p:pic>
        <p:nvPicPr>
          <p:cNvPr id="18" name="Picture 17" descr="A picture containing grass&#10;&#10;Description automatically generated">
            <a:extLst>
              <a:ext uri="{FF2B5EF4-FFF2-40B4-BE49-F238E27FC236}">
                <a16:creationId xmlns:a16="http://schemas.microsoft.com/office/drawing/2014/main" id="{A0725393-070F-2547-BCEE-65546AAC34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6958" y="1455739"/>
            <a:ext cx="1367168" cy="1756300"/>
          </a:xfrm>
          <a:prstGeom prst="rect">
            <a:avLst/>
          </a:prstGeom>
        </p:spPr>
      </p:pic>
      <p:pic>
        <p:nvPicPr>
          <p:cNvPr id="6" name="Picture 5" descr="A picture containing person, outdoor&#10;&#10;Description automatically generated">
            <a:extLst>
              <a:ext uri="{FF2B5EF4-FFF2-40B4-BE49-F238E27FC236}">
                <a16:creationId xmlns:a16="http://schemas.microsoft.com/office/drawing/2014/main" id="{C0FC5DF5-F9E8-0F4B-B5A2-F022A294812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1"/>
          <a:stretch/>
        </p:blipFill>
        <p:spPr>
          <a:xfrm>
            <a:off x="6132897" y="1447721"/>
            <a:ext cx="1364708" cy="1764317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931EF4E0-E1F4-714B-9288-B7FE574643F7}"/>
              </a:ext>
            </a:extLst>
          </p:cNvPr>
          <p:cNvSpPr txBox="1">
            <a:spLocks/>
          </p:cNvSpPr>
          <p:nvPr/>
        </p:nvSpPr>
        <p:spPr>
          <a:xfrm>
            <a:off x="0" y="480383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Explore - Art Movements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004E805-DCF6-CE47-BA94-F9E5F97FC3BE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8" name="Picture 7" descr="A picture containing text, person, old, dark&#10;&#10;Description automatically generated">
            <a:extLst>
              <a:ext uri="{FF2B5EF4-FFF2-40B4-BE49-F238E27FC236}">
                <a16:creationId xmlns:a16="http://schemas.microsoft.com/office/drawing/2014/main" id="{E1653D22-93C2-9548-B493-FD7E8476123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1582" y="1448765"/>
            <a:ext cx="1378491" cy="1763991"/>
          </a:xfrm>
          <a:prstGeom prst="rect">
            <a:avLst/>
          </a:prstGeom>
        </p:spPr>
      </p:pic>
      <p:pic>
        <p:nvPicPr>
          <p:cNvPr id="10" name="Picture 9" descr="A painting of a person&#10;&#10;Description automatically generated with medium confidence">
            <a:extLst>
              <a:ext uri="{FF2B5EF4-FFF2-40B4-BE49-F238E27FC236}">
                <a16:creationId xmlns:a16="http://schemas.microsoft.com/office/drawing/2014/main" id="{F9DF9DCE-EEFF-3A4A-BECB-9EB7C65A0F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8635" y="1456457"/>
            <a:ext cx="1366072" cy="1756300"/>
          </a:xfrm>
          <a:prstGeom prst="rect">
            <a:avLst/>
          </a:prstGeom>
        </p:spPr>
      </p:pic>
      <p:pic>
        <p:nvPicPr>
          <p:cNvPr id="11" name="Picture 10" descr="A vase with yellow flowers&#10;&#10;Description automatically generated with medium confidence">
            <a:extLst>
              <a:ext uri="{FF2B5EF4-FFF2-40B4-BE49-F238E27FC236}">
                <a16:creationId xmlns:a16="http://schemas.microsoft.com/office/drawing/2014/main" id="{C5F9BE3D-FA26-2A4D-A1AD-E26ABFE0D24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224414" y="3304689"/>
            <a:ext cx="1354782" cy="1756300"/>
          </a:xfrm>
          <a:prstGeom prst="rect">
            <a:avLst/>
          </a:prstGeom>
        </p:spPr>
      </p:pic>
      <p:pic>
        <p:nvPicPr>
          <p:cNvPr id="15" name="Picture 14" descr="A picture containing text, floor, indoor&#10;&#10;Description automatically generated">
            <a:extLst>
              <a:ext uri="{FF2B5EF4-FFF2-40B4-BE49-F238E27FC236}">
                <a16:creationId xmlns:a16="http://schemas.microsoft.com/office/drawing/2014/main" id="{25D143DC-FE32-5349-81C7-284D3FC250C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3918" y="3301590"/>
            <a:ext cx="1366089" cy="1763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several&#10;&#10;Description automatically generated">
            <a:extLst>
              <a:ext uri="{FF2B5EF4-FFF2-40B4-BE49-F238E27FC236}">
                <a16:creationId xmlns:a16="http://schemas.microsoft.com/office/drawing/2014/main" id="{B98CBAA6-F0ED-934F-BACB-7DCEF408DF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44188" y="4081442"/>
            <a:ext cx="1373245" cy="1762157"/>
          </a:xfrm>
          <a:prstGeom prst="rect">
            <a:avLst/>
          </a:prstGeom>
        </p:spPr>
      </p:pic>
      <p:pic>
        <p:nvPicPr>
          <p:cNvPr id="3" name="Picture 2" descr="A picture containing grass&#10;&#10;Description automatically generated">
            <a:extLst>
              <a:ext uri="{FF2B5EF4-FFF2-40B4-BE49-F238E27FC236}">
                <a16:creationId xmlns:a16="http://schemas.microsoft.com/office/drawing/2014/main" id="{AB7233B6-2F38-1D4E-8E20-EE84776CD6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38"/>
          <a:stretch/>
        </p:blipFill>
        <p:spPr>
          <a:xfrm>
            <a:off x="9547753" y="1992103"/>
            <a:ext cx="1350998" cy="1763991"/>
          </a:xfrm>
          <a:prstGeom prst="rect">
            <a:avLst/>
          </a:prstGeom>
        </p:spPr>
      </p:pic>
      <p:pic>
        <p:nvPicPr>
          <p:cNvPr id="13" name="Picture 12" descr="A picture containing person, outdoor&#10;&#10;Description automatically generated">
            <a:extLst>
              <a:ext uri="{FF2B5EF4-FFF2-40B4-BE49-F238E27FC236}">
                <a16:creationId xmlns:a16="http://schemas.microsoft.com/office/drawing/2014/main" id="{8282BDAD-C64E-3943-B75E-5415F2AC7E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46001" y="1999796"/>
            <a:ext cx="1364708" cy="1756298"/>
          </a:xfrm>
          <a:prstGeom prst="rect">
            <a:avLst/>
          </a:prstGeom>
        </p:spPr>
      </p:pic>
      <p:pic>
        <p:nvPicPr>
          <p:cNvPr id="25" name="Picture 24" descr="A picture containing text, person, old, dark&#10;&#10;Description automatically generated">
            <a:extLst>
              <a:ext uri="{FF2B5EF4-FFF2-40B4-BE49-F238E27FC236}">
                <a16:creationId xmlns:a16="http://schemas.microsoft.com/office/drawing/2014/main" id="{E37663C1-B871-F14F-AB72-1A93B6911DB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0467" y="1992104"/>
            <a:ext cx="1378491" cy="1763991"/>
          </a:xfrm>
          <a:prstGeom prst="rect">
            <a:avLst/>
          </a:prstGeom>
        </p:spPr>
      </p:pic>
      <p:pic>
        <p:nvPicPr>
          <p:cNvPr id="24" name="Picture 23" descr="A painting of a person&#10;&#10;Description automatically generated with medium confidence">
            <a:extLst>
              <a:ext uri="{FF2B5EF4-FFF2-40B4-BE49-F238E27FC236}">
                <a16:creationId xmlns:a16="http://schemas.microsoft.com/office/drawing/2014/main" id="{FA2DBFC0-B0E8-A24E-8939-FD01426CF0C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8495" y="1999796"/>
            <a:ext cx="1366072" cy="17563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81E1073-BA73-1E4A-B6E4-BA7A02ECA1C5}"/>
              </a:ext>
            </a:extLst>
          </p:cNvPr>
          <p:cNvSpPr txBox="1">
            <a:spLocks/>
          </p:cNvSpPr>
          <p:nvPr/>
        </p:nvSpPr>
        <p:spPr>
          <a:xfrm>
            <a:off x="838200" y="642168"/>
            <a:ext cx="10515600" cy="98666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  <a:spcBef>
                <a:spcPts val="200"/>
              </a:spcBef>
            </a:pPr>
            <a:r>
              <a:rPr lang="en-GB" sz="25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There are numerous types of art movements.</a:t>
            </a:r>
            <a:br>
              <a:rPr lang="en-GB" sz="25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5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We’ll be exploring the following types:-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C746DCA-8F78-1C45-AF3C-3739EFCD652F}"/>
              </a:ext>
            </a:extLst>
          </p:cNvPr>
          <p:cNvSpPr txBox="1">
            <a:spLocks/>
          </p:cNvSpPr>
          <p:nvPr/>
        </p:nvSpPr>
        <p:spPr>
          <a:xfrm>
            <a:off x="1169505" y="2253668"/>
            <a:ext cx="3328166" cy="37351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buClr>
                <a:srgbClr val="3FAA4C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Italian Renaissance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FAA4C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Baroque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FAA4C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Realism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FAA4C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Impressionism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FAA4C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Post-impressionism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FAA4C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Cubism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FAA4C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Surrealism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FAA4C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Pop Art</a:t>
            </a:r>
            <a:endParaRPr lang="en-GB" sz="2200" dirty="0">
              <a:solidFill>
                <a:srgbClr val="272626"/>
              </a:solidFill>
              <a:latin typeface="Comic Sans MS" panose="030F09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FAA4C"/>
              </a:buClr>
            </a:pPr>
            <a:endParaRPr lang="en-GB" sz="1800" dirty="0">
              <a:solidFill>
                <a:srgbClr val="272626"/>
              </a:solidFill>
              <a:latin typeface="Comic Sans MS" panose="030F09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FAA4C"/>
              </a:buClr>
            </a:pPr>
            <a:endParaRPr lang="en-GB" sz="1800" dirty="0">
              <a:solidFill>
                <a:srgbClr val="272626"/>
              </a:solidFill>
              <a:latin typeface="Comic Sans MS" panose="030F09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 descr="A vase with yellow flowers&#10;&#10;Description automatically generated with medium confidence">
            <a:extLst>
              <a:ext uri="{FF2B5EF4-FFF2-40B4-BE49-F238E27FC236}">
                <a16:creationId xmlns:a16="http://schemas.microsoft.com/office/drawing/2014/main" id="{3EF8C801-0AC3-9548-9B90-ADA140CCAF7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754274" y="4087300"/>
            <a:ext cx="1354782" cy="1756300"/>
          </a:xfrm>
          <a:prstGeom prst="rect">
            <a:avLst/>
          </a:prstGeom>
        </p:spPr>
      </p:pic>
      <p:pic>
        <p:nvPicPr>
          <p:cNvPr id="30" name="Picture 29" descr="A picture containing text, floor, indoor&#10;&#10;Description automatically generated">
            <a:extLst>
              <a:ext uri="{FF2B5EF4-FFF2-40B4-BE49-F238E27FC236}">
                <a16:creationId xmlns:a16="http://schemas.microsoft.com/office/drawing/2014/main" id="{F9C3EB79-1B71-464E-94FE-6CAD631179A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2803" y="4084201"/>
            <a:ext cx="1366089" cy="1763991"/>
          </a:xfrm>
          <a:prstGeom prst="rect">
            <a:avLst/>
          </a:prstGeom>
        </p:spPr>
      </p:pic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59AC37E3-6C66-C949-AD0E-36943765DB6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43968" y="4081442"/>
            <a:ext cx="1354783" cy="175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42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inting of a person&#10;&#10;Description automatically generated with medium confidence">
            <a:extLst>
              <a:ext uri="{FF2B5EF4-FFF2-40B4-BE49-F238E27FC236}">
                <a16:creationId xmlns:a16="http://schemas.microsoft.com/office/drawing/2014/main" id="{C5F59165-F5CB-504A-92E9-300ACCFB95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135" y="368687"/>
            <a:ext cx="4848522" cy="607647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A95F524-5A52-7449-88C8-92A06C9C9135}"/>
              </a:ext>
            </a:extLst>
          </p:cNvPr>
          <p:cNvSpPr txBox="1">
            <a:spLocks/>
          </p:cNvSpPr>
          <p:nvPr/>
        </p:nvSpPr>
        <p:spPr>
          <a:xfrm>
            <a:off x="5245657" y="934393"/>
            <a:ext cx="6524597" cy="7239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Italian Renaissance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F07C79-8786-D14E-AAA6-8ACA7177C148}"/>
              </a:ext>
            </a:extLst>
          </p:cNvPr>
          <p:cNvSpPr txBox="1">
            <a:spLocks/>
          </p:cNvSpPr>
          <p:nvPr/>
        </p:nvSpPr>
        <p:spPr>
          <a:xfrm>
            <a:off x="6096000" y="1894532"/>
            <a:ext cx="4923691" cy="383139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Timeline: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from 1400 to 1600.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During this time, Italy went through a ‘rebirth’ or Renaissance in classical art, which was thought to have started in the city of Florence.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Painting portraits and the human form started to become common, especially in religious buildings such as churches.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These appeared on walls and ceilings (called ‘frescos’).</a:t>
            </a:r>
          </a:p>
        </p:txBody>
      </p:sp>
    </p:spTree>
    <p:extLst>
      <p:ext uri="{BB962C8B-B14F-4D97-AF65-F5344CB8AC3E}">
        <p14:creationId xmlns:p14="http://schemas.microsoft.com/office/powerpoint/2010/main" val="303879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inting of a person&#10;&#10;Description automatically generated with medium confidence">
            <a:extLst>
              <a:ext uri="{FF2B5EF4-FFF2-40B4-BE49-F238E27FC236}">
                <a16:creationId xmlns:a16="http://schemas.microsoft.com/office/drawing/2014/main" id="{C5F59165-F5CB-504A-92E9-300ACCFB95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135" y="368687"/>
            <a:ext cx="4848522" cy="607647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A95F524-5A52-7449-88C8-92A06C9C9135}"/>
              </a:ext>
            </a:extLst>
          </p:cNvPr>
          <p:cNvSpPr txBox="1">
            <a:spLocks/>
          </p:cNvSpPr>
          <p:nvPr/>
        </p:nvSpPr>
        <p:spPr>
          <a:xfrm>
            <a:off x="5232400" y="928201"/>
            <a:ext cx="6537854" cy="51314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Italian Renaissance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F07C79-8786-D14E-AAA6-8ACA7177C148}"/>
              </a:ext>
            </a:extLst>
          </p:cNvPr>
          <p:cNvSpPr txBox="1">
            <a:spLocks/>
          </p:cNvSpPr>
          <p:nvPr/>
        </p:nvSpPr>
        <p:spPr>
          <a:xfrm>
            <a:off x="6104615" y="1888614"/>
            <a:ext cx="5454728" cy="395338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Famous artists during this time: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Michelangelo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Leonardo da Vinci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Raphael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Titian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Tintoretto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Elisabetta </a:t>
            </a:r>
            <a:r>
              <a:rPr lang="en-GB" sz="20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Sirani</a:t>
            </a:r>
            <a:endParaRPr lang="en-GB" sz="20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50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person, old, dark&#10;&#10;Description automatically generated">
            <a:extLst>
              <a:ext uri="{FF2B5EF4-FFF2-40B4-BE49-F238E27FC236}">
                <a16:creationId xmlns:a16="http://schemas.microsoft.com/office/drawing/2014/main" id="{9E41FF88-1D45-4E41-B8F2-5428139D03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3542" y="368687"/>
            <a:ext cx="4848522" cy="607647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A95F524-5A52-7449-88C8-92A06C9C9135}"/>
              </a:ext>
            </a:extLst>
          </p:cNvPr>
          <p:cNvSpPr txBox="1">
            <a:spLocks/>
          </p:cNvSpPr>
          <p:nvPr/>
        </p:nvSpPr>
        <p:spPr>
          <a:xfrm>
            <a:off x="5242064" y="935952"/>
            <a:ext cx="6528190" cy="6061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Baroque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F07C79-8786-D14E-AAA6-8ACA7177C148}"/>
              </a:ext>
            </a:extLst>
          </p:cNvPr>
          <p:cNvSpPr txBox="1">
            <a:spLocks/>
          </p:cNvSpPr>
          <p:nvPr/>
        </p:nvSpPr>
        <p:spPr>
          <a:xfrm>
            <a:off x="6096000" y="1889547"/>
            <a:ext cx="5101525" cy="38153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Timeline: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from 1600 to 1725.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At the end of the Renaissance, the Baroque movement emerged in Italy.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Baroque art was very detailed, rich in colour and extravagant.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This can be seen in paintings, sculpture and architecture with lots of embellishment and intricate details.</a:t>
            </a:r>
          </a:p>
        </p:txBody>
      </p:sp>
    </p:spTree>
    <p:extLst>
      <p:ext uri="{BB962C8B-B14F-4D97-AF65-F5344CB8AC3E}">
        <p14:creationId xmlns:p14="http://schemas.microsoft.com/office/powerpoint/2010/main" val="244351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person, old, dark&#10;&#10;Description automatically generated">
            <a:extLst>
              <a:ext uri="{FF2B5EF4-FFF2-40B4-BE49-F238E27FC236}">
                <a16:creationId xmlns:a16="http://schemas.microsoft.com/office/drawing/2014/main" id="{9E41FF88-1D45-4E41-B8F2-5428139D03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3542" y="368687"/>
            <a:ext cx="4848522" cy="6076476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F07C79-8786-D14E-AAA6-8ACA7177C148}"/>
              </a:ext>
            </a:extLst>
          </p:cNvPr>
          <p:cNvSpPr txBox="1">
            <a:spLocks/>
          </p:cNvSpPr>
          <p:nvPr/>
        </p:nvSpPr>
        <p:spPr>
          <a:xfrm>
            <a:off x="6096000" y="1886783"/>
            <a:ext cx="5454728" cy="37700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Famous artists during this time: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Caravaggio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Rembrandt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Velazquez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Vermeer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Rubens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Artemisia Gentileschi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5797F85-1760-1848-9F4E-DB43A4A27E9E}"/>
              </a:ext>
            </a:extLst>
          </p:cNvPr>
          <p:cNvSpPr txBox="1">
            <a:spLocks/>
          </p:cNvSpPr>
          <p:nvPr/>
        </p:nvSpPr>
        <p:spPr>
          <a:xfrm>
            <a:off x="5242064" y="935952"/>
            <a:ext cx="6528190" cy="6061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Baroque</a:t>
            </a:r>
          </a:p>
        </p:txBody>
      </p:sp>
    </p:spTree>
    <p:extLst>
      <p:ext uri="{BB962C8B-B14F-4D97-AF65-F5344CB8AC3E}">
        <p14:creationId xmlns:p14="http://schemas.microsoft.com/office/powerpoint/2010/main" val="341478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A95F524-5A52-7449-88C8-92A06C9C9135}"/>
              </a:ext>
            </a:extLst>
          </p:cNvPr>
          <p:cNvSpPr txBox="1">
            <a:spLocks/>
          </p:cNvSpPr>
          <p:nvPr/>
        </p:nvSpPr>
        <p:spPr>
          <a:xfrm>
            <a:off x="5270270" y="938331"/>
            <a:ext cx="6499984" cy="56119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Realism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F07C79-8786-D14E-AAA6-8ACA7177C148}"/>
              </a:ext>
            </a:extLst>
          </p:cNvPr>
          <p:cNvSpPr txBox="1">
            <a:spLocks/>
          </p:cNvSpPr>
          <p:nvPr/>
        </p:nvSpPr>
        <p:spPr>
          <a:xfrm>
            <a:off x="6096000" y="1876274"/>
            <a:ext cx="5008536" cy="41937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Timeline: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from the 1840s to 1870s.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Realism started in France after the French Revolution in 1848.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Poorer members of society were now depicted in art, with a shift towards paintings showing ordinary, every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day lives.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Photography was becoming established, so paintings began to represent what could be seen in photographs.</a:t>
            </a:r>
          </a:p>
        </p:txBody>
      </p:sp>
      <p:pic>
        <p:nvPicPr>
          <p:cNvPr id="3" name="Picture 2" descr="A picture containing person, outdoor&#10;&#10;Description automatically generated">
            <a:extLst>
              <a:ext uri="{FF2B5EF4-FFF2-40B4-BE49-F238E27FC236}">
                <a16:creationId xmlns:a16="http://schemas.microsoft.com/office/drawing/2014/main" id="{8213A6C5-5118-7C45-A519-2559D84FB5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8"/>
          <a:stretch/>
        </p:blipFill>
        <p:spPr>
          <a:xfrm>
            <a:off x="403991" y="368226"/>
            <a:ext cx="4866279" cy="607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00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F07C79-8786-D14E-AAA6-8ACA7177C148}"/>
              </a:ext>
            </a:extLst>
          </p:cNvPr>
          <p:cNvSpPr txBox="1">
            <a:spLocks/>
          </p:cNvSpPr>
          <p:nvPr/>
        </p:nvSpPr>
        <p:spPr>
          <a:xfrm>
            <a:off x="6096000" y="1878017"/>
            <a:ext cx="5314266" cy="310196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Famous artists during this time: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Gustave </a:t>
            </a:r>
            <a:r>
              <a:rPr lang="en-GB" sz="20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Coubert</a:t>
            </a:r>
            <a:endParaRPr lang="en-GB" sz="2000" dirty="0">
              <a:solidFill>
                <a:srgbClr val="272626"/>
              </a:solidFill>
              <a:latin typeface="Comic Sans MS" panose="030F0902030302020204" pitchFamily="66" charset="0"/>
            </a:endParaRP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Édouard Manet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Honore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Daumier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Jean- Francois Millet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Edward Hopper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Rosa Bonheur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8AA9C75-3A4A-CB43-8E40-006AAEED3238}"/>
              </a:ext>
            </a:extLst>
          </p:cNvPr>
          <p:cNvSpPr txBox="1">
            <a:spLocks/>
          </p:cNvSpPr>
          <p:nvPr/>
        </p:nvSpPr>
        <p:spPr>
          <a:xfrm>
            <a:off x="5270270" y="938331"/>
            <a:ext cx="6499984" cy="56119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Realism</a:t>
            </a:r>
          </a:p>
        </p:txBody>
      </p:sp>
      <p:pic>
        <p:nvPicPr>
          <p:cNvPr id="7" name="Picture 6" descr="A picture containing person, outdoor&#10;&#10;Description automatically generated">
            <a:extLst>
              <a:ext uri="{FF2B5EF4-FFF2-40B4-BE49-F238E27FC236}">
                <a16:creationId xmlns:a16="http://schemas.microsoft.com/office/drawing/2014/main" id="{02A629EF-092A-F24A-8895-288C1C453A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8"/>
          <a:stretch/>
        </p:blipFill>
        <p:spPr>
          <a:xfrm>
            <a:off x="403991" y="368226"/>
            <a:ext cx="4866279" cy="607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33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4333</TotalTime>
  <Words>817</Words>
  <Application>Microsoft Office PowerPoint</Application>
  <PresentationFormat>Widescreen</PresentationFormat>
  <Paragraphs>131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471</cp:revision>
  <dcterms:created xsi:type="dcterms:W3CDTF">2021-01-11T17:47:06Z</dcterms:created>
  <dcterms:modified xsi:type="dcterms:W3CDTF">2022-09-22T08:31:23Z</dcterms:modified>
</cp:coreProperties>
</file>