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</p:sldMasterIdLst>
  <p:notesMasterIdLst>
    <p:notesMasterId r:id="rId16"/>
  </p:notesMasterIdLst>
  <p:sldIdLst>
    <p:sldId id="271" r:id="rId3"/>
    <p:sldId id="320" r:id="rId4"/>
    <p:sldId id="332" r:id="rId5"/>
    <p:sldId id="321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29" r:id="rId14"/>
    <p:sldId id="29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3" pos="3681" userDrawn="1">
          <p15:clr>
            <a:srgbClr val="A4A3A4"/>
          </p15:clr>
        </p15:guide>
        <p15:guide id="4" orient="horz" pos="1139" userDrawn="1">
          <p15:clr>
            <a:srgbClr val="A4A3A4"/>
          </p15:clr>
        </p15:guide>
        <p15:guide id="5" pos="6720" userDrawn="1">
          <p15:clr>
            <a:srgbClr val="A4A3A4"/>
          </p15:clr>
        </p15:guide>
        <p15:guide id="6" pos="9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Maslin" initials="S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AA4C"/>
    <a:srgbClr val="C1E6FB"/>
    <a:srgbClr val="272626"/>
    <a:srgbClr val="41AE62"/>
    <a:srgbClr val="C9D950"/>
    <a:srgbClr val="286AA6"/>
    <a:srgbClr val="C1E6C4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9" autoAdjust="0"/>
    <p:restoredTop sz="94700"/>
  </p:normalViewPr>
  <p:slideViewPr>
    <p:cSldViewPr snapToGrid="0" snapToObjects="1">
      <p:cViewPr varScale="1">
        <p:scale>
          <a:sx n="64" d="100"/>
          <a:sy n="64" d="100"/>
        </p:scale>
        <p:origin x="96" y="450"/>
      </p:cViewPr>
      <p:guideLst>
        <p:guide orient="horz" pos="3589"/>
        <p:guide pos="3681"/>
        <p:guide orient="horz" pos="1139"/>
        <p:guide pos="6720"/>
        <p:guide pos="9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2010-AF25-F840-BDF7-BC32BC4F09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255D9-2355-E84F-918F-724867971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377BB-DB6A-1746-8F16-FAE6A8FBFD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A6DBF-0C03-4146-8A19-DD0F61B4C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F41F3-C34C-8C41-B8CA-12498A2F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34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9693B-B8BA-424E-A81C-5E7C11F61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7548B-6415-764B-AD33-847E6039C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FCD3B-FC2C-AA47-94D0-D0DA810086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D5D42-4C1E-DC45-975F-BF8692BD4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8A018-D59E-DF47-8B8D-767E1D26F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715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3F7A5-0818-D947-ACE6-17E35A9DE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A680E-0920-4D45-95CD-8D47DADC5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79312-D6D8-A748-ABE3-78A50C1563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0A246-CDFB-7D45-8284-18CE08467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937DC-B1C4-C448-90AB-4C1C5F078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35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ECB85-60FE-9A48-BD4C-6CEB43C79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6104C-0BA7-924D-B907-3CD3BB874E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44819F-BE57-854F-B326-6547ED6C2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4C70B4-89A8-1241-92A0-D108E1473A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66C736-9CA0-E24C-9F77-4E85EC68A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19AAD0-BBA2-6544-BC3A-6AABA937E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360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19CB1-8EB5-1D4D-9956-E9817AD4A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22E562-4F68-124D-9968-57D2478C16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5B5F9A-8BB4-E044-BBC3-21F430D74F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282EA1-233B-E944-9F12-0F99901F0C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C17059-F660-3D4B-BD30-0BE6742DA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945347-B571-9B43-8330-70D7E02A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BFCFF-2BA1-EC4F-B978-73D46ACA7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A32B94-D32D-1149-BC70-BE84D91E8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811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26265-1DEC-324D-BC94-C56931FDC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5842AD-22DB-FE44-972C-A34B8156A3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82D7B-11EA-B54E-AA52-483CCE501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C5CB7A-5972-2140-98C6-F142CEA17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3653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0BE7CD-D272-8A4E-B5E8-E1B2EC400E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3754B6-59DC-5045-956A-F8D621A16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65885-EF1E-C84E-A81F-8F5501689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195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1AEE9-A977-FE48-BC98-092FCC2A4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BB594-8BCF-B841-AAAE-7BF70A522F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6D44E4-9338-2D4A-A163-86344D61D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CF8A44-BE59-154E-ACAA-344B7D1BEA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53A9F-2D74-4E45-89EE-EB5B3BBDF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CF4B03-781E-B045-BE20-3605785F6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86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67DF8-BFE4-5C41-B2E0-E9C1D0F32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BF6623-CF85-2842-8076-3D379DC6A8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5F7BF8-C236-3E4A-AE14-DF86B3D7E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34C6E9-209F-DF43-A904-4B79F014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872BF-36A9-9848-BB50-1D6A7B80F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47CFC1-EA45-2649-AB18-04D2E962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0352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293EA-B212-9F48-907F-55BC650DC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A13789-8CCD-5B4E-98C9-1C5C1F97DD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52DB2-151D-CD46-A11C-00BB167177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CA43F-6896-934A-AA4B-8235B43D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B08E9-3271-7C44-8D09-A73CB830F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9738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577099-2F52-A943-BD9A-4DF16ED5B2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5F95F3-D59B-7B4D-9EEE-E2AC803B57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7C27FC-D57E-7746-97F4-CE72BFB336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45020-4C06-9E4A-9445-CA7DA3DD3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902254-EB50-F14D-B733-A7972A5BF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440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6AEB98C-600A-CC47-8CBD-78EF1571977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2286F15B-F3BA-A84F-BAAB-35198BFC4E6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387D84C-2476-5C4E-81DC-C21544399DF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29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753B824-0E6B-464A-B761-83774DF42ACA}"/>
              </a:ext>
            </a:extLst>
          </p:cNvPr>
          <p:cNvSpPr/>
          <p:nvPr/>
        </p:nvSpPr>
        <p:spPr>
          <a:xfrm>
            <a:off x="-2" y="1825190"/>
            <a:ext cx="12192002" cy="3779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large group of cardboard boxes&#10;&#10;Description automatically generated with low confidence">
            <a:extLst>
              <a:ext uri="{FF2B5EF4-FFF2-40B4-BE49-F238E27FC236}">
                <a16:creationId xmlns:a16="http://schemas.microsoft.com/office/drawing/2014/main" id="{5B2FD1CD-5DC1-D947-A6FD-94F9C66C29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8519" y="1921132"/>
            <a:ext cx="4239136" cy="3587565"/>
          </a:xfrm>
          <a:prstGeom prst="rect">
            <a:avLst/>
          </a:prstGeom>
        </p:spPr>
      </p:pic>
      <p:pic>
        <p:nvPicPr>
          <p:cNvPr id="8" name="Picture 7" descr="A picture containing colorful, striped, cloth&#10;&#10;Description automatically generated">
            <a:extLst>
              <a:ext uri="{FF2B5EF4-FFF2-40B4-BE49-F238E27FC236}">
                <a16:creationId xmlns:a16="http://schemas.microsoft.com/office/drawing/2014/main" id="{C75DC55E-F95C-6247-B2A8-99AE23FF07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450283" y="1766986"/>
            <a:ext cx="3587565" cy="3895868"/>
          </a:xfrm>
          <a:prstGeom prst="rect">
            <a:avLst/>
          </a:prstGeom>
        </p:spPr>
      </p:pic>
      <p:pic>
        <p:nvPicPr>
          <p:cNvPr id="4" name="Picture 3" descr="A picture containing container, stationary, writing implement, plastic&#10;&#10;Description automatically generated">
            <a:extLst>
              <a:ext uri="{FF2B5EF4-FFF2-40B4-BE49-F238E27FC236}">
                <a16:creationId xmlns:a16="http://schemas.microsoft.com/office/drawing/2014/main" id="{1E7191A5-4B2C-A64D-AEDD-FB39A52F26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76" y="1921133"/>
            <a:ext cx="3882819" cy="358931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CEC2A78-E367-0A4C-A49E-E9C4668F004F}"/>
              </a:ext>
            </a:extLst>
          </p:cNvPr>
          <p:cNvSpPr txBox="1">
            <a:spLocks/>
          </p:cNvSpPr>
          <p:nvPr/>
        </p:nvSpPr>
        <p:spPr>
          <a:xfrm>
            <a:off x="8487784" y="60226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 and Design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73E165BA-9E35-C041-B88E-6F0E2348C4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6" name="Picture 1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9DA1A2E-2521-7F45-AC6D-3297CD5427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8BFE72AF-3A74-BC4D-9814-22C0E6935542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E4002CF-26B2-7C49-8E17-52202B65ABF1}"/>
              </a:ext>
            </a:extLst>
          </p:cNvPr>
          <p:cNvSpPr txBox="1">
            <a:spLocks/>
          </p:cNvSpPr>
          <p:nvPr/>
        </p:nvSpPr>
        <p:spPr>
          <a:xfrm>
            <a:off x="-2" y="534778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Create Artwork - Sculpture</a:t>
            </a: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085E7476-5459-E141-895D-15F78FBAF2A3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B6A4E3-6079-6349-A47F-198CEB9BBF91}"/>
              </a:ext>
            </a:extLst>
          </p:cNvPr>
          <p:cNvSpPr txBox="1"/>
          <p:nvPr/>
        </p:nvSpPr>
        <p:spPr>
          <a:xfrm>
            <a:off x="1415145" y="2176876"/>
            <a:ext cx="4339388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Now onto the part you’ve all been waiting for…making your sculpture!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Use your chosen materials and tools, and construct each part.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 could place your sculpture inside a box, to create the sense of it being in a defined space such as an art gallery room.</a:t>
            </a:r>
          </a:p>
        </p:txBody>
      </p:sp>
      <p:pic>
        <p:nvPicPr>
          <p:cNvPr id="3" name="Picture 2" descr="A picture containing wall, indoor&#10;&#10;Description automatically generated">
            <a:extLst>
              <a:ext uri="{FF2B5EF4-FFF2-40B4-BE49-F238E27FC236}">
                <a16:creationId xmlns:a16="http://schemas.microsoft.com/office/drawing/2014/main" id="{B47E7944-A6AE-8140-8710-BB447840E6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7559" y="1875110"/>
            <a:ext cx="4469296" cy="360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00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in a room&#10;&#10;Description automatically generated with medium confidence">
            <a:extLst>
              <a:ext uri="{FF2B5EF4-FFF2-40B4-BE49-F238E27FC236}">
                <a16:creationId xmlns:a16="http://schemas.microsoft.com/office/drawing/2014/main" id="{39F60570-2E85-AD40-BE92-1E0FA7B8F6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5787" y="1812264"/>
            <a:ext cx="4652212" cy="3883634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085E7476-5459-E141-895D-15F78FBAF2A3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Sharing our artwork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B6A4E3-6079-6349-A47F-198CEB9BBF91}"/>
              </a:ext>
            </a:extLst>
          </p:cNvPr>
          <p:cNvSpPr txBox="1"/>
          <p:nvPr/>
        </p:nvSpPr>
        <p:spPr>
          <a:xfrm>
            <a:off x="1415145" y="2017075"/>
            <a:ext cx="433938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Take a walk around the classroom to see everyone’s sculptures!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do you like?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is going well?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Did the materials and tools you chose, work for your sculpture? Why/why not?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you might do differently next time?</a:t>
            </a:r>
          </a:p>
        </p:txBody>
      </p:sp>
    </p:spTree>
    <p:extLst>
      <p:ext uri="{BB962C8B-B14F-4D97-AF65-F5344CB8AC3E}">
        <p14:creationId xmlns:p14="http://schemas.microsoft.com/office/powerpoint/2010/main" val="415213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ble, calendar&#10;&#10;Description automatically generated">
            <a:extLst>
              <a:ext uri="{FF2B5EF4-FFF2-40B4-BE49-F238E27FC236}">
                <a16:creationId xmlns:a16="http://schemas.microsoft.com/office/drawing/2014/main" id="{9282A26A-43EB-EA43-A309-B43B6CBFD2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4548" y="2846393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3" name="Picture 12" descr="Table, calendar&#10;&#10;Description automatically generated">
            <a:extLst>
              <a:ext uri="{FF2B5EF4-FFF2-40B4-BE49-F238E27FC236}">
                <a16:creationId xmlns:a16="http://schemas.microsoft.com/office/drawing/2014/main" id="{80B6C432-5B28-4949-BEB1-974470B57B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6777" y="2846393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6A74349-95C7-3D43-80F1-6FDC6310B511}"/>
              </a:ext>
            </a:extLst>
          </p:cNvPr>
          <p:cNvSpPr txBox="1">
            <a:spLocks/>
          </p:cNvSpPr>
          <p:nvPr/>
        </p:nvSpPr>
        <p:spPr>
          <a:xfrm>
            <a:off x="413359" y="641630"/>
            <a:ext cx="11361893" cy="6608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Key Vocabulary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1C48C4-8AC7-154F-8638-521951055E3E}"/>
              </a:ext>
            </a:extLst>
          </p:cNvPr>
          <p:cNvSpPr txBox="1"/>
          <p:nvPr/>
        </p:nvSpPr>
        <p:spPr>
          <a:xfrm>
            <a:off x="1618406" y="1366129"/>
            <a:ext cx="8955188" cy="1143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Discuss what you </a:t>
            </a:r>
            <a:r>
              <a:rPr lang="en-GB" sz="2000">
                <a:solidFill>
                  <a:srgbClr val="272626"/>
                </a:solidFill>
                <a:latin typeface="Comic Sans MS" panose="030F0902030302020204" pitchFamily="66" charset="0"/>
              </a:rPr>
              <a:t>have learned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today and write down some key vocabulary for your working wall in the classroom.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Here are a few words to get you started:-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 descr="Table, calendar&#10;&#10;Description automatically generated">
            <a:extLst>
              <a:ext uri="{FF2B5EF4-FFF2-40B4-BE49-F238E27FC236}">
                <a16:creationId xmlns:a16="http://schemas.microsoft.com/office/drawing/2014/main" id="{A6774F36-6BF9-FB4E-BA20-AF54C9B51F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9006" y="2846393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9" name="Picture 18" descr="Table, calendar&#10;&#10;Description automatically generated">
            <a:extLst>
              <a:ext uri="{FF2B5EF4-FFF2-40B4-BE49-F238E27FC236}">
                <a16:creationId xmlns:a16="http://schemas.microsoft.com/office/drawing/2014/main" id="{EB9F8DC3-0BA4-524C-A09A-212B43F7AE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4548" y="4559079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0" name="Picture 19" descr="Table, calendar&#10;&#10;Description automatically generated">
            <a:extLst>
              <a:ext uri="{FF2B5EF4-FFF2-40B4-BE49-F238E27FC236}">
                <a16:creationId xmlns:a16="http://schemas.microsoft.com/office/drawing/2014/main" id="{7AA7AE44-333B-B444-83F0-6342DBB875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6777" y="4559079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7" name="Picture 26" descr="Table, calendar&#10;&#10;Description automatically generated">
            <a:extLst>
              <a:ext uri="{FF2B5EF4-FFF2-40B4-BE49-F238E27FC236}">
                <a16:creationId xmlns:a16="http://schemas.microsoft.com/office/drawing/2014/main" id="{7FBAC07B-914F-3A4F-A550-0D83ED4036F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9006" y="4559079"/>
            <a:ext cx="2335177" cy="1426466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</p:spTree>
    <p:extLst>
      <p:ext uri="{BB962C8B-B14F-4D97-AF65-F5344CB8AC3E}">
        <p14:creationId xmlns:p14="http://schemas.microsoft.com/office/powerpoint/2010/main" val="294855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F45C788-3B00-B24E-B7C7-F70526C2C474}"/>
              </a:ext>
            </a:extLst>
          </p:cNvPr>
          <p:cNvSpPr/>
          <p:nvPr/>
        </p:nvSpPr>
        <p:spPr>
          <a:xfrm>
            <a:off x="1399032" y="1904465"/>
            <a:ext cx="9390887" cy="2862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3B78C16-1B1A-704E-8578-F1B0B15A7FA4}"/>
              </a:ext>
            </a:extLst>
          </p:cNvPr>
          <p:cNvGrpSpPr/>
          <p:nvPr/>
        </p:nvGrpSpPr>
        <p:grpSpPr>
          <a:xfrm>
            <a:off x="1469731" y="1974717"/>
            <a:ext cx="9249489" cy="2722426"/>
            <a:chOff x="-2776" y="1921132"/>
            <a:chExt cx="12194776" cy="3589319"/>
          </a:xfrm>
        </p:grpSpPr>
        <p:pic>
          <p:nvPicPr>
            <p:cNvPr id="10" name="Picture 9" descr="A large group of cardboard boxes&#10;&#10;Description automatically generated with low confidence">
              <a:extLst>
                <a:ext uri="{FF2B5EF4-FFF2-40B4-BE49-F238E27FC236}">
                  <a16:creationId xmlns:a16="http://schemas.microsoft.com/office/drawing/2014/main" id="{DA48C9BC-76D0-E643-91B7-D5226B638C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68519" y="1921132"/>
              <a:ext cx="4239136" cy="3587565"/>
            </a:xfrm>
            <a:prstGeom prst="rect">
              <a:avLst/>
            </a:prstGeom>
          </p:spPr>
        </p:pic>
        <p:pic>
          <p:nvPicPr>
            <p:cNvPr id="11" name="Picture 10" descr="A picture containing colorful, striped, cloth&#10;&#10;Description automatically generated">
              <a:extLst>
                <a:ext uri="{FF2B5EF4-FFF2-40B4-BE49-F238E27FC236}">
                  <a16:creationId xmlns:a16="http://schemas.microsoft.com/office/drawing/2014/main" id="{EB7F70E7-9E9A-4B46-8DA2-C11C1BC617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450283" y="1766986"/>
              <a:ext cx="3587565" cy="3895868"/>
            </a:xfrm>
            <a:prstGeom prst="rect">
              <a:avLst/>
            </a:prstGeom>
          </p:spPr>
        </p:pic>
        <p:pic>
          <p:nvPicPr>
            <p:cNvPr id="12" name="Picture 11" descr="A picture containing container, stationary, writing implement, plastic&#10;&#10;Description automatically generated">
              <a:extLst>
                <a:ext uri="{FF2B5EF4-FFF2-40B4-BE49-F238E27FC236}">
                  <a16:creationId xmlns:a16="http://schemas.microsoft.com/office/drawing/2014/main" id="{60324055-BB21-4144-8337-0D056B46BC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776" y="1921133"/>
              <a:ext cx="3882819" cy="3589318"/>
            </a:xfrm>
            <a:prstGeom prst="rect">
              <a:avLst/>
            </a:prstGeom>
          </p:spPr>
        </p:pic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931EF4E0-E1F4-714B-9288-B7FE574643F7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Create Artwork - Sculpture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004E805-DCF6-CE47-BA94-F9E5F97FC3BE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359187" y="2726733"/>
            <a:ext cx="4009305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Make a sculpture, choosing the materials and tools to do so.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Then evaluate and adapt our own work.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627204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Sculpture</a:t>
            </a:r>
            <a:b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C8A06E-7FDB-074B-AEBD-62FFBD4D78D7}"/>
              </a:ext>
            </a:extLst>
          </p:cNvPr>
          <p:cNvSpPr txBox="1"/>
          <p:nvPr/>
        </p:nvSpPr>
        <p:spPr>
          <a:xfrm>
            <a:off x="617563" y="5690243"/>
            <a:ext cx="6272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Produce creative work, exploring their ideas and recording their experiences.</a:t>
            </a: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sketchbooks to record their observations and use them to review and revisit ideas.</a:t>
            </a:r>
          </a:p>
        </p:txBody>
      </p:sp>
      <p:pic>
        <p:nvPicPr>
          <p:cNvPr id="9" name="Picture 8" descr="A picture containing stationary&#10;&#10;Description automatically generated">
            <a:extLst>
              <a:ext uri="{FF2B5EF4-FFF2-40B4-BE49-F238E27FC236}">
                <a16:creationId xmlns:a16="http://schemas.microsoft.com/office/drawing/2014/main" id="{C6065A35-864A-6A48-A717-2165AAD467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5735" y="1991259"/>
            <a:ext cx="2754006" cy="2251274"/>
          </a:xfrm>
          <a:prstGeom prst="rect">
            <a:avLst/>
          </a:prstGeom>
        </p:spPr>
      </p:pic>
      <p:pic>
        <p:nvPicPr>
          <p:cNvPr id="10" name="Picture 9" descr="A picture containing icon&#10;&#10;Description automatically generated">
            <a:extLst>
              <a:ext uri="{FF2B5EF4-FFF2-40B4-BE49-F238E27FC236}">
                <a16:creationId xmlns:a16="http://schemas.microsoft.com/office/drawing/2014/main" id="{3214548B-EC9E-8449-A75E-04069D5016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031" y="3898479"/>
            <a:ext cx="2531021" cy="2531021"/>
          </a:xfrm>
          <a:prstGeom prst="rect">
            <a:avLst/>
          </a:prstGeom>
        </p:spPr>
      </p:pic>
      <p:pic>
        <p:nvPicPr>
          <p:cNvPr id="12" name="Picture 11" descr="A picture containing brick, building material&#10;&#10;Description automatically generated">
            <a:extLst>
              <a:ext uri="{FF2B5EF4-FFF2-40B4-BE49-F238E27FC236}">
                <a16:creationId xmlns:a16="http://schemas.microsoft.com/office/drawing/2014/main" id="{1FB530C3-8376-D541-8404-6731CAEE4C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82789">
            <a:off x="8785488" y="1866055"/>
            <a:ext cx="2209065" cy="185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847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CBA34BB-6920-0349-BD6D-53C5F6DC4C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6905">
            <a:off x="7147361" y="1700858"/>
            <a:ext cx="2954413" cy="4079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787654" y="2365786"/>
            <a:ext cx="4530763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Let’s remind ourselves of what a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sculpture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is?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 sculpture is a ‘Three-dimensional piece of art made by one of four basic processes: carving, modelling, casting and constructing’.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97389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D89343C-9D28-BD44-ABC6-7C29FD4AFAE1}"/>
              </a:ext>
            </a:extLst>
          </p:cNvPr>
          <p:cNvSpPr txBox="1"/>
          <p:nvPr/>
        </p:nvSpPr>
        <p:spPr>
          <a:xfrm>
            <a:off x="1384503" y="969419"/>
            <a:ext cx="942299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Can you think of </a:t>
            </a: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three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 materials and tools which sculptors use?</a:t>
            </a:r>
          </a:p>
          <a:p>
            <a:pPr>
              <a:spcBef>
                <a:spcPts val="1000"/>
              </a:spcBef>
              <a:buClr>
                <a:srgbClr val="3FAA4C"/>
              </a:buClr>
            </a:pPr>
            <a:endParaRPr lang="en-GB" sz="2200" b="1" dirty="0">
              <a:solidFill>
                <a:srgbClr val="272626"/>
              </a:solidFill>
              <a:latin typeface="Comic Sans MS" panose="030F0902030302020204" pitchFamily="66" charset="0"/>
            </a:endParaRPr>
          </a:p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200" b="1" dirty="0">
                <a:solidFill>
                  <a:srgbClr val="272626"/>
                </a:solidFill>
                <a:latin typeface="Comic Sans MS" panose="030F0902030302020204" pitchFamily="66" charset="0"/>
              </a:rPr>
              <a:t>For example:</a:t>
            </a:r>
          </a:p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200" b="1" dirty="0">
                <a:solidFill>
                  <a:srgbClr val="3FAA4C"/>
                </a:solidFill>
                <a:latin typeface="Comic Sans MS" panose="030F0902030302020204" pitchFamily="66" charset="0"/>
              </a:rPr>
              <a:t>Materials:</a:t>
            </a:r>
          </a:p>
          <a:p>
            <a:pPr marL="223838" indent="-223838">
              <a:spcBef>
                <a:spcPts val="7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Metal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Stone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Clay</a:t>
            </a:r>
          </a:p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2200" b="1" dirty="0">
                <a:solidFill>
                  <a:srgbClr val="3FAA4C"/>
                </a:solidFill>
                <a:latin typeface="Comic Sans MS" panose="030F0902030302020204" pitchFamily="66" charset="0"/>
              </a:rPr>
              <a:t>Tools:</a:t>
            </a:r>
          </a:p>
          <a:p>
            <a:pPr marL="223838" indent="-223838">
              <a:spcBef>
                <a:spcPts val="7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Chisel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Hammer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Welder</a:t>
            </a:r>
          </a:p>
        </p:txBody>
      </p:sp>
      <p:pic>
        <p:nvPicPr>
          <p:cNvPr id="6" name="Welder" descr="A picture containing close&#10;&#10;Description automatically generated">
            <a:extLst>
              <a:ext uri="{FF2B5EF4-FFF2-40B4-BE49-F238E27FC236}">
                <a16:creationId xmlns:a16="http://schemas.microsoft.com/office/drawing/2014/main" id="{02599065-8FF9-CA47-99E2-C90316CF60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0795" y="4052589"/>
            <a:ext cx="1988211" cy="1835992"/>
          </a:xfrm>
          <a:prstGeom prst="rect">
            <a:avLst/>
          </a:prstGeom>
        </p:spPr>
      </p:pic>
      <p:pic>
        <p:nvPicPr>
          <p:cNvPr id="10" name="Hammer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286D2A32-472D-1341-AB87-7A25A93172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8490" y="4052588"/>
            <a:ext cx="1988211" cy="1826549"/>
          </a:xfrm>
          <a:prstGeom prst="rect">
            <a:avLst/>
          </a:prstGeom>
        </p:spPr>
      </p:pic>
      <p:pic>
        <p:nvPicPr>
          <p:cNvPr id="12" name="Chisel" descr="A picture containing food, slice, piece, eaten&#10;&#10;Description automatically generated">
            <a:extLst>
              <a:ext uri="{FF2B5EF4-FFF2-40B4-BE49-F238E27FC236}">
                <a16:creationId xmlns:a16="http://schemas.microsoft.com/office/drawing/2014/main" id="{03B76981-D50B-5D4C-9C4F-B4E1BDEF78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9103" y="4052589"/>
            <a:ext cx="1988211" cy="1826548"/>
          </a:xfrm>
          <a:prstGeom prst="rect">
            <a:avLst/>
          </a:prstGeom>
        </p:spPr>
      </p:pic>
      <p:pic>
        <p:nvPicPr>
          <p:cNvPr id="15" name="Stone" descr="A picture containing outdoor, building, building material, stone&#10;&#10;Description automatically generated">
            <a:extLst>
              <a:ext uri="{FF2B5EF4-FFF2-40B4-BE49-F238E27FC236}">
                <a16:creationId xmlns:a16="http://schemas.microsoft.com/office/drawing/2014/main" id="{F755E3AB-2925-9A4C-B5F6-9915D695E6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9444" y="1865374"/>
            <a:ext cx="1988211" cy="1831243"/>
          </a:xfrm>
          <a:prstGeom prst="rect">
            <a:avLst/>
          </a:prstGeom>
        </p:spPr>
      </p:pic>
      <p:pic>
        <p:nvPicPr>
          <p:cNvPr id="17" name="Metal" descr="A picture containing reptile, sky, tree, outdoor&#10;&#10;Description automatically generated">
            <a:extLst>
              <a:ext uri="{FF2B5EF4-FFF2-40B4-BE49-F238E27FC236}">
                <a16:creationId xmlns:a16="http://schemas.microsoft.com/office/drawing/2014/main" id="{463405F9-A224-B640-9DF9-F12210CF337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4178" y="1870069"/>
            <a:ext cx="1981173" cy="1826548"/>
          </a:xfrm>
          <a:prstGeom prst="rect">
            <a:avLst/>
          </a:prstGeom>
        </p:spPr>
      </p:pic>
      <p:pic>
        <p:nvPicPr>
          <p:cNvPr id="19" name="Clay" descr="A person painting a statue&#10;&#10;Description automatically generated with low confidence">
            <a:extLst>
              <a:ext uri="{FF2B5EF4-FFF2-40B4-BE49-F238E27FC236}">
                <a16:creationId xmlns:a16="http://schemas.microsoft.com/office/drawing/2014/main" id="{9F4AD89A-3CFE-BA4B-A441-FD8288555F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1747" y="1865374"/>
            <a:ext cx="1981173" cy="184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0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ky, outdoor, tree&#10;&#10;Description automatically generated">
            <a:extLst>
              <a:ext uri="{FF2B5EF4-FFF2-40B4-BE49-F238E27FC236}">
                <a16:creationId xmlns:a16="http://schemas.microsoft.com/office/drawing/2014/main" id="{1FC18FB1-DCA8-1840-A06B-B85D8B93217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5337" y="3149227"/>
            <a:ext cx="4098009" cy="272531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290535" y="1452561"/>
            <a:ext cx="9137515" cy="1390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Look back at the sculptures we’ve studied in detail, </a:t>
            </a:r>
            <a:r>
              <a:rPr lang="en-GB" sz="19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Maman</a:t>
            </a: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 by Louise Bourgeois, or Cloud Gate by Anish Kapoor.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What have we learned about these sculptures so far?</a:t>
            </a:r>
            <a:b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Can we use some of these learnings when we build our own sculptures today?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Famous sculptures</a:t>
            </a:r>
          </a:p>
        </p:txBody>
      </p:sp>
      <p:pic>
        <p:nvPicPr>
          <p:cNvPr id="10" name="Picture 9" descr="A picture containing building, outdoor, dome&#10;&#10;Description automatically generated">
            <a:extLst>
              <a:ext uri="{FF2B5EF4-FFF2-40B4-BE49-F238E27FC236}">
                <a16:creationId xmlns:a16="http://schemas.microsoft.com/office/drawing/2014/main" id="{4D2E35C9-C150-6C4A-B168-3E000CFA7D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6774" y="3146295"/>
            <a:ext cx="4098009" cy="272514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4344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415145" y="2449134"/>
            <a:ext cx="376645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Look over your sketches from the last lesson.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Which idea do you want to work on today to create your sculpture, and why?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Next, choose the materials and tools you’d like to use.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Sketches to Sculpture</a:t>
            </a:r>
          </a:p>
        </p:txBody>
      </p:sp>
      <p:pic>
        <p:nvPicPr>
          <p:cNvPr id="9" name="Picture 8" descr="A drawing on a piece of paper&#10;&#10;Description automatically generated with low confidence">
            <a:extLst>
              <a:ext uri="{FF2B5EF4-FFF2-40B4-BE49-F238E27FC236}">
                <a16:creationId xmlns:a16="http://schemas.microsoft.com/office/drawing/2014/main" id="{1A3BED09-7204-AD46-8FFA-113D145529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8687" y="1798863"/>
            <a:ext cx="4836780" cy="388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97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211050" y="1633737"/>
            <a:ext cx="376645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First, decide on the materials you would like to use.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Why have you chosen these materials?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makes them suitable for creating the sculpture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 want?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751919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Materials</a:t>
            </a:r>
          </a:p>
        </p:txBody>
      </p:sp>
      <p:pic>
        <p:nvPicPr>
          <p:cNvPr id="19" name="Picture 18" descr="A picture containing stationary&#10;&#10;Description automatically generated">
            <a:extLst>
              <a:ext uri="{FF2B5EF4-FFF2-40B4-BE49-F238E27FC236}">
                <a16:creationId xmlns:a16="http://schemas.microsoft.com/office/drawing/2014/main" id="{733F15F3-75CF-B94D-8E77-29C98C1D33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9934" y="1500737"/>
            <a:ext cx="2265772" cy="1852166"/>
          </a:xfrm>
          <a:prstGeom prst="rect">
            <a:avLst/>
          </a:prstGeom>
        </p:spPr>
      </p:pic>
      <p:pic>
        <p:nvPicPr>
          <p:cNvPr id="11" name="Picture 10" descr="A close-up of a loaf of bread&#10;&#10;Description automatically generated with low confidence">
            <a:extLst>
              <a:ext uri="{FF2B5EF4-FFF2-40B4-BE49-F238E27FC236}">
                <a16:creationId xmlns:a16="http://schemas.microsoft.com/office/drawing/2014/main" id="{FCC2717A-9C38-B546-B79F-85941E4224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6855" y="3255906"/>
            <a:ext cx="1916050" cy="1168628"/>
          </a:xfrm>
          <a:prstGeom prst="rect">
            <a:avLst/>
          </a:prstGeom>
        </p:spPr>
      </p:pic>
      <p:pic>
        <p:nvPicPr>
          <p:cNvPr id="20" name="Picture 19" descr="A picture containing icon&#10;&#10;Description automatically generated">
            <a:extLst>
              <a:ext uri="{FF2B5EF4-FFF2-40B4-BE49-F238E27FC236}">
                <a16:creationId xmlns:a16="http://schemas.microsoft.com/office/drawing/2014/main" id="{0B756512-AD60-1D44-A78B-36850C64E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6939" y="4432407"/>
            <a:ext cx="2358074" cy="2358074"/>
          </a:xfrm>
          <a:prstGeom prst="rect">
            <a:avLst/>
          </a:prstGeom>
        </p:spPr>
      </p:pic>
      <p:pic>
        <p:nvPicPr>
          <p:cNvPr id="16" name="Picture 15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1C8883ED-3BB0-D74D-B2F2-39B6A177292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5914">
            <a:off x="9511865" y="2374429"/>
            <a:ext cx="2196431" cy="3294647"/>
          </a:xfrm>
          <a:prstGeom prst="rect">
            <a:avLst/>
          </a:prstGeom>
        </p:spPr>
      </p:pic>
      <p:pic>
        <p:nvPicPr>
          <p:cNvPr id="21" name="Picture 20" descr="A picture containing brick, building material&#10;&#10;Description automatically generated">
            <a:extLst>
              <a:ext uri="{FF2B5EF4-FFF2-40B4-BE49-F238E27FC236}">
                <a16:creationId xmlns:a16="http://schemas.microsoft.com/office/drawing/2014/main" id="{CB47B37C-C450-B24D-85F6-A460551A1E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82789">
            <a:off x="8535768" y="1359295"/>
            <a:ext cx="2058117" cy="1725269"/>
          </a:xfrm>
          <a:prstGeom prst="rect">
            <a:avLst/>
          </a:prstGeom>
        </p:spPr>
      </p:pic>
      <p:pic>
        <p:nvPicPr>
          <p:cNvPr id="18" name="Picture 17" descr="A picture containing colorful, striped, cloth&#10;&#10;Description automatically generated">
            <a:extLst>
              <a:ext uri="{FF2B5EF4-FFF2-40B4-BE49-F238E27FC236}">
                <a16:creationId xmlns:a16="http://schemas.microsoft.com/office/drawing/2014/main" id="{5C89E6EE-7537-4640-8CC4-68515CC71C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0720" y="4393710"/>
            <a:ext cx="1916051" cy="127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58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Tin foil">
            <a:extLst>
              <a:ext uri="{FF2B5EF4-FFF2-40B4-BE49-F238E27FC236}">
                <a16:creationId xmlns:a16="http://schemas.microsoft.com/office/drawing/2014/main" id="{FCF8C352-ECC0-3240-9C52-7F3784AA18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0713" y="3680164"/>
            <a:ext cx="4376169" cy="25255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415145" y="1060422"/>
            <a:ext cx="3766456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For example, if we choose Anish Kapoor’s Cloud Gate sculpture, we won’t be able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 use metal to recreate it.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could we use instead?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Maybe tin foil or silver card? Or a recycled material in a similar shape, which can be painted silver?</a:t>
            </a:r>
          </a:p>
        </p:txBody>
      </p:sp>
      <p:pic>
        <p:nvPicPr>
          <p:cNvPr id="15" name="Cloud sculpture" descr="A picture containing building, outdoor, dome&#10;&#10;Description automatically generated">
            <a:extLst>
              <a:ext uri="{FF2B5EF4-FFF2-40B4-BE49-F238E27FC236}">
                <a16:creationId xmlns:a16="http://schemas.microsoft.com/office/drawing/2014/main" id="{DFA92907-F373-3E49-B7E0-4951327C81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9698">
            <a:off x="6199706" y="962269"/>
            <a:ext cx="3718963" cy="247308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Paint 1">
            <a:extLst>
              <a:ext uri="{FF2B5EF4-FFF2-40B4-BE49-F238E27FC236}">
                <a16:creationId xmlns:a16="http://schemas.microsoft.com/office/drawing/2014/main" id="{C8753D39-51B5-4B48-AB90-CA80C17FFC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752" y="3875313"/>
            <a:ext cx="2137358" cy="2330439"/>
          </a:xfrm>
          <a:prstGeom prst="rect">
            <a:avLst/>
          </a:prstGeom>
        </p:spPr>
      </p:pic>
      <p:pic>
        <p:nvPicPr>
          <p:cNvPr id="27" name="Paint 2" descr="A picture containing stone&#10;&#10;Description automatically generated">
            <a:extLst>
              <a:ext uri="{FF2B5EF4-FFF2-40B4-BE49-F238E27FC236}">
                <a16:creationId xmlns:a16="http://schemas.microsoft.com/office/drawing/2014/main" id="{45FE33D8-AB9E-4F4A-B0CE-BE5A9E0A6D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752" y="3875313"/>
            <a:ext cx="2137358" cy="2330439"/>
          </a:xfrm>
          <a:prstGeom prst="rect">
            <a:avLst/>
          </a:prstGeom>
        </p:spPr>
      </p:pic>
      <p:pic>
        <p:nvPicPr>
          <p:cNvPr id="25" name="Paint 3" descr="A white rock with a dark background&#10;&#10;Description automatically generated with low confidence">
            <a:extLst>
              <a:ext uri="{FF2B5EF4-FFF2-40B4-BE49-F238E27FC236}">
                <a16:creationId xmlns:a16="http://schemas.microsoft.com/office/drawing/2014/main" id="{01187806-3B21-8143-A4DC-8ABF53B97D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752" y="3875313"/>
            <a:ext cx="2137358" cy="233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84AF71D0-3C54-A941-ABA6-FA4FF077C3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6428" y="932503"/>
            <a:ext cx="4015112" cy="49929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903284" y="2377163"/>
            <a:ext cx="3766456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Before you start, have a think about what challenges you might face when making your sculpture?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might help you to overcome these? </a:t>
            </a:r>
          </a:p>
        </p:txBody>
      </p:sp>
    </p:spTree>
    <p:extLst>
      <p:ext uri="{BB962C8B-B14F-4D97-AF65-F5344CB8AC3E}">
        <p14:creationId xmlns:p14="http://schemas.microsoft.com/office/powerpoint/2010/main" val="19724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5557</TotalTime>
  <Words>484</Words>
  <Application>Microsoft Office PowerPoint</Application>
  <PresentationFormat>Widescreen</PresentationFormat>
  <Paragraphs>55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576</cp:revision>
  <dcterms:created xsi:type="dcterms:W3CDTF">2021-01-11T17:47:06Z</dcterms:created>
  <dcterms:modified xsi:type="dcterms:W3CDTF">2023-10-13T09:32:25Z</dcterms:modified>
</cp:coreProperties>
</file>