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2"/>
  </p:notesMasterIdLst>
  <p:sldIdLst>
    <p:sldId id="271" r:id="rId3"/>
    <p:sldId id="272" r:id="rId4"/>
    <p:sldId id="314" r:id="rId5"/>
    <p:sldId id="317" r:id="rId6"/>
    <p:sldId id="318" r:id="rId7"/>
    <p:sldId id="316" r:id="rId8"/>
    <p:sldId id="320" r:id="rId9"/>
    <p:sldId id="321" r:id="rId10"/>
    <p:sldId id="310" r:id="rId11"/>
    <p:sldId id="309" r:id="rId12"/>
    <p:sldId id="322" r:id="rId13"/>
    <p:sldId id="323" r:id="rId14"/>
    <p:sldId id="273" r:id="rId15"/>
    <p:sldId id="279" r:id="rId16"/>
    <p:sldId id="324" r:id="rId17"/>
    <p:sldId id="277" r:id="rId18"/>
    <p:sldId id="325" r:id="rId19"/>
    <p:sldId id="308" r:id="rId20"/>
    <p:sldId id="299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26" userDrawn="1">
          <p15:clr>
            <a:srgbClr val="A4A3A4"/>
          </p15:clr>
        </p15:guide>
        <p15:guide id="2" pos="6947" userDrawn="1">
          <p15:clr>
            <a:srgbClr val="A4A3A4"/>
          </p15:clr>
        </p15:guide>
        <p15:guide id="3" pos="914" userDrawn="1">
          <p15:clr>
            <a:srgbClr val="A4A3A4"/>
          </p15:clr>
        </p15:guide>
        <p15:guide id="4" orient="horz" pos="265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Maslin" initials="S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AA4C"/>
    <a:srgbClr val="272626"/>
    <a:srgbClr val="41AE62"/>
    <a:srgbClr val="C9D950"/>
    <a:srgbClr val="286AA6"/>
    <a:srgbClr val="C1E6FB"/>
    <a:srgbClr val="C1E6C4"/>
    <a:srgbClr val="3692C4"/>
    <a:srgbClr val="2E93C5"/>
    <a:srgbClr val="229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81" autoAdjust="0"/>
    <p:restoredTop sz="94700"/>
  </p:normalViewPr>
  <p:slideViewPr>
    <p:cSldViewPr snapToGrid="0" snapToObjects="1">
      <p:cViewPr varScale="1">
        <p:scale>
          <a:sx n="82" d="100"/>
          <a:sy n="82" d="100"/>
        </p:scale>
        <p:origin x="806" y="72"/>
      </p:cViewPr>
      <p:guideLst>
        <p:guide orient="horz" pos="1026"/>
        <p:guide pos="6947"/>
        <p:guide pos="914"/>
        <p:guide orient="horz" pos="26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4F0EB6D-3F9A-094D-B517-EA15B76FC6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6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9/19/2022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7" Type="http://schemas.openxmlformats.org/officeDocument/2006/relationships/image" Target="../media/image38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flowers&#10;&#10;Description automatically generated with low confidence">
            <a:extLst>
              <a:ext uri="{FF2B5EF4-FFF2-40B4-BE49-F238E27FC236}">
                <a16:creationId xmlns:a16="http://schemas.microsoft.com/office/drawing/2014/main" id="{E2912916-8F4F-1848-9558-D03BF1EBDD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829372"/>
            <a:ext cx="12192002" cy="3785375"/>
          </a:xfrm>
          <a:prstGeom prst="rect">
            <a:avLst/>
          </a:prstGeom>
        </p:spPr>
      </p:pic>
      <p:pic>
        <p:nvPicPr>
          <p:cNvPr id="15" name="Picture 14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73E165BA-9E35-C041-B88E-6F0E2348C4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6" name="Picture 1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9DA1A2E-2521-7F45-AC6D-3297CD54279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8BFE72AF-3A74-BC4D-9814-22C0E6935542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E4002CF-26B2-7C49-8E17-52202B65ABF1}"/>
              </a:ext>
            </a:extLst>
          </p:cNvPr>
          <p:cNvSpPr txBox="1">
            <a:spLocks/>
          </p:cNvSpPr>
          <p:nvPr/>
        </p:nvSpPr>
        <p:spPr>
          <a:xfrm>
            <a:off x="-2" y="534778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Media Experimentation - Flower Drawing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D31D92-CA1C-CF46-86E6-676F536CEBE0}"/>
              </a:ext>
            </a:extLst>
          </p:cNvPr>
          <p:cNvSpPr txBox="1">
            <a:spLocks/>
          </p:cNvSpPr>
          <p:nvPr/>
        </p:nvSpPr>
        <p:spPr>
          <a:xfrm>
            <a:off x="10030028" y="6022650"/>
            <a:ext cx="1960054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 and Design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72096A3-9457-714A-9B72-C497D0FA1D37}"/>
              </a:ext>
            </a:extLst>
          </p:cNvPr>
          <p:cNvSpPr txBox="1"/>
          <p:nvPr/>
        </p:nvSpPr>
        <p:spPr>
          <a:xfrm>
            <a:off x="1890657" y="1184317"/>
            <a:ext cx="496734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 lines you draw can show more than just the outline of the object. They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can also show the height, width, shape and meaning.</a:t>
            </a:r>
          </a:p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For example, if a line is light and thin, the object can look delicate.</a:t>
            </a:r>
          </a:p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 thicker, darker line, using a wider edge of your drawing media, creates a bolder and stronger shape.</a:t>
            </a:r>
          </a:p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Try drawing some light and dark shapes in your sketchbooks.</a:t>
            </a:r>
          </a:p>
        </p:txBody>
      </p:sp>
      <p:pic>
        <p:nvPicPr>
          <p:cNvPr id="4" name="Picture 3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B4973BBA-BBA1-8B43-BB86-FF9D68FF09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39276" y="825264"/>
            <a:ext cx="2613717" cy="2482712"/>
          </a:xfrm>
          <a:prstGeom prst="rect">
            <a:avLst/>
          </a:prstGeom>
        </p:spPr>
      </p:pic>
      <p:pic>
        <p:nvPicPr>
          <p:cNvPr id="7" name="Picture 6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4BAE4B7A-2E25-FB44-BC20-D69B344378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39276" y="3550025"/>
            <a:ext cx="2613717" cy="232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0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72096A3-9457-714A-9B72-C497D0FA1D37}"/>
              </a:ext>
            </a:extLst>
          </p:cNvPr>
          <p:cNvSpPr txBox="1"/>
          <p:nvPr/>
        </p:nvSpPr>
        <p:spPr>
          <a:xfrm>
            <a:off x="1843929" y="2156827"/>
            <a:ext cx="4099671" cy="2503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Now try drawing a simple 3D object, like a cup or mug. Draw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it with thin, light lines and also thicker lines. </a:t>
            </a:r>
          </a:p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Compare your drawings, what are the similarities and differences between them? </a:t>
            </a:r>
          </a:p>
        </p:txBody>
      </p:sp>
      <p:pic>
        <p:nvPicPr>
          <p:cNvPr id="4" name="Picture 3" descr="A white coffee mug&#10;&#10;Description automatically generated with medium confidence">
            <a:extLst>
              <a:ext uri="{FF2B5EF4-FFF2-40B4-BE49-F238E27FC236}">
                <a16:creationId xmlns:a16="http://schemas.microsoft.com/office/drawing/2014/main" id="{06B05A87-04BE-ED41-9FFD-528A3C2FD29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01492" y="847523"/>
            <a:ext cx="2699733" cy="2628678"/>
          </a:xfrm>
          <a:prstGeom prst="rect">
            <a:avLst/>
          </a:prstGeom>
        </p:spPr>
      </p:pic>
      <p:pic>
        <p:nvPicPr>
          <p:cNvPr id="12" name="Picture 11" descr="A picture containing basketball, console table, table&#10;&#10;Description automatically generated">
            <a:extLst>
              <a:ext uri="{FF2B5EF4-FFF2-40B4-BE49-F238E27FC236}">
                <a16:creationId xmlns:a16="http://schemas.microsoft.com/office/drawing/2014/main" id="{F5013224-6B09-B34D-BA9D-B1467B7813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1492" y="3791813"/>
            <a:ext cx="2249663" cy="218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42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red apple with a green leaf&#10;&#10;Description automatically generated with medium confidence">
            <a:extLst>
              <a:ext uri="{FF2B5EF4-FFF2-40B4-BE49-F238E27FC236}">
                <a16:creationId xmlns:a16="http://schemas.microsoft.com/office/drawing/2014/main" id="{5D8C3DE0-D75F-B244-A955-38442401108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4212" y="737904"/>
            <a:ext cx="2905348" cy="29053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72096A3-9457-714A-9B72-C497D0FA1D37}"/>
              </a:ext>
            </a:extLst>
          </p:cNvPr>
          <p:cNvSpPr txBox="1"/>
          <p:nvPr/>
        </p:nvSpPr>
        <p:spPr>
          <a:xfrm>
            <a:off x="1884361" y="2291137"/>
            <a:ext cx="4444520" cy="219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You can try drawing an apple next, which is a little more challenging! </a:t>
            </a:r>
          </a:p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See how much detail you can add, like shading and depth. Use different media to create different effects.</a:t>
            </a:r>
          </a:p>
        </p:txBody>
      </p:sp>
      <p:pic>
        <p:nvPicPr>
          <p:cNvPr id="12" name="Picture 11" descr="A picture containing dark, fan&#10;&#10;Description automatically generated">
            <a:extLst>
              <a:ext uri="{FF2B5EF4-FFF2-40B4-BE49-F238E27FC236}">
                <a16:creationId xmlns:a16="http://schemas.microsoft.com/office/drawing/2014/main" id="{B7F3C78A-EDEA-B940-8D7F-5F93BF9D395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4107" y="3643252"/>
            <a:ext cx="2486538" cy="2440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23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316D5BDB-91A4-4EB9-BFA3-70412649ADAE}"/>
              </a:ext>
            </a:extLst>
          </p:cNvPr>
          <p:cNvSpPr txBox="1"/>
          <p:nvPr/>
        </p:nvSpPr>
        <p:spPr>
          <a:xfrm>
            <a:off x="1151012" y="1354625"/>
            <a:ext cx="4710701" cy="4534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  <a:buClr>
                <a:srgbClr val="3FAA4C"/>
              </a:buClr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Carefully choose a flower or plant you are going to draw. Decide on the materials you are going to use.</a:t>
            </a:r>
          </a:p>
          <a:p>
            <a:pPr>
              <a:spcBef>
                <a:spcPts val="1000"/>
              </a:spcBef>
              <a:buClr>
                <a:srgbClr val="3FAA4C"/>
              </a:buClr>
            </a:pPr>
            <a:r>
              <a:rPr lang="en-GB" sz="1900" b="1" dirty="0">
                <a:solidFill>
                  <a:srgbClr val="272626"/>
                </a:solidFill>
                <a:latin typeface="Comic Sans MS" panose="030F0902030302020204" pitchFamily="66" charset="0"/>
              </a:rPr>
              <a:t>To help you decide, answer these questions:</a:t>
            </a:r>
          </a:p>
          <a:p>
            <a:pPr marL="223838" indent="-223838">
              <a:spcBef>
                <a:spcPts val="10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Does it have an interesting shape, texture or colour?</a:t>
            </a:r>
          </a:p>
          <a:p>
            <a:pPr marL="223838" indent="-223838">
              <a:spcBef>
                <a:spcPts val="10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What colour is it?</a:t>
            </a:r>
          </a:p>
          <a:p>
            <a:pPr marL="223838" indent="-223838">
              <a:spcBef>
                <a:spcPts val="10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How does it make you feel?</a:t>
            </a:r>
          </a:p>
          <a:p>
            <a:pPr marL="223838" indent="-223838">
              <a:spcBef>
                <a:spcPts val="10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Which materials are you going to draw with? Why might those be</a:t>
            </a:r>
            <a:b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the best for the art you are going</a:t>
            </a:r>
            <a:b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902030302020204" pitchFamily="66" charset="0"/>
              </a:rPr>
              <a:t>to create?</a:t>
            </a:r>
          </a:p>
        </p:txBody>
      </p:sp>
      <p:pic>
        <p:nvPicPr>
          <p:cNvPr id="3" name="Picture 2" descr="A hand drawing on a piece of paper&#10;&#10;Description automatically generated with low confidence">
            <a:extLst>
              <a:ext uri="{FF2B5EF4-FFF2-40B4-BE49-F238E27FC236}">
                <a16:creationId xmlns:a16="http://schemas.microsoft.com/office/drawing/2014/main" id="{59AC48F3-19F3-FE43-9BCE-A2944D21D23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1449" y="1438277"/>
            <a:ext cx="4889539" cy="4095749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5AB25461-0771-C3F2-0CE7-5D5513090A69}"/>
              </a:ext>
            </a:extLst>
          </p:cNvPr>
          <p:cNvSpPr txBox="1">
            <a:spLocks/>
          </p:cNvSpPr>
          <p:nvPr/>
        </p:nvSpPr>
        <p:spPr>
          <a:xfrm>
            <a:off x="0" y="7455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285336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39153DB-6958-8A4F-808D-5FFD9E08B762}"/>
              </a:ext>
            </a:extLst>
          </p:cNvPr>
          <p:cNvSpPr txBox="1"/>
          <p:nvPr/>
        </p:nvSpPr>
        <p:spPr>
          <a:xfrm>
            <a:off x="1839308" y="2322227"/>
            <a:ext cx="4828619" cy="2131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Once you’ve decided which flower(s) you are going to draw and which media you want to use, begin sketching.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You can create sketches from real flowers (in a vase, or outside if they are planted), or from a picture.</a:t>
            </a:r>
          </a:p>
        </p:txBody>
      </p:sp>
      <p:pic>
        <p:nvPicPr>
          <p:cNvPr id="3" name="Picture 2" descr="A vase with red flowers&#10;&#10;Description automatically generated with low confidence">
            <a:extLst>
              <a:ext uri="{FF2B5EF4-FFF2-40B4-BE49-F238E27FC236}">
                <a16:creationId xmlns:a16="http://schemas.microsoft.com/office/drawing/2014/main" id="{28D2FAF3-5064-0641-8A0B-0CA1F404E9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90735" y="554830"/>
            <a:ext cx="4137628" cy="5405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2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39153DB-6958-8A4F-808D-5FFD9E08B762}"/>
              </a:ext>
            </a:extLst>
          </p:cNvPr>
          <p:cNvSpPr txBox="1"/>
          <p:nvPr/>
        </p:nvSpPr>
        <p:spPr>
          <a:xfrm>
            <a:off x="5832142" y="2113255"/>
            <a:ext cx="4839575" cy="2823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Start with the outline of your flowers.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Draw a line for the stalk, circles or ovals for the leaves and any petals.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Then create some of the detail inside.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You could add some shading to show where your flower looks darker, or even add some colour if you like.</a:t>
            </a:r>
          </a:p>
        </p:txBody>
      </p:sp>
      <p:pic>
        <p:nvPicPr>
          <p:cNvPr id="13" name="Picture 12" descr="A picture containing plant, flower&#10;&#10;Description automatically generated">
            <a:extLst>
              <a:ext uri="{FF2B5EF4-FFF2-40B4-BE49-F238E27FC236}">
                <a16:creationId xmlns:a16="http://schemas.microsoft.com/office/drawing/2014/main" id="{0316809B-07D6-3C40-9127-DD8F12160B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1255"/>
          <a:stretch/>
        </p:blipFill>
        <p:spPr>
          <a:xfrm>
            <a:off x="3077678" y="776281"/>
            <a:ext cx="1137424" cy="5305438"/>
          </a:xfrm>
          <a:prstGeom prst="rect">
            <a:avLst/>
          </a:prstGeom>
        </p:spPr>
      </p:pic>
      <p:pic>
        <p:nvPicPr>
          <p:cNvPr id="12" name="Picture 11" descr="A picture containing plant, flower&#10;&#10;Description automatically generated">
            <a:extLst>
              <a:ext uri="{FF2B5EF4-FFF2-40B4-BE49-F238E27FC236}">
                <a16:creationId xmlns:a16="http://schemas.microsoft.com/office/drawing/2014/main" id="{CA57FE7E-0CDA-7442-8873-0636D6DE39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0966" y="2564780"/>
            <a:ext cx="2464361" cy="2921620"/>
          </a:xfrm>
          <a:prstGeom prst="rect">
            <a:avLst/>
          </a:prstGeom>
        </p:spPr>
      </p:pic>
      <p:pic>
        <p:nvPicPr>
          <p:cNvPr id="11" name="Picture 10" descr="A picture containing plant, flower&#10;&#10;Description automatically generated">
            <a:extLst>
              <a:ext uri="{FF2B5EF4-FFF2-40B4-BE49-F238E27FC236}">
                <a16:creationId xmlns:a16="http://schemas.microsoft.com/office/drawing/2014/main" id="{79B2C71D-514B-0D4B-9F76-F915FC191E4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2599" y="776281"/>
            <a:ext cx="3028137" cy="194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20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96502C-E6F1-2048-ACFE-9AE8560C159A}"/>
              </a:ext>
            </a:extLst>
          </p:cNvPr>
          <p:cNvSpPr txBox="1"/>
          <p:nvPr/>
        </p:nvSpPr>
        <p:spPr>
          <a:xfrm>
            <a:off x="6394883" y="1753709"/>
            <a:ext cx="4667662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Look at the composition, or layout,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of your drawing.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is the most important part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of your drawing, what do you want people to focus on when they see it?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can you do to make that stand out so people notice it?</a:t>
            </a:r>
          </a:p>
        </p:txBody>
      </p:sp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583DF3F0-5F88-044B-A26D-96476E9E55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5506" y="577048"/>
            <a:ext cx="2840086" cy="4984812"/>
          </a:xfrm>
          <a:prstGeom prst="rect">
            <a:avLst/>
          </a:prstGeom>
        </p:spPr>
      </p:pic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EB1C69C9-749A-634E-980C-8C81604F5C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3351" y="2491129"/>
            <a:ext cx="2098629" cy="3683435"/>
          </a:xfrm>
          <a:prstGeom prst="rect">
            <a:avLst/>
          </a:prstGeom>
        </p:spPr>
      </p:pic>
      <p:pic>
        <p:nvPicPr>
          <p:cNvPr id="12" name="Picture 11" descr="A picture containing logo&#10;&#10;Description automatically generated">
            <a:extLst>
              <a:ext uri="{FF2B5EF4-FFF2-40B4-BE49-F238E27FC236}">
                <a16:creationId xmlns:a16="http://schemas.microsoft.com/office/drawing/2014/main" id="{E4A8B48A-8326-3646-9E81-CC4AEFDBD9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9117" y="2491128"/>
            <a:ext cx="2098629" cy="368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0651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96502C-E6F1-2048-ACFE-9AE8560C159A}"/>
              </a:ext>
            </a:extLst>
          </p:cNvPr>
          <p:cNvSpPr txBox="1"/>
          <p:nvPr/>
        </p:nvSpPr>
        <p:spPr>
          <a:xfrm>
            <a:off x="6928786" y="2113255"/>
            <a:ext cx="4393335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When drawing your flowers,</a:t>
            </a:r>
            <a:b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</a:br>
            <a:r>
              <a:rPr lang="en-GB" sz="2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focus on the:</a:t>
            </a:r>
          </a:p>
          <a:p>
            <a:pPr marL="223838" indent="-223838">
              <a:spcBef>
                <a:spcPts val="10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Layout</a:t>
            </a:r>
          </a:p>
          <a:p>
            <a:pPr marL="223838" indent="-223838">
              <a:spcBef>
                <a:spcPts val="5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Line</a:t>
            </a:r>
          </a:p>
          <a:p>
            <a:pPr marL="223838" indent="-223838">
              <a:spcBef>
                <a:spcPts val="5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Shape</a:t>
            </a:r>
          </a:p>
          <a:p>
            <a:pPr marL="223838" indent="-223838">
              <a:spcBef>
                <a:spcPts val="5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Colour</a:t>
            </a:r>
          </a:p>
          <a:p>
            <a:pPr marL="223838" indent="-223838">
              <a:spcBef>
                <a:spcPts val="5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Texture</a:t>
            </a:r>
          </a:p>
        </p:txBody>
      </p:sp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583DF3F0-5F88-044B-A26D-96476E9E55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5506" y="577048"/>
            <a:ext cx="2840086" cy="4984812"/>
          </a:xfrm>
          <a:prstGeom prst="rect">
            <a:avLst/>
          </a:prstGeom>
        </p:spPr>
      </p:pic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EB1C69C9-749A-634E-980C-8C81604F5C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3351" y="2491129"/>
            <a:ext cx="2098629" cy="3683435"/>
          </a:xfrm>
          <a:prstGeom prst="rect">
            <a:avLst/>
          </a:prstGeom>
        </p:spPr>
      </p:pic>
      <p:pic>
        <p:nvPicPr>
          <p:cNvPr id="12" name="Picture 11" descr="A picture containing logo&#10;&#10;Description automatically generated">
            <a:extLst>
              <a:ext uri="{FF2B5EF4-FFF2-40B4-BE49-F238E27FC236}">
                <a16:creationId xmlns:a16="http://schemas.microsoft.com/office/drawing/2014/main" id="{E4A8B48A-8326-3646-9E81-CC4AEFDBD9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9117" y="2491128"/>
            <a:ext cx="2098629" cy="368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23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ogo&#10;&#10;Description automatically generated with low confidence">
            <a:extLst>
              <a:ext uri="{FF2B5EF4-FFF2-40B4-BE49-F238E27FC236}">
                <a16:creationId xmlns:a16="http://schemas.microsoft.com/office/drawing/2014/main" id="{105D6EFF-F8FA-3745-A904-BC521948A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4078" y="2830379"/>
            <a:ext cx="2247359" cy="1376761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10" name="Picture 9" descr="Logo, company name&#10;&#10;Description automatically generated">
            <a:extLst>
              <a:ext uri="{FF2B5EF4-FFF2-40B4-BE49-F238E27FC236}">
                <a16:creationId xmlns:a16="http://schemas.microsoft.com/office/drawing/2014/main" id="{2F204B81-A4ED-1847-ABC6-D8CD91F3FF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4172" y="2828958"/>
            <a:ext cx="2247359" cy="1376760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43D7A6B2-0EC6-894A-B9E4-681A106E02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0558" y="2829618"/>
            <a:ext cx="2247359" cy="1376100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20" name="Picture 19" descr="Table&#10;&#10;Description automatically generated">
            <a:extLst>
              <a:ext uri="{FF2B5EF4-FFF2-40B4-BE49-F238E27FC236}">
                <a16:creationId xmlns:a16="http://schemas.microsoft.com/office/drawing/2014/main" id="{7C53C8C9-BABF-D44A-8F96-E66EA1DAB0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0558" y="4466317"/>
            <a:ext cx="2247359" cy="1376100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pic>
        <p:nvPicPr>
          <p:cNvPr id="21" name="Picture 20" descr="Table&#10;&#10;Description automatically generated">
            <a:extLst>
              <a:ext uri="{FF2B5EF4-FFF2-40B4-BE49-F238E27FC236}">
                <a16:creationId xmlns:a16="http://schemas.microsoft.com/office/drawing/2014/main" id="{0AF99D86-FBA9-6E47-8581-DDE05301D12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4172" y="4466317"/>
            <a:ext cx="2247359" cy="1376100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06B2F46-0374-0742-BB2B-C7B14F6FFFEF}"/>
              </a:ext>
            </a:extLst>
          </p:cNvPr>
          <p:cNvSpPr txBox="1"/>
          <p:nvPr/>
        </p:nvSpPr>
        <p:spPr>
          <a:xfrm>
            <a:off x="1618406" y="1366129"/>
            <a:ext cx="8955188" cy="1143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Discuss what you have learned today and write down some key vocabulary for your working wall in the classroom.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Here are a few words to get you started:-</a:t>
            </a:r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0C0C52C-44CB-5F49-A2BD-F48B2A228EC2}"/>
              </a:ext>
            </a:extLst>
          </p:cNvPr>
          <p:cNvSpPr txBox="1">
            <a:spLocks/>
          </p:cNvSpPr>
          <p:nvPr/>
        </p:nvSpPr>
        <p:spPr>
          <a:xfrm>
            <a:off x="0" y="7455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Key Vocabulary</a:t>
            </a:r>
          </a:p>
        </p:txBody>
      </p:sp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825CB9D2-0AEA-1848-B170-C335DA8BAD1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2417" y="4466317"/>
            <a:ext cx="2263643" cy="1376100"/>
          </a:xfrm>
          <a:prstGeom prst="rect">
            <a:avLst/>
          </a:prstGeom>
          <a:ln w="28575">
            <a:solidFill>
              <a:srgbClr val="3FAA4C"/>
            </a:solidFill>
          </a:ln>
        </p:spPr>
      </p:pic>
    </p:spTree>
    <p:extLst>
      <p:ext uri="{BB962C8B-B14F-4D97-AF65-F5344CB8AC3E}">
        <p14:creationId xmlns:p14="http://schemas.microsoft.com/office/powerpoint/2010/main" val="338393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931EF4E0-E1F4-714B-9288-B7FE574643F7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6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Media Experimentation - </a:t>
            </a:r>
            <a:r>
              <a:rPr lang="en-US" sz="35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Flower Drawing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004E805-DCF6-CE47-BA94-F9E5F97FC3BE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3" name="Picture 12" descr="A picture containing logo&#10;&#10;Description automatically generated">
            <a:extLst>
              <a:ext uri="{FF2B5EF4-FFF2-40B4-BE49-F238E27FC236}">
                <a16:creationId xmlns:a16="http://schemas.microsoft.com/office/drawing/2014/main" id="{7C821D26-F48D-B840-B05A-49D23F4273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6286" y="1393514"/>
            <a:ext cx="2319428" cy="4070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18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group of colored pencils&#10;&#10;Description automatically generated with medium confidence">
            <a:extLst>
              <a:ext uri="{FF2B5EF4-FFF2-40B4-BE49-F238E27FC236}">
                <a16:creationId xmlns:a16="http://schemas.microsoft.com/office/drawing/2014/main" id="{6A2C0F19-0575-204B-BBEE-64B52DD1A4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4455" y="1550875"/>
            <a:ext cx="5491058" cy="418023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6FB1E5-97CF-FA4E-9113-340213599302}"/>
              </a:ext>
            </a:extLst>
          </p:cNvPr>
          <p:cNvSpPr txBox="1"/>
          <p:nvPr/>
        </p:nvSpPr>
        <p:spPr>
          <a:xfrm>
            <a:off x="617563" y="5824104"/>
            <a:ext cx="10313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 </a:t>
            </a:r>
            <a:r>
              <a:rPr lang="en-GB" sz="1200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use a range of materials to creatively design and make products.</a:t>
            </a:r>
          </a:p>
          <a:p>
            <a:r>
              <a:rPr lang="en-GB" sz="1200" dirty="0">
                <a:solidFill>
                  <a:srgbClr val="3FAA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use drawing, painting and sculpture to develop and share their ideas, experiences and imagination.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10AA6C-60CD-5F4C-BAEB-58EF5FBDFFB0}"/>
              </a:ext>
            </a:extLst>
          </p:cNvPr>
          <p:cNvSpPr txBox="1"/>
          <p:nvPr/>
        </p:nvSpPr>
        <p:spPr>
          <a:xfrm>
            <a:off x="1549284" y="2593252"/>
            <a:ext cx="3779228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Experiment with different media to draw lines, shadow and shade.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Drawing for pleasure from observation.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1FBFAEE1-8AD8-F94A-8F98-AE94F8CE4DF3}"/>
              </a:ext>
            </a:extLst>
          </p:cNvPr>
          <p:cNvSpPr txBox="1">
            <a:spLocks/>
          </p:cNvSpPr>
          <p:nvPr/>
        </p:nvSpPr>
        <p:spPr>
          <a:xfrm>
            <a:off x="0" y="627204"/>
            <a:ext cx="12192000" cy="9888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Flower Drawing</a:t>
            </a:r>
            <a:b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3FB27492-3A87-47A3-B656-B1C681781B0A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</p:spTree>
    <p:extLst>
      <p:ext uri="{BB962C8B-B14F-4D97-AF65-F5344CB8AC3E}">
        <p14:creationId xmlns:p14="http://schemas.microsoft.com/office/powerpoint/2010/main" val="757528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A743E3A-899D-8F43-A05B-D2AE089A2644}"/>
              </a:ext>
            </a:extLst>
          </p:cNvPr>
          <p:cNvGrpSpPr/>
          <p:nvPr/>
        </p:nvGrpSpPr>
        <p:grpSpPr>
          <a:xfrm>
            <a:off x="949912" y="932968"/>
            <a:ext cx="9860748" cy="5145958"/>
            <a:chOff x="949912" y="932968"/>
            <a:chExt cx="9860748" cy="5145958"/>
          </a:xfrm>
        </p:grpSpPr>
        <p:pic>
          <p:nvPicPr>
            <p:cNvPr id="10" name="Picture 9" descr="A picture containing graphical user interface&#10;&#10;Description automatically generated">
              <a:extLst>
                <a:ext uri="{FF2B5EF4-FFF2-40B4-BE49-F238E27FC236}">
                  <a16:creationId xmlns:a16="http://schemas.microsoft.com/office/drawing/2014/main" id="{25A2E331-026E-43FC-B815-BE937A0A8D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9912" y="932968"/>
              <a:ext cx="9860748" cy="514595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F6F5E34-5DDC-AD4E-8689-1E6A1396A64B}"/>
                </a:ext>
              </a:extLst>
            </p:cNvPr>
            <p:cNvSpPr txBox="1"/>
            <p:nvPr/>
          </p:nvSpPr>
          <p:spPr>
            <a:xfrm>
              <a:off x="9831013" y="2459218"/>
              <a:ext cx="51571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500"/>
                </a:spcBef>
                <a:buClr>
                  <a:srgbClr val="3FAA4C"/>
                </a:buClr>
              </a:pPr>
              <a:r>
                <a:rPr lang="en-GB" sz="15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HB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E217E4E3-DCAC-7F4F-8B6E-871D916F5AE1}"/>
              </a:ext>
            </a:extLst>
          </p:cNvPr>
          <p:cNvSpPr txBox="1"/>
          <p:nvPr/>
        </p:nvSpPr>
        <p:spPr>
          <a:xfrm>
            <a:off x="1441577" y="1538586"/>
            <a:ext cx="7431286" cy="2823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This lesson will focus on </a:t>
            </a: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drawing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.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Each of these drawing media will help you achieve a different finish:</a:t>
            </a:r>
          </a:p>
          <a:p>
            <a:pPr marL="223838" indent="-223838">
              <a:spcBef>
                <a:spcPts val="15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Graphite Pencils: 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are great for drawing thicker, bolder lines. You can create tones across a large space on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 paper.</a:t>
            </a:r>
          </a:p>
          <a:p>
            <a:pPr marL="223838" indent="-223838">
              <a:spcBef>
                <a:spcPts val="1500"/>
              </a:spcBef>
              <a:buClr>
                <a:srgbClr val="3FAA4C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They range from H to B, to show Hardness or Softness. 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C40AE7A4-1044-48A2-9C06-BFCCB1B6A79F}"/>
              </a:ext>
            </a:extLst>
          </p:cNvPr>
          <p:cNvSpPr txBox="1">
            <a:spLocks/>
          </p:cNvSpPr>
          <p:nvPr/>
        </p:nvSpPr>
        <p:spPr>
          <a:xfrm>
            <a:off x="0" y="77907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Materials</a:t>
            </a:r>
          </a:p>
        </p:txBody>
      </p:sp>
    </p:spTree>
    <p:extLst>
      <p:ext uri="{BB962C8B-B14F-4D97-AF65-F5344CB8AC3E}">
        <p14:creationId xmlns:p14="http://schemas.microsoft.com/office/powerpoint/2010/main" val="328600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close-up of a flower&#10;&#10;Description automatically generated with medium confidence">
            <a:extLst>
              <a:ext uri="{FF2B5EF4-FFF2-40B4-BE49-F238E27FC236}">
                <a16:creationId xmlns:a16="http://schemas.microsoft.com/office/drawing/2014/main" id="{AA56777A-836F-E14C-AE8E-57F23B736B9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20926" y="1195288"/>
            <a:ext cx="5082312" cy="44674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17E4E3-DCAC-7F4F-8B6E-871D916F5AE1}"/>
              </a:ext>
            </a:extLst>
          </p:cNvPr>
          <p:cNvSpPr txBox="1"/>
          <p:nvPr/>
        </p:nvSpPr>
        <p:spPr>
          <a:xfrm>
            <a:off x="1362918" y="1342069"/>
            <a:ext cx="4733082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 higher the number </a:t>
            </a: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H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, the </a:t>
            </a: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harder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the lead in the pencil. 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This is good for creating clear outlines as it doesn’t smudge as much. </a:t>
            </a:r>
          </a:p>
        </p:txBody>
      </p:sp>
    </p:spTree>
    <p:extLst>
      <p:ext uri="{BB962C8B-B14F-4D97-AF65-F5344CB8AC3E}">
        <p14:creationId xmlns:p14="http://schemas.microsoft.com/office/powerpoint/2010/main" val="551620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-up of a flower&#10;&#10;Description automatically generated with medium confidence">
            <a:extLst>
              <a:ext uri="{FF2B5EF4-FFF2-40B4-BE49-F238E27FC236}">
                <a16:creationId xmlns:a16="http://schemas.microsoft.com/office/drawing/2014/main" id="{CD2E3671-9A14-DA49-88D4-7DBF12CC20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224" t="-1363"/>
          <a:stretch/>
        </p:blipFill>
        <p:spPr>
          <a:xfrm>
            <a:off x="5420926" y="1195288"/>
            <a:ext cx="5082312" cy="44674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2AF16F7-0FA5-7448-83E8-72C31AC41197}"/>
              </a:ext>
            </a:extLst>
          </p:cNvPr>
          <p:cNvSpPr txBox="1"/>
          <p:nvPr/>
        </p:nvSpPr>
        <p:spPr>
          <a:xfrm>
            <a:off x="1359494" y="1352342"/>
            <a:ext cx="4736506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The higher the </a:t>
            </a: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B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, the softer the lead and the more </a:t>
            </a: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black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 it is. </a:t>
            </a:r>
          </a:p>
          <a:p>
            <a:pPr>
              <a:spcBef>
                <a:spcPts val="15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This is good for shading, shadows and drawing darker parts of your design. </a:t>
            </a:r>
          </a:p>
        </p:txBody>
      </p:sp>
    </p:spTree>
    <p:extLst>
      <p:ext uri="{BB962C8B-B14F-4D97-AF65-F5344CB8AC3E}">
        <p14:creationId xmlns:p14="http://schemas.microsoft.com/office/powerpoint/2010/main" val="4201746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217E4E3-DCAC-7F4F-8B6E-871D916F5AE1}"/>
              </a:ext>
            </a:extLst>
          </p:cNvPr>
          <p:cNvSpPr txBox="1"/>
          <p:nvPr/>
        </p:nvSpPr>
        <p:spPr>
          <a:xfrm>
            <a:off x="1806925" y="1182676"/>
            <a:ext cx="4789817" cy="4349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buClr>
                <a:srgbClr val="3FAA4C"/>
              </a:buClr>
            </a:pPr>
            <a:r>
              <a:rPr lang="en-US" sz="3000" b="1" dirty="0">
                <a:solidFill>
                  <a:srgbClr val="3FAA4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Charcoal</a:t>
            </a:r>
          </a:p>
          <a:p>
            <a:pPr>
              <a:spcBef>
                <a:spcPts val="20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Charcoal ranges from hard, medium and soft, and is great for drawing</a:t>
            </a:r>
            <a:b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quick sketches. </a:t>
            </a:r>
          </a:p>
          <a:p>
            <a:pPr>
              <a:spcBef>
                <a:spcPts val="20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Black charcoal creates a very rich black colour on white paper.</a:t>
            </a:r>
          </a:p>
          <a:p>
            <a:pPr>
              <a:spcBef>
                <a:spcPts val="20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Or use white charcoal on black paper.</a:t>
            </a:r>
          </a:p>
          <a:p>
            <a:pPr>
              <a:spcBef>
                <a:spcPts val="20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This creates a </a:t>
            </a:r>
            <a:r>
              <a:rPr lang="en-GB" sz="2000" b="1" dirty="0">
                <a:solidFill>
                  <a:srgbClr val="272626"/>
                </a:solidFill>
                <a:latin typeface="Comic Sans MS" panose="030F0902030302020204" pitchFamily="66" charset="0"/>
              </a:rPr>
              <a:t>contrast</a:t>
            </a: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, or something different, between the two opposite colours of black and white.</a:t>
            </a:r>
          </a:p>
        </p:txBody>
      </p:sp>
      <p:pic>
        <p:nvPicPr>
          <p:cNvPr id="4" name="Picture 3" descr="A drawing of a person's face on a blackboard&#10;&#10;Description automatically generated with low confidence">
            <a:extLst>
              <a:ext uri="{FF2B5EF4-FFF2-40B4-BE49-F238E27FC236}">
                <a16:creationId xmlns:a16="http://schemas.microsoft.com/office/drawing/2014/main" id="{8B6889D8-C204-1644-90CE-67FD078D5D1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9781" y="635347"/>
            <a:ext cx="3559146" cy="2619781"/>
          </a:xfrm>
          <a:prstGeom prst="rect">
            <a:avLst/>
          </a:prstGeom>
        </p:spPr>
      </p:pic>
      <p:pic>
        <p:nvPicPr>
          <p:cNvPr id="10" name="Picture 9" descr="Text, letter&#10;&#10;Description automatically generated">
            <a:extLst>
              <a:ext uri="{FF2B5EF4-FFF2-40B4-BE49-F238E27FC236}">
                <a16:creationId xmlns:a16="http://schemas.microsoft.com/office/drawing/2014/main" id="{567479B6-47FC-A043-A475-B06B242AF10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8656">
            <a:off x="6886016" y="3456930"/>
            <a:ext cx="3559146" cy="26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3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DC5255C-4250-9E48-8AAB-8E998AB3ACFE}"/>
              </a:ext>
            </a:extLst>
          </p:cNvPr>
          <p:cNvSpPr txBox="1"/>
          <p:nvPr/>
        </p:nvSpPr>
        <p:spPr>
          <a:xfrm>
            <a:off x="1806925" y="1822179"/>
            <a:ext cx="3723018" cy="416524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2000"/>
              </a:spcBef>
              <a:buClr>
                <a:srgbClr val="3FAA4C"/>
              </a:buClr>
            </a:pPr>
            <a:r>
              <a:rPr lang="en-GB" sz="3000" b="1" dirty="0">
                <a:solidFill>
                  <a:srgbClr val="3FAA4C"/>
                </a:solidFill>
                <a:latin typeface="Comic Sans MS" panose="030F0902030302020204" pitchFamily="66" charset="0"/>
              </a:rPr>
              <a:t>Coloured pencils and crayons</a:t>
            </a:r>
          </a:p>
          <a:p>
            <a:pPr>
              <a:spcBef>
                <a:spcPts val="20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Coloured pencils are usually made with wax. </a:t>
            </a:r>
          </a:p>
          <a:p>
            <a:pPr>
              <a:spcBef>
                <a:spcPts val="2000"/>
              </a:spcBef>
              <a:buClr>
                <a:srgbClr val="3FAA4C"/>
              </a:buClr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You can use these to add lots of colour, and the wax helps set this to your drawing. </a:t>
            </a:r>
          </a:p>
        </p:txBody>
      </p:sp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BA02327-BAE5-984D-A02C-0E65336CD3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868" y="1681638"/>
            <a:ext cx="3526207" cy="3494723"/>
          </a:xfrm>
          <a:prstGeom prst="rect">
            <a:avLst/>
          </a:prstGeom>
        </p:spPr>
      </p:pic>
      <p:pic>
        <p:nvPicPr>
          <p:cNvPr id="10" name="Picture 9" descr="Shape&#10;&#10;Description automatically generated">
            <a:extLst>
              <a:ext uri="{FF2B5EF4-FFF2-40B4-BE49-F238E27FC236}">
                <a16:creationId xmlns:a16="http://schemas.microsoft.com/office/drawing/2014/main" id="{A676C419-E9DB-3542-8BF2-5541124F65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868" y="1645212"/>
            <a:ext cx="3573185" cy="3531149"/>
          </a:xfrm>
          <a:prstGeom prst="rect">
            <a:avLst/>
          </a:prstGeom>
        </p:spPr>
      </p:pic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BC81560C-135A-EB41-962F-60F497448BF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868" y="1645212"/>
            <a:ext cx="3573187" cy="3531149"/>
          </a:xfrm>
          <a:prstGeom prst="rect">
            <a:avLst/>
          </a:prstGeom>
        </p:spPr>
      </p:pic>
      <p:pic>
        <p:nvPicPr>
          <p:cNvPr id="14" name="Picture 13" descr="Shape&#10;&#10;Description automatically generated with low confidence">
            <a:extLst>
              <a:ext uri="{FF2B5EF4-FFF2-40B4-BE49-F238E27FC236}">
                <a16:creationId xmlns:a16="http://schemas.microsoft.com/office/drawing/2014/main" id="{BDFCADD3-DBED-264E-85C3-6E6BCC4E795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867" y="1640211"/>
            <a:ext cx="3573186" cy="3531149"/>
          </a:xfrm>
          <a:prstGeom prst="rect">
            <a:avLst/>
          </a:prstGeom>
        </p:spPr>
      </p:pic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7BCCE506-5856-854F-8D00-659AFB5AD6D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865" y="1640210"/>
            <a:ext cx="3583308" cy="3541151"/>
          </a:xfrm>
          <a:prstGeom prst="rect">
            <a:avLst/>
          </a:prstGeom>
        </p:spPr>
      </p:pic>
      <p:pic>
        <p:nvPicPr>
          <p:cNvPr id="18" name="Picture 17" descr="A picture containing shape&#10;&#10;Description automatically generated">
            <a:extLst>
              <a:ext uri="{FF2B5EF4-FFF2-40B4-BE49-F238E27FC236}">
                <a16:creationId xmlns:a16="http://schemas.microsoft.com/office/drawing/2014/main" id="{793270E8-8C98-064C-B6D1-895FE454EDD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6597" y="1630989"/>
            <a:ext cx="3585576" cy="3543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33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CA15805-8A95-0340-8B58-35AEF674AA17}"/>
              </a:ext>
            </a:extLst>
          </p:cNvPr>
          <p:cNvSpPr txBox="1"/>
          <p:nvPr/>
        </p:nvSpPr>
        <p:spPr>
          <a:xfrm>
            <a:off x="6355565" y="2069146"/>
            <a:ext cx="4582602" cy="3131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Time to get out our sketchbooks!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Try using different media, for example soft and hard pencils, and see what effects you can create.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Can you create thin and thick markings and lines in your sketchbooks?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about large and small shapes?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91A83E9-EBCA-4F19-AE62-F58B788E8A7E}"/>
              </a:ext>
            </a:extLst>
          </p:cNvPr>
          <p:cNvSpPr txBox="1">
            <a:spLocks/>
          </p:cNvSpPr>
          <p:nvPr/>
        </p:nvSpPr>
        <p:spPr>
          <a:xfrm>
            <a:off x="0" y="74559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FAA4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pic>
        <p:nvPicPr>
          <p:cNvPr id="3" name="Picture 2" descr="A picture containing cosmetic&#10;&#10;Description automatically generated">
            <a:extLst>
              <a:ext uri="{FF2B5EF4-FFF2-40B4-BE49-F238E27FC236}">
                <a16:creationId xmlns:a16="http://schemas.microsoft.com/office/drawing/2014/main" id="{8F77333F-4465-2741-B913-DF6C24143C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3210" y="1569188"/>
            <a:ext cx="4054207" cy="4131544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9399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CA15805-8A95-0340-8B58-35AEF674AA17}"/>
              </a:ext>
            </a:extLst>
          </p:cNvPr>
          <p:cNvSpPr txBox="1"/>
          <p:nvPr/>
        </p:nvSpPr>
        <p:spPr>
          <a:xfrm>
            <a:off x="1864804" y="2283053"/>
            <a:ext cx="4313278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Next, try drawing a simple 2D shape like one of the rectangles you can see here. Then shade inside it, or create a shadow.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What happens when you push down lightly or harder on the paper with your pencil?</a:t>
            </a:r>
            <a:endParaRPr lang="en-GB" sz="2000" dirty="0">
              <a:solidFill>
                <a:srgbClr val="272626"/>
              </a:solidFill>
              <a:latin typeface="Berlin Sans FB" panose="020E0602020502020306" pitchFamily="34" charset="0"/>
            </a:endParaRPr>
          </a:p>
        </p:txBody>
      </p:sp>
      <p:pic>
        <p:nvPicPr>
          <p:cNvPr id="4" name="Picture 3" descr="A picture containing dark, night sky&#10;&#10;Description automatically generated">
            <a:extLst>
              <a:ext uri="{FF2B5EF4-FFF2-40B4-BE49-F238E27FC236}">
                <a16:creationId xmlns:a16="http://schemas.microsoft.com/office/drawing/2014/main" id="{403EB557-9760-D94C-80DD-F3F0324331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486402" y="2819142"/>
            <a:ext cx="4529959" cy="1059176"/>
          </a:xfrm>
          <a:prstGeom prst="rect">
            <a:avLst/>
          </a:prstGeom>
        </p:spPr>
      </p:pic>
      <p:pic>
        <p:nvPicPr>
          <p:cNvPr id="11" name="Picture 10" descr="A picture containing dark, night sky&#10;&#10;Description automatically generated">
            <a:extLst>
              <a:ext uri="{FF2B5EF4-FFF2-40B4-BE49-F238E27FC236}">
                <a16:creationId xmlns:a16="http://schemas.microsoft.com/office/drawing/2014/main" id="{FA8D0FE2-BD9F-DE49-A8D8-09B5702008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7491048" y="2939929"/>
            <a:ext cx="4529959" cy="114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708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4969</TotalTime>
  <Words>846</Words>
  <Application>Microsoft Office PowerPoint</Application>
  <PresentationFormat>Widescreen</PresentationFormat>
  <Paragraphs>70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Berlin Sans FB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443</cp:revision>
  <dcterms:created xsi:type="dcterms:W3CDTF">2021-01-11T17:47:06Z</dcterms:created>
  <dcterms:modified xsi:type="dcterms:W3CDTF">2022-09-19T12:18:44Z</dcterms:modified>
</cp:coreProperties>
</file>