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9"/>
  </p:notesMasterIdLst>
  <p:handoutMasterIdLst>
    <p:handoutMasterId r:id="rId10"/>
  </p:handoutMasterIdLst>
  <p:sldIdLst>
    <p:sldId id="279" r:id="rId3"/>
    <p:sldId id="315" r:id="rId4"/>
    <p:sldId id="313" r:id="rId5"/>
    <p:sldId id="314" r:id="rId6"/>
    <p:sldId id="312" r:id="rId7"/>
    <p:sldId id="308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6" orient="horz" pos="2160" userDrawn="1">
          <p15:clr>
            <a:srgbClr val="A4A3A4"/>
          </p15:clr>
        </p15:guide>
        <p15:guide id="8" pos="801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pos="3840" userDrawn="1">
          <p15:clr>
            <a:srgbClr val="A4A3A4"/>
          </p15:clr>
        </p15:guide>
        <p15:guide id="11" pos="7015" userDrawn="1">
          <p15:clr>
            <a:srgbClr val="A4A3A4"/>
          </p15:clr>
        </p15:guide>
        <p15:guide id="12" orient="horz" pos="3226" userDrawn="1">
          <p15:clr>
            <a:srgbClr val="A4A3A4"/>
          </p15:clr>
        </p15:guide>
        <p15:guide id="13" orient="horz" pos="36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  <p:cmAuthor id="2" name="Amanda Hartley" initials="AH" lastIdx="25" clrIdx="1">
    <p:extLst>
      <p:ext uri="{19B8F6BF-5375-455C-9EA6-DF929625EA0E}">
        <p15:presenceInfo xmlns:p15="http://schemas.microsoft.com/office/powerpoint/2012/main" userId="e65b0fb4b927df0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98CE"/>
    <a:srgbClr val="E15D29"/>
    <a:srgbClr val="3692C4"/>
    <a:srgbClr val="39AB47"/>
    <a:srgbClr val="D92229"/>
    <a:srgbClr val="D9222A"/>
    <a:srgbClr val="272626"/>
    <a:srgbClr val="3FAA4C"/>
    <a:srgbClr val="41AE62"/>
    <a:srgbClr val="C9D9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3419" autoAdjust="0"/>
    <p:restoredTop sz="94700"/>
  </p:normalViewPr>
  <p:slideViewPr>
    <p:cSldViewPr snapToGrid="0" snapToObjects="1">
      <p:cViewPr>
        <p:scale>
          <a:sx n="105" d="100"/>
          <a:sy n="105" d="100"/>
        </p:scale>
        <p:origin x="-2928" y="144"/>
      </p:cViewPr>
      <p:guideLst>
        <p:guide orient="horz" pos="4320"/>
        <p:guide orient="horz" pos="2160"/>
        <p:guide pos="801"/>
        <p:guide orient="horz"/>
        <p:guide pos="3840"/>
        <p:guide pos="7015"/>
        <p:guide orient="horz" pos="3226"/>
        <p:guide orient="horz" pos="36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 showGuides="1">
      <p:cViewPr varScale="1">
        <p:scale>
          <a:sx n="74" d="100"/>
          <a:sy n="74" d="100"/>
        </p:scale>
        <p:origin x="3528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EBB7CFE-CA3C-4365-E688-A44436A585B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DB7120-1F68-5D80-59C3-E1C89614748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C1A76B-08C1-5B42-8DE3-53833DFE5A88}" type="datetimeFigureOut">
              <a:rPr lang="en-US" smtClean="0"/>
              <a:t>9/23/22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0D564FB-D112-A143-4D4B-4F5F2B98C78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0ED59D-1DCD-5FA1-AC5A-0A464C2EDA7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8E81BB-1EF2-184A-8676-61B62BDDF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6800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9/23/22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3512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7632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4265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469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804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23F3-3054-D245-A7FB-D5FD908718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AC4445-F67D-4042-B4BD-0CFD35953E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E7AA5-4869-0F43-8C8C-4D2283B5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5AD63-534E-E94D-B0F1-CE3685531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872A-EC1F-3644-B297-D03216C59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49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163D5-F302-9D40-B88F-5A6274087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A01E1-FBDA-ED4B-BDDA-1BF4CB1B2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99A91-5DA0-B848-8F38-2EC3883D2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55C4E-0FC0-8C45-AED4-E9AB3CE9D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45110-9254-A645-8E84-F795249F3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931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8F768-7991-A54F-BEF7-374CF13EF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5FCF98-7D57-6842-97E4-80C2DC4FEB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0BC1B-FBB5-9C4A-A441-86B1FA668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DDF3B-B3DD-4342-83EB-E3F681534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E5753-AAD6-AA4A-96AD-E91016D8E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102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33134-21D7-F948-A59E-635462F5B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63FCB-8CBE-AF44-944C-DE6E01E03F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52DD4F-F7BA-B946-B0AE-BA18D3072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CE10A7-A56D-804F-A825-B928F8A55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9DFB5-1707-8C45-8A1C-85F0AA78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522461-BD18-8749-ADE0-30495C080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84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D395C-95CD-E44B-90AD-035769BE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44657-46B4-CF46-91EE-E75FBB994F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D53BFF-C8A9-9E45-B4DC-2374D9635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C05BF3-E148-A34F-89B0-776A0B18E1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0E1353-3235-2A4A-9CB4-861F34BC02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9E5377-60A3-0E4C-BE0D-5B0C65630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FB8589-CE29-0947-ADF0-E27C6F42E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4EA3F6-0EF6-F149-ABFC-633677FF2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1651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96B28-5AE7-5940-858A-D0B587844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F818A9-75E3-434B-BF03-BABBEA920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36B67F-F9E2-B247-BB7E-5BEF58DA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E6496F-8A4B-AD4B-BA09-3535872A8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9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473C1ED-A227-D14A-9124-A7D0C091B3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A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D0F99BBD-3D7F-1A44-A560-3167F6591B6B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4687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DD471-F1D0-234E-9909-B386C684A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40C92-567F-364E-B1A5-3DA45978D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CBC14-6A5A-2C46-A2BB-CF76AC259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44ACF7-AA88-3748-9D58-A92C1B202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DA3E0F-8B25-3044-8D69-7BFBF6513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C4C5B8-2B6D-3D41-9BF1-13171A86C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770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95AA5-08F4-3142-B98D-DF28E8BF7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8FFAE6-4E37-134A-9767-7F3BDA0700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0A65CA-7A33-3C4D-9704-C682A4776C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C883C0-D637-E64F-BEC6-908DC8B2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CBE907-8846-974A-9D7B-F02C35859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33A10-7D72-E649-AFA9-8CD585C4B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9761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30466-BA59-4F42-9A30-C2D5969A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DC62EE-B344-CA4E-88FF-602060CF59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AECE0-940D-1449-95F1-AE568E314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18142-65EE-474F-A73F-834A5D8F3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D64A3B-A641-ED4F-A78B-4E7036BB0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598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18F023-5CD5-544D-B1F7-0B869E502E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12E384-8517-3C46-9858-108347FCEF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F8016-1BB0-0542-819C-40969A08A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91C63-C026-A041-A591-880D00B8C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0B847D-4038-9D4C-B5F4-15BEDD0D1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986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15C01B5-EB7F-6244-9518-F0886D3430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99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98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99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69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BBD272-2354-F84D-A5AB-00ED16C85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C58F2-44F4-7A48-8D46-7B67D247E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32161-612E-4848-9EE3-9B41D4F81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0224F-C031-4E4E-9D8E-FE5B4E0A0F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CE2AA-3E9A-334F-9E07-BF724562E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08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2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emf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C2D8A55-23B2-447E-399B-7DE0E0042445}"/>
              </a:ext>
            </a:extLst>
          </p:cNvPr>
          <p:cNvGrpSpPr/>
          <p:nvPr/>
        </p:nvGrpSpPr>
        <p:grpSpPr>
          <a:xfrm>
            <a:off x="0" y="1604049"/>
            <a:ext cx="12192000" cy="3996506"/>
            <a:chOff x="0" y="1604049"/>
            <a:chExt cx="12192000" cy="3996506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0CF85DC-A4F7-1616-0C28-3007E62DD66E}"/>
                </a:ext>
              </a:extLst>
            </p:cNvPr>
            <p:cNvSpPr/>
            <p:nvPr/>
          </p:nvSpPr>
          <p:spPr>
            <a:xfrm>
              <a:off x="0" y="1604049"/>
              <a:ext cx="12192000" cy="39965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" name="Picture 19" descr="Diagram&#10;&#10;Description automatically generated with medium confidence">
              <a:extLst>
                <a:ext uri="{FF2B5EF4-FFF2-40B4-BE49-F238E27FC236}">
                  <a16:creationId xmlns:a16="http://schemas.microsoft.com/office/drawing/2014/main" id="{6F77183C-B984-8D75-BB76-B04723C4F1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7459" t="29706" r="5274" b="34836"/>
            <a:stretch/>
          </p:blipFill>
          <p:spPr>
            <a:xfrm>
              <a:off x="0" y="1679678"/>
              <a:ext cx="12191999" cy="3845248"/>
            </a:xfrm>
            <a:prstGeom prst="rect">
              <a:avLst/>
            </a:prstGeom>
          </p:spPr>
        </p:pic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94C49EDA-9B08-8CA3-B6EC-79E5A60F92A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rot="21201545">
            <a:off x="6655690" y="1479792"/>
            <a:ext cx="3270993" cy="3734384"/>
          </a:xfrm>
          <a:prstGeom prst="rect">
            <a:avLst/>
          </a:prstGeom>
          <a:effectLst>
            <a:outerShdw dist="105271" dir="2700000" algn="tl" rotWithShape="0">
              <a:prstClr val="black">
                <a:alpha val="16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E45BF43-EE55-6678-380B-0494F045F35F}"/>
              </a:ext>
            </a:extLst>
          </p:cNvPr>
          <p:cNvSpPr txBox="1"/>
          <p:nvPr/>
        </p:nvSpPr>
        <p:spPr>
          <a:xfrm rot="21180000">
            <a:off x="6941827" y="4553930"/>
            <a:ext cx="306054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rgbClr val="2998CE"/>
                </a:solidFill>
                <a:latin typeface="Comic Sans MS" panose="030F0702030302020204" pitchFamily="66" charset="0"/>
              </a:rPr>
              <a:t>Wales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7AEA6AE-92B8-565C-D9AA-D01D8ECC8A03}"/>
              </a:ext>
            </a:extLst>
          </p:cNvPr>
          <p:cNvSpPr txBox="1">
            <a:spLocks/>
          </p:cNvSpPr>
          <p:nvPr/>
        </p:nvSpPr>
        <p:spPr>
          <a:xfrm>
            <a:off x="-4873" y="438927"/>
            <a:ext cx="12192002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My Special Places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69BA04-43BB-B352-BD06-B0C1F4BB534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59541" y="5863817"/>
            <a:ext cx="761999" cy="752229"/>
          </a:xfrm>
          <a:prstGeom prst="rect">
            <a:avLst/>
          </a:prstGeom>
          <a:solidFill>
            <a:srgbClr val="2998CE"/>
          </a:solidFill>
        </p:spPr>
      </p:pic>
      <p:pic>
        <p:nvPicPr>
          <p:cNvPr id="21" name="Picture 20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AB258D69-70ED-D811-2706-DC48463B1AA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8938"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22" name="Picture 2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FA4DA00-1B01-86A2-9027-F3A9C498B87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35AC7C9C-6FE1-C6F2-F4E3-0D8EE9AC1094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 descr="A picture containing text, sign, vector graphics&#10;&#10;Description automatically generated">
            <a:extLst>
              <a:ext uri="{FF2B5EF4-FFF2-40B4-BE49-F238E27FC236}">
                <a16:creationId xmlns:a16="http://schemas.microsoft.com/office/drawing/2014/main" id="{FC899330-DE0D-3982-CAC3-71A0D334947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5845" y="1226772"/>
            <a:ext cx="3492273" cy="4390935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A699BBFC-9863-BC44-2371-BF62A503FCF7}"/>
              </a:ext>
            </a:extLst>
          </p:cNvPr>
          <p:cNvSpPr txBox="1"/>
          <p:nvPr/>
        </p:nvSpPr>
        <p:spPr>
          <a:xfrm>
            <a:off x="10153905" y="5916766"/>
            <a:ext cx="19944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Comic Sans MS" panose="030F0702030302020204" pitchFamily="66" charset="0"/>
              </a:rPr>
              <a:t>Understanding the World</a:t>
            </a:r>
          </a:p>
        </p:txBody>
      </p:sp>
    </p:spTree>
    <p:extLst>
      <p:ext uri="{BB962C8B-B14F-4D97-AF65-F5344CB8AC3E}">
        <p14:creationId xmlns:p14="http://schemas.microsoft.com/office/powerpoint/2010/main" val="2425278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551B9E8-F9B8-9F80-4306-BF32BA4F41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312" b="38446"/>
          <a:stretch/>
        </p:blipFill>
        <p:spPr>
          <a:xfrm>
            <a:off x="1574173" y="1541165"/>
            <a:ext cx="9064786" cy="358011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1277642" y="5530444"/>
            <a:ext cx="965784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latin typeface="Comic Sans MS" panose="030F0902030302020204" pitchFamily="66" charset="0"/>
              </a:rPr>
              <a:t>Enjoy exhibitions. Enjoy art. Meet your favourite dinosaur face-to-face!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3A14EE0-84FC-A914-A596-5CA38524AA51}"/>
              </a:ext>
            </a:extLst>
          </p:cNvPr>
          <p:cNvSpPr txBox="1"/>
          <p:nvPr/>
        </p:nvSpPr>
        <p:spPr>
          <a:xfrm>
            <a:off x="2440743" y="731289"/>
            <a:ext cx="7321777" cy="40528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GB" sz="3000" b="1" dirty="0">
                <a:solidFill>
                  <a:srgbClr val="2998CE"/>
                </a:solidFill>
                <a:latin typeface="Comic Sans MS" panose="030F0902030302020204" pitchFamily="66" charset="0"/>
              </a:rPr>
              <a:t>Cardiff Museum</a:t>
            </a:r>
          </a:p>
          <a:p>
            <a:pPr algn="ctr"/>
            <a:endParaRPr lang="en-GB" sz="3000" b="1" dirty="0">
              <a:solidFill>
                <a:srgbClr val="2998CE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586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551B9E8-F9B8-9F80-4306-BF32BA4F41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194" b="41974"/>
          <a:stretch/>
        </p:blipFill>
        <p:spPr>
          <a:xfrm>
            <a:off x="1574173" y="1541165"/>
            <a:ext cx="9064786" cy="32434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3108184" y="5189245"/>
            <a:ext cx="59967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latin typeface="Comic Sans MS" panose="030F0902030302020204" pitchFamily="66" charset="0"/>
              </a:rPr>
              <a:t>The second biggest castle in Britain. Complete with its own Leaning Tower!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52FEC34-EF04-0731-8E02-DC9E9ADD06A8}"/>
              </a:ext>
            </a:extLst>
          </p:cNvPr>
          <p:cNvSpPr txBox="1"/>
          <p:nvPr/>
        </p:nvSpPr>
        <p:spPr>
          <a:xfrm>
            <a:off x="2440743" y="731289"/>
            <a:ext cx="732177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2998CE"/>
                </a:solidFill>
                <a:latin typeface="Comic Sans MS" panose="030F0902030302020204" pitchFamily="66" charset="0"/>
              </a:rPr>
              <a:t>Caerphilly Castle</a:t>
            </a:r>
          </a:p>
        </p:txBody>
      </p:sp>
    </p:spTree>
    <p:extLst>
      <p:ext uri="{BB962C8B-B14F-4D97-AF65-F5344CB8AC3E}">
        <p14:creationId xmlns:p14="http://schemas.microsoft.com/office/powerpoint/2010/main" val="8055570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551B9E8-F9B8-9F80-4306-BF32BA4F41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201" t="33600" r="3062" b="20933"/>
          <a:stretch/>
        </p:blipFill>
        <p:spPr>
          <a:xfrm>
            <a:off x="1574173" y="1541165"/>
            <a:ext cx="9064786" cy="32434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2115720" y="5189245"/>
            <a:ext cx="79816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latin typeface="Comic Sans MS" panose="030F0902030302020204" pitchFamily="66" charset="0"/>
              </a:rPr>
              <a:t>The Talyllyn train has been steaming from Tywyn into Southern Snowdonia ever since 1865!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961A88-4122-D4BA-31A4-B32983C55CDF}"/>
              </a:ext>
            </a:extLst>
          </p:cNvPr>
          <p:cNvSpPr txBox="1"/>
          <p:nvPr/>
        </p:nvSpPr>
        <p:spPr>
          <a:xfrm>
            <a:off x="2440743" y="731289"/>
            <a:ext cx="732177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2998CE"/>
                </a:solidFill>
                <a:latin typeface="Comic Sans MS" panose="030F0902030302020204" pitchFamily="66" charset="0"/>
              </a:rPr>
              <a:t>Talyllyn Railway</a:t>
            </a:r>
          </a:p>
        </p:txBody>
      </p:sp>
    </p:spTree>
    <p:extLst>
      <p:ext uri="{BB962C8B-B14F-4D97-AF65-F5344CB8AC3E}">
        <p14:creationId xmlns:p14="http://schemas.microsoft.com/office/powerpoint/2010/main" val="26216391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551B9E8-F9B8-9F80-4306-BF32BA4F410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3197" b="23197"/>
          <a:stretch/>
        </p:blipFill>
        <p:spPr>
          <a:xfrm>
            <a:off x="1574173" y="1541165"/>
            <a:ext cx="9064786" cy="32434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2478524" y="5189245"/>
            <a:ext cx="725608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740"/>
              </a:lnSpc>
            </a:pPr>
            <a:r>
              <a:rPr lang="en-GB" sz="2200" dirty="0">
                <a:latin typeface="Comic Sans MS" panose="030F0902030302020204" pitchFamily="66" charset="0"/>
              </a:rPr>
              <a:t>Helping us live sustainably and fight Climate Change.</a:t>
            </a:r>
          </a:p>
          <a:p>
            <a:pPr algn="ctr">
              <a:spcBef>
                <a:spcPts val="600"/>
              </a:spcBef>
            </a:pPr>
            <a:r>
              <a:rPr lang="en-GB" sz="2200" b="1" dirty="0">
                <a:latin typeface="Comic Sans MS" panose="030F0902030302020204" pitchFamily="66" charset="0"/>
              </a:rPr>
              <a:t>We can do it!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ADEE09-B022-E6C9-E084-68F60B2E6590}"/>
              </a:ext>
            </a:extLst>
          </p:cNvPr>
          <p:cNvSpPr txBox="1"/>
          <p:nvPr/>
        </p:nvSpPr>
        <p:spPr>
          <a:xfrm>
            <a:off x="2440743" y="731289"/>
            <a:ext cx="732177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2998CE"/>
                </a:solidFill>
                <a:latin typeface="Comic Sans MS" panose="030F0902030302020204" pitchFamily="66" charset="0"/>
              </a:rPr>
              <a:t>Centre for Alternative Technology</a:t>
            </a:r>
          </a:p>
        </p:txBody>
      </p:sp>
    </p:spTree>
    <p:extLst>
      <p:ext uri="{BB962C8B-B14F-4D97-AF65-F5344CB8AC3E}">
        <p14:creationId xmlns:p14="http://schemas.microsoft.com/office/powerpoint/2010/main" val="6303769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 descr="A bridge leading to a castle&#10;&#10;Description automatically generated with low confidence">
            <a:extLst>
              <a:ext uri="{FF2B5EF4-FFF2-40B4-BE49-F238E27FC236}">
                <a16:creationId xmlns:a16="http://schemas.microsoft.com/office/drawing/2014/main" id="{15C85C3D-AECD-84AE-A905-7B78F5031E2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765" r="16765"/>
          <a:stretch/>
        </p:blipFill>
        <p:spPr>
          <a:xfrm>
            <a:off x="3863959" y="1959232"/>
            <a:ext cx="1896511" cy="1817609"/>
          </a:xfrm>
          <a:prstGeom prst="roundRect">
            <a:avLst>
              <a:gd name="adj" fmla="val 5022"/>
            </a:avLst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AABFBD98-E87B-8079-DEE8-168691FB52A6}"/>
              </a:ext>
            </a:extLst>
          </p:cNvPr>
          <p:cNvSpPr txBox="1"/>
          <p:nvPr/>
        </p:nvSpPr>
        <p:spPr>
          <a:xfrm>
            <a:off x="1188919" y="3884993"/>
            <a:ext cx="22967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Comic Sans MS" panose="030F0902030302020204" pitchFamily="66" charset="0"/>
              </a:rPr>
              <a:t>Enjoy exhibitions. Enjoy art. Meet your favourite dinosaur</a:t>
            </a:r>
          </a:p>
          <a:p>
            <a:r>
              <a:rPr lang="en-GB" sz="1600" dirty="0">
                <a:latin typeface="Comic Sans MS" panose="030F0902030302020204" pitchFamily="66" charset="0"/>
              </a:rPr>
              <a:t>face-to-face!</a:t>
            </a:r>
          </a:p>
        </p:txBody>
      </p:sp>
      <p:sp>
        <p:nvSpPr>
          <p:cNvPr id="53" name="Freeform 52">
            <a:extLst>
              <a:ext uri="{FF2B5EF4-FFF2-40B4-BE49-F238E27FC236}">
                <a16:creationId xmlns:a16="http://schemas.microsoft.com/office/drawing/2014/main" id="{79B10023-8089-FBBD-9097-D10C059CBD93}"/>
              </a:ext>
            </a:extLst>
          </p:cNvPr>
          <p:cNvSpPr/>
          <p:nvPr/>
        </p:nvSpPr>
        <p:spPr>
          <a:xfrm>
            <a:off x="1077679" y="1543014"/>
            <a:ext cx="2315772" cy="3808895"/>
          </a:xfrm>
          <a:custGeom>
            <a:avLst/>
            <a:gdLst>
              <a:gd name="connsiteX0" fmla="*/ 90060 w 2315772"/>
              <a:gd name="connsiteY0" fmla="*/ 0 h 3808895"/>
              <a:gd name="connsiteX1" fmla="*/ 1582444 w 2315772"/>
              <a:gd name="connsiteY1" fmla="*/ 0 h 3808895"/>
              <a:gd name="connsiteX2" fmla="*/ 2225712 w 2315772"/>
              <a:gd name="connsiteY2" fmla="*/ 0 h 3808895"/>
              <a:gd name="connsiteX3" fmla="*/ 2315772 w 2315772"/>
              <a:gd name="connsiteY3" fmla="*/ 0 h 3808895"/>
              <a:gd name="connsiteX4" fmla="*/ 2315772 w 2315772"/>
              <a:gd name="connsiteY4" fmla="*/ 90060 h 3808895"/>
              <a:gd name="connsiteX5" fmla="*/ 2315772 w 2315772"/>
              <a:gd name="connsiteY5" fmla="*/ 631142 h 3808895"/>
              <a:gd name="connsiteX6" fmla="*/ 2315772 w 2315772"/>
              <a:gd name="connsiteY6" fmla="*/ 721202 h 3808895"/>
              <a:gd name="connsiteX7" fmla="*/ 2315772 w 2315772"/>
              <a:gd name="connsiteY7" fmla="*/ 733328 h 3808895"/>
              <a:gd name="connsiteX8" fmla="*/ 2315772 w 2315772"/>
              <a:gd name="connsiteY8" fmla="*/ 1364470 h 3808895"/>
              <a:gd name="connsiteX9" fmla="*/ 2315772 w 2315772"/>
              <a:gd name="connsiteY9" fmla="*/ 3087693 h 3808895"/>
              <a:gd name="connsiteX10" fmla="*/ 2315772 w 2315772"/>
              <a:gd name="connsiteY10" fmla="*/ 3718835 h 3808895"/>
              <a:gd name="connsiteX11" fmla="*/ 2225712 w 2315772"/>
              <a:gd name="connsiteY11" fmla="*/ 3808895 h 3808895"/>
              <a:gd name="connsiteX12" fmla="*/ 90060 w 2315772"/>
              <a:gd name="connsiteY12" fmla="*/ 3808895 h 3808895"/>
              <a:gd name="connsiteX13" fmla="*/ 0 w 2315772"/>
              <a:gd name="connsiteY13" fmla="*/ 3718835 h 3808895"/>
              <a:gd name="connsiteX14" fmla="*/ 0 w 2315772"/>
              <a:gd name="connsiteY14" fmla="*/ 3087693 h 3808895"/>
              <a:gd name="connsiteX15" fmla="*/ 0 w 2315772"/>
              <a:gd name="connsiteY15" fmla="*/ 721202 h 3808895"/>
              <a:gd name="connsiteX16" fmla="*/ 0 w 2315772"/>
              <a:gd name="connsiteY16" fmla="*/ 90060 h 3808895"/>
              <a:gd name="connsiteX17" fmla="*/ 90060 w 2315772"/>
              <a:gd name="connsiteY17" fmla="*/ 0 h 3808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315772" h="3808895">
                <a:moveTo>
                  <a:pt x="90060" y="0"/>
                </a:moveTo>
                <a:lnTo>
                  <a:pt x="1582444" y="0"/>
                </a:lnTo>
                <a:lnTo>
                  <a:pt x="2225712" y="0"/>
                </a:lnTo>
                <a:lnTo>
                  <a:pt x="2315772" y="0"/>
                </a:lnTo>
                <a:lnTo>
                  <a:pt x="2315772" y="90060"/>
                </a:lnTo>
                <a:lnTo>
                  <a:pt x="2315772" y="631142"/>
                </a:lnTo>
                <a:lnTo>
                  <a:pt x="2315772" y="721202"/>
                </a:lnTo>
                <a:lnTo>
                  <a:pt x="2315772" y="733328"/>
                </a:lnTo>
                <a:lnTo>
                  <a:pt x="2315772" y="1364470"/>
                </a:lnTo>
                <a:lnTo>
                  <a:pt x="2315772" y="3087693"/>
                </a:lnTo>
                <a:lnTo>
                  <a:pt x="2315772" y="3718835"/>
                </a:lnTo>
                <a:cubicBezTo>
                  <a:pt x="2315772" y="3768574"/>
                  <a:pt x="2275451" y="3808895"/>
                  <a:pt x="2225712" y="3808895"/>
                </a:cubicBezTo>
                <a:lnTo>
                  <a:pt x="90060" y="3808895"/>
                </a:lnTo>
                <a:cubicBezTo>
                  <a:pt x="40321" y="3808895"/>
                  <a:pt x="0" y="3768574"/>
                  <a:pt x="0" y="3718835"/>
                </a:cubicBezTo>
                <a:lnTo>
                  <a:pt x="0" y="3087693"/>
                </a:lnTo>
                <a:lnTo>
                  <a:pt x="0" y="721202"/>
                </a:lnTo>
                <a:lnTo>
                  <a:pt x="0" y="90060"/>
                </a:lnTo>
                <a:cubicBezTo>
                  <a:pt x="0" y="40321"/>
                  <a:pt x="40321" y="0"/>
                  <a:pt x="90060" y="0"/>
                </a:cubicBezTo>
                <a:close/>
              </a:path>
            </a:pathLst>
          </a:custGeom>
          <a:noFill/>
          <a:ln w="28575">
            <a:solidFill>
              <a:srgbClr val="299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014C084-A9E2-12E2-B440-F616A7680F33}"/>
              </a:ext>
            </a:extLst>
          </p:cNvPr>
          <p:cNvSpPr txBox="1"/>
          <p:nvPr/>
        </p:nvSpPr>
        <p:spPr>
          <a:xfrm>
            <a:off x="3747320" y="3884993"/>
            <a:ext cx="21018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Comic Sans MS" panose="030F0902030302020204" pitchFamily="66" charset="0"/>
              </a:rPr>
              <a:t>The second biggest castle in Britain. Complete with its own Leaning Tower!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8922E0E-CD90-870D-C1AA-800EB8767B69}"/>
              </a:ext>
            </a:extLst>
          </p:cNvPr>
          <p:cNvSpPr txBox="1"/>
          <p:nvPr/>
        </p:nvSpPr>
        <p:spPr>
          <a:xfrm>
            <a:off x="6329153" y="3884993"/>
            <a:ext cx="22191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Comic Sans MS" panose="030F0902030302020204" pitchFamily="66" charset="0"/>
              </a:rPr>
              <a:t>The Talyllyn train has been steaming from Tywyn into Southern Snowdonia ever since 1865!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6C76851-1693-9E35-8DB1-ED0D6F3FF3E0}"/>
              </a:ext>
            </a:extLst>
          </p:cNvPr>
          <p:cNvSpPr txBox="1"/>
          <p:nvPr/>
        </p:nvSpPr>
        <p:spPr>
          <a:xfrm>
            <a:off x="8910986" y="3884993"/>
            <a:ext cx="22147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Comic Sans MS" panose="030F0902030302020204" pitchFamily="66" charset="0"/>
              </a:rPr>
              <a:t>Helping us live sustainably and fight Climate Change.</a:t>
            </a:r>
          </a:p>
          <a:p>
            <a:r>
              <a:rPr lang="en-GB" sz="1600" b="1" dirty="0">
                <a:latin typeface="Comic Sans MS" panose="030F0902030302020204" pitchFamily="66" charset="0"/>
              </a:rPr>
              <a:t>We can do it!</a:t>
            </a:r>
          </a:p>
        </p:txBody>
      </p:sp>
      <p:sp>
        <p:nvSpPr>
          <p:cNvPr id="55" name="Freeform 54">
            <a:extLst>
              <a:ext uri="{FF2B5EF4-FFF2-40B4-BE49-F238E27FC236}">
                <a16:creationId xmlns:a16="http://schemas.microsoft.com/office/drawing/2014/main" id="{BCDF32C1-AB11-B58B-18C9-BCF165DD3A1C}"/>
              </a:ext>
            </a:extLst>
          </p:cNvPr>
          <p:cNvSpPr/>
          <p:nvPr/>
        </p:nvSpPr>
        <p:spPr>
          <a:xfrm>
            <a:off x="8809974" y="1543014"/>
            <a:ext cx="2315772" cy="3808895"/>
          </a:xfrm>
          <a:custGeom>
            <a:avLst/>
            <a:gdLst>
              <a:gd name="connsiteX0" fmla="*/ 90060 w 2315772"/>
              <a:gd name="connsiteY0" fmla="*/ 0 h 3808895"/>
              <a:gd name="connsiteX1" fmla="*/ 1582444 w 2315772"/>
              <a:gd name="connsiteY1" fmla="*/ 0 h 3808895"/>
              <a:gd name="connsiteX2" fmla="*/ 2225712 w 2315772"/>
              <a:gd name="connsiteY2" fmla="*/ 0 h 3808895"/>
              <a:gd name="connsiteX3" fmla="*/ 2315772 w 2315772"/>
              <a:gd name="connsiteY3" fmla="*/ 0 h 3808895"/>
              <a:gd name="connsiteX4" fmla="*/ 2315772 w 2315772"/>
              <a:gd name="connsiteY4" fmla="*/ 90060 h 3808895"/>
              <a:gd name="connsiteX5" fmla="*/ 2315772 w 2315772"/>
              <a:gd name="connsiteY5" fmla="*/ 631142 h 3808895"/>
              <a:gd name="connsiteX6" fmla="*/ 2315772 w 2315772"/>
              <a:gd name="connsiteY6" fmla="*/ 721202 h 3808895"/>
              <a:gd name="connsiteX7" fmla="*/ 2315772 w 2315772"/>
              <a:gd name="connsiteY7" fmla="*/ 733328 h 3808895"/>
              <a:gd name="connsiteX8" fmla="*/ 2315772 w 2315772"/>
              <a:gd name="connsiteY8" fmla="*/ 1364470 h 3808895"/>
              <a:gd name="connsiteX9" fmla="*/ 2315772 w 2315772"/>
              <a:gd name="connsiteY9" fmla="*/ 3087693 h 3808895"/>
              <a:gd name="connsiteX10" fmla="*/ 2315772 w 2315772"/>
              <a:gd name="connsiteY10" fmla="*/ 3718835 h 3808895"/>
              <a:gd name="connsiteX11" fmla="*/ 2225712 w 2315772"/>
              <a:gd name="connsiteY11" fmla="*/ 3808895 h 3808895"/>
              <a:gd name="connsiteX12" fmla="*/ 90060 w 2315772"/>
              <a:gd name="connsiteY12" fmla="*/ 3808895 h 3808895"/>
              <a:gd name="connsiteX13" fmla="*/ 0 w 2315772"/>
              <a:gd name="connsiteY13" fmla="*/ 3718835 h 3808895"/>
              <a:gd name="connsiteX14" fmla="*/ 0 w 2315772"/>
              <a:gd name="connsiteY14" fmla="*/ 3087693 h 3808895"/>
              <a:gd name="connsiteX15" fmla="*/ 0 w 2315772"/>
              <a:gd name="connsiteY15" fmla="*/ 721202 h 3808895"/>
              <a:gd name="connsiteX16" fmla="*/ 0 w 2315772"/>
              <a:gd name="connsiteY16" fmla="*/ 90060 h 3808895"/>
              <a:gd name="connsiteX17" fmla="*/ 90060 w 2315772"/>
              <a:gd name="connsiteY17" fmla="*/ 0 h 3808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315772" h="3808895">
                <a:moveTo>
                  <a:pt x="90060" y="0"/>
                </a:moveTo>
                <a:lnTo>
                  <a:pt x="1582444" y="0"/>
                </a:lnTo>
                <a:lnTo>
                  <a:pt x="2225712" y="0"/>
                </a:lnTo>
                <a:lnTo>
                  <a:pt x="2315772" y="0"/>
                </a:lnTo>
                <a:lnTo>
                  <a:pt x="2315772" y="90060"/>
                </a:lnTo>
                <a:lnTo>
                  <a:pt x="2315772" y="631142"/>
                </a:lnTo>
                <a:lnTo>
                  <a:pt x="2315772" y="721202"/>
                </a:lnTo>
                <a:lnTo>
                  <a:pt x="2315772" y="733328"/>
                </a:lnTo>
                <a:lnTo>
                  <a:pt x="2315772" y="1364470"/>
                </a:lnTo>
                <a:lnTo>
                  <a:pt x="2315772" y="3087693"/>
                </a:lnTo>
                <a:lnTo>
                  <a:pt x="2315772" y="3718835"/>
                </a:lnTo>
                <a:cubicBezTo>
                  <a:pt x="2315772" y="3768574"/>
                  <a:pt x="2275451" y="3808895"/>
                  <a:pt x="2225712" y="3808895"/>
                </a:cubicBezTo>
                <a:lnTo>
                  <a:pt x="90060" y="3808895"/>
                </a:lnTo>
                <a:cubicBezTo>
                  <a:pt x="40321" y="3808895"/>
                  <a:pt x="0" y="3768574"/>
                  <a:pt x="0" y="3718835"/>
                </a:cubicBezTo>
                <a:lnTo>
                  <a:pt x="0" y="3087693"/>
                </a:lnTo>
                <a:lnTo>
                  <a:pt x="0" y="721202"/>
                </a:lnTo>
                <a:lnTo>
                  <a:pt x="0" y="90060"/>
                </a:lnTo>
                <a:cubicBezTo>
                  <a:pt x="0" y="40321"/>
                  <a:pt x="40321" y="0"/>
                  <a:pt x="90060" y="0"/>
                </a:cubicBezTo>
                <a:close/>
              </a:path>
            </a:pathLst>
          </a:custGeom>
          <a:noFill/>
          <a:ln w="28575">
            <a:solidFill>
              <a:srgbClr val="299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6" name="Freeform 55">
            <a:extLst>
              <a:ext uri="{FF2B5EF4-FFF2-40B4-BE49-F238E27FC236}">
                <a16:creationId xmlns:a16="http://schemas.microsoft.com/office/drawing/2014/main" id="{52969190-1E02-5D43-EB20-7B089A96D865}"/>
              </a:ext>
            </a:extLst>
          </p:cNvPr>
          <p:cNvSpPr/>
          <p:nvPr/>
        </p:nvSpPr>
        <p:spPr>
          <a:xfrm>
            <a:off x="3655111" y="1543014"/>
            <a:ext cx="2315772" cy="3808895"/>
          </a:xfrm>
          <a:custGeom>
            <a:avLst/>
            <a:gdLst>
              <a:gd name="connsiteX0" fmla="*/ 90060 w 2315772"/>
              <a:gd name="connsiteY0" fmla="*/ 0 h 3808895"/>
              <a:gd name="connsiteX1" fmla="*/ 1582444 w 2315772"/>
              <a:gd name="connsiteY1" fmla="*/ 0 h 3808895"/>
              <a:gd name="connsiteX2" fmla="*/ 2225712 w 2315772"/>
              <a:gd name="connsiteY2" fmla="*/ 0 h 3808895"/>
              <a:gd name="connsiteX3" fmla="*/ 2315772 w 2315772"/>
              <a:gd name="connsiteY3" fmla="*/ 0 h 3808895"/>
              <a:gd name="connsiteX4" fmla="*/ 2315772 w 2315772"/>
              <a:gd name="connsiteY4" fmla="*/ 90060 h 3808895"/>
              <a:gd name="connsiteX5" fmla="*/ 2315772 w 2315772"/>
              <a:gd name="connsiteY5" fmla="*/ 631142 h 3808895"/>
              <a:gd name="connsiteX6" fmla="*/ 2315772 w 2315772"/>
              <a:gd name="connsiteY6" fmla="*/ 721202 h 3808895"/>
              <a:gd name="connsiteX7" fmla="*/ 2315772 w 2315772"/>
              <a:gd name="connsiteY7" fmla="*/ 733328 h 3808895"/>
              <a:gd name="connsiteX8" fmla="*/ 2315772 w 2315772"/>
              <a:gd name="connsiteY8" fmla="*/ 1364470 h 3808895"/>
              <a:gd name="connsiteX9" fmla="*/ 2315772 w 2315772"/>
              <a:gd name="connsiteY9" fmla="*/ 3087693 h 3808895"/>
              <a:gd name="connsiteX10" fmla="*/ 2315772 w 2315772"/>
              <a:gd name="connsiteY10" fmla="*/ 3718835 h 3808895"/>
              <a:gd name="connsiteX11" fmla="*/ 2225712 w 2315772"/>
              <a:gd name="connsiteY11" fmla="*/ 3808895 h 3808895"/>
              <a:gd name="connsiteX12" fmla="*/ 90060 w 2315772"/>
              <a:gd name="connsiteY12" fmla="*/ 3808895 h 3808895"/>
              <a:gd name="connsiteX13" fmla="*/ 0 w 2315772"/>
              <a:gd name="connsiteY13" fmla="*/ 3718835 h 3808895"/>
              <a:gd name="connsiteX14" fmla="*/ 0 w 2315772"/>
              <a:gd name="connsiteY14" fmla="*/ 3087693 h 3808895"/>
              <a:gd name="connsiteX15" fmla="*/ 0 w 2315772"/>
              <a:gd name="connsiteY15" fmla="*/ 721202 h 3808895"/>
              <a:gd name="connsiteX16" fmla="*/ 0 w 2315772"/>
              <a:gd name="connsiteY16" fmla="*/ 90060 h 3808895"/>
              <a:gd name="connsiteX17" fmla="*/ 90060 w 2315772"/>
              <a:gd name="connsiteY17" fmla="*/ 0 h 3808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315772" h="3808895">
                <a:moveTo>
                  <a:pt x="90060" y="0"/>
                </a:moveTo>
                <a:lnTo>
                  <a:pt x="1582444" y="0"/>
                </a:lnTo>
                <a:lnTo>
                  <a:pt x="2225712" y="0"/>
                </a:lnTo>
                <a:lnTo>
                  <a:pt x="2315772" y="0"/>
                </a:lnTo>
                <a:lnTo>
                  <a:pt x="2315772" y="90060"/>
                </a:lnTo>
                <a:lnTo>
                  <a:pt x="2315772" y="631142"/>
                </a:lnTo>
                <a:lnTo>
                  <a:pt x="2315772" y="721202"/>
                </a:lnTo>
                <a:lnTo>
                  <a:pt x="2315772" y="733328"/>
                </a:lnTo>
                <a:lnTo>
                  <a:pt x="2315772" y="1364470"/>
                </a:lnTo>
                <a:lnTo>
                  <a:pt x="2315772" y="3087693"/>
                </a:lnTo>
                <a:lnTo>
                  <a:pt x="2315772" y="3718835"/>
                </a:lnTo>
                <a:cubicBezTo>
                  <a:pt x="2315772" y="3768574"/>
                  <a:pt x="2275451" y="3808895"/>
                  <a:pt x="2225712" y="3808895"/>
                </a:cubicBezTo>
                <a:lnTo>
                  <a:pt x="90060" y="3808895"/>
                </a:lnTo>
                <a:cubicBezTo>
                  <a:pt x="40321" y="3808895"/>
                  <a:pt x="0" y="3768574"/>
                  <a:pt x="0" y="3718835"/>
                </a:cubicBezTo>
                <a:lnTo>
                  <a:pt x="0" y="3087693"/>
                </a:lnTo>
                <a:lnTo>
                  <a:pt x="0" y="721202"/>
                </a:lnTo>
                <a:lnTo>
                  <a:pt x="0" y="90060"/>
                </a:lnTo>
                <a:cubicBezTo>
                  <a:pt x="0" y="40321"/>
                  <a:pt x="40321" y="0"/>
                  <a:pt x="90060" y="0"/>
                </a:cubicBezTo>
                <a:close/>
              </a:path>
            </a:pathLst>
          </a:custGeom>
          <a:noFill/>
          <a:ln w="28575">
            <a:solidFill>
              <a:srgbClr val="299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7" name="Freeform 56">
            <a:extLst>
              <a:ext uri="{FF2B5EF4-FFF2-40B4-BE49-F238E27FC236}">
                <a16:creationId xmlns:a16="http://schemas.microsoft.com/office/drawing/2014/main" id="{F32D6AC5-A5E4-BDDD-9D35-C9747A4793A7}"/>
              </a:ext>
            </a:extLst>
          </p:cNvPr>
          <p:cNvSpPr/>
          <p:nvPr/>
        </p:nvSpPr>
        <p:spPr>
          <a:xfrm>
            <a:off x="6232543" y="1543014"/>
            <a:ext cx="2315772" cy="3808895"/>
          </a:xfrm>
          <a:custGeom>
            <a:avLst/>
            <a:gdLst>
              <a:gd name="connsiteX0" fmla="*/ 90060 w 2315772"/>
              <a:gd name="connsiteY0" fmla="*/ 0 h 3808895"/>
              <a:gd name="connsiteX1" fmla="*/ 1582444 w 2315772"/>
              <a:gd name="connsiteY1" fmla="*/ 0 h 3808895"/>
              <a:gd name="connsiteX2" fmla="*/ 2225712 w 2315772"/>
              <a:gd name="connsiteY2" fmla="*/ 0 h 3808895"/>
              <a:gd name="connsiteX3" fmla="*/ 2315772 w 2315772"/>
              <a:gd name="connsiteY3" fmla="*/ 0 h 3808895"/>
              <a:gd name="connsiteX4" fmla="*/ 2315772 w 2315772"/>
              <a:gd name="connsiteY4" fmla="*/ 90060 h 3808895"/>
              <a:gd name="connsiteX5" fmla="*/ 2315772 w 2315772"/>
              <a:gd name="connsiteY5" fmla="*/ 631142 h 3808895"/>
              <a:gd name="connsiteX6" fmla="*/ 2315772 w 2315772"/>
              <a:gd name="connsiteY6" fmla="*/ 721202 h 3808895"/>
              <a:gd name="connsiteX7" fmla="*/ 2315772 w 2315772"/>
              <a:gd name="connsiteY7" fmla="*/ 733328 h 3808895"/>
              <a:gd name="connsiteX8" fmla="*/ 2315772 w 2315772"/>
              <a:gd name="connsiteY8" fmla="*/ 1364470 h 3808895"/>
              <a:gd name="connsiteX9" fmla="*/ 2315772 w 2315772"/>
              <a:gd name="connsiteY9" fmla="*/ 3087693 h 3808895"/>
              <a:gd name="connsiteX10" fmla="*/ 2315772 w 2315772"/>
              <a:gd name="connsiteY10" fmla="*/ 3718835 h 3808895"/>
              <a:gd name="connsiteX11" fmla="*/ 2225712 w 2315772"/>
              <a:gd name="connsiteY11" fmla="*/ 3808895 h 3808895"/>
              <a:gd name="connsiteX12" fmla="*/ 90060 w 2315772"/>
              <a:gd name="connsiteY12" fmla="*/ 3808895 h 3808895"/>
              <a:gd name="connsiteX13" fmla="*/ 0 w 2315772"/>
              <a:gd name="connsiteY13" fmla="*/ 3718835 h 3808895"/>
              <a:gd name="connsiteX14" fmla="*/ 0 w 2315772"/>
              <a:gd name="connsiteY14" fmla="*/ 3087693 h 3808895"/>
              <a:gd name="connsiteX15" fmla="*/ 0 w 2315772"/>
              <a:gd name="connsiteY15" fmla="*/ 721202 h 3808895"/>
              <a:gd name="connsiteX16" fmla="*/ 0 w 2315772"/>
              <a:gd name="connsiteY16" fmla="*/ 90060 h 3808895"/>
              <a:gd name="connsiteX17" fmla="*/ 90060 w 2315772"/>
              <a:gd name="connsiteY17" fmla="*/ 0 h 3808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315772" h="3808895">
                <a:moveTo>
                  <a:pt x="90060" y="0"/>
                </a:moveTo>
                <a:lnTo>
                  <a:pt x="1582444" y="0"/>
                </a:lnTo>
                <a:lnTo>
                  <a:pt x="2225712" y="0"/>
                </a:lnTo>
                <a:lnTo>
                  <a:pt x="2315772" y="0"/>
                </a:lnTo>
                <a:lnTo>
                  <a:pt x="2315772" y="90060"/>
                </a:lnTo>
                <a:lnTo>
                  <a:pt x="2315772" y="631142"/>
                </a:lnTo>
                <a:lnTo>
                  <a:pt x="2315772" y="721202"/>
                </a:lnTo>
                <a:lnTo>
                  <a:pt x="2315772" y="733328"/>
                </a:lnTo>
                <a:lnTo>
                  <a:pt x="2315772" y="1364470"/>
                </a:lnTo>
                <a:lnTo>
                  <a:pt x="2315772" y="3087693"/>
                </a:lnTo>
                <a:lnTo>
                  <a:pt x="2315772" y="3718835"/>
                </a:lnTo>
                <a:cubicBezTo>
                  <a:pt x="2315772" y="3768574"/>
                  <a:pt x="2275451" y="3808895"/>
                  <a:pt x="2225712" y="3808895"/>
                </a:cubicBezTo>
                <a:lnTo>
                  <a:pt x="90060" y="3808895"/>
                </a:lnTo>
                <a:cubicBezTo>
                  <a:pt x="40321" y="3808895"/>
                  <a:pt x="0" y="3768574"/>
                  <a:pt x="0" y="3718835"/>
                </a:cubicBezTo>
                <a:lnTo>
                  <a:pt x="0" y="3087693"/>
                </a:lnTo>
                <a:lnTo>
                  <a:pt x="0" y="721202"/>
                </a:lnTo>
                <a:lnTo>
                  <a:pt x="0" y="90060"/>
                </a:lnTo>
                <a:cubicBezTo>
                  <a:pt x="0" y="40321"/>
                  <a:pt x="40321" y="0"/>
                  <a:pt x="90060" y="0"/>
                </a:cubicBezTo>
                <a:close/>
              </a:path>
            </a:pathLst>
          </a:custGeom>
          <a:noFill/>
          <a:ln w="28575">
            <a:solidFill>
              <a:srgbClr val="299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5FF9344-0F41-9F48-23FB-08576122D3D4}"/>
              </a:ext>
            </a:extLst>
          </p:cNvPr>
          <p:cNvGrpSpPr/>
          <p:nvPr/>
        </p:nvGrpSpPr>
        <p:grpSpPr>
          <a:xfrm>
            <a:off x="1214774" y="1256669"/>
            <a:ext cx="2075973" cy="571952"/>
            <a:chOff x="1214774" y="1299533"/>
            <a:chExt cx="2075973" cy="571952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3CFB8DAB-5D9F-46D6-AA82-C589759115D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14774" y="1299533"/>
              <a:ext cx="2075973" cy="571952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AEAB417-DFB1-B9BF-07D4-50A5A97686B9}"/>
                </a:ext>
              </a:extLst>
            </p:cNvPr>
            <p:cNvSpPr txBox="1"/>
            <p:nvPr/>
          </p:nvSpPr>
          <p:spPr>
            <a:xfrm rot="21480000">
              <a:off x="1245791" y="1357921"/>
              <a:ext cx="1928467" cy="45434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GB" sz="14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Cardiff Museum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24246E92-1782-DC3F-9194-5992E20064E5}"/>
              </a:ext>
            </a:extLst>
          </p:cNvPr>
          <p:cNvGrpSpPr/>
          <p:nvPr/>
        </p:nvGrpSpPr>
        <p:grpSpPr>
          <a:xfrm>
            <a:off x="3789078" y="1256669"/>
            <a:ext cx="2075973" cy="571952"/>
            <a:chOff x="1214774" y="1299533"/>
            <a:chExt cx="2075973" cy="571952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15332CA3-A4BA-9BDC-743F-841BDB3089B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14774" y="1299533"/>
              <a:ext cx="2075973" cy="571952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C665931-D029-A546-2F9F-0FA532375209}"/>
                </a:ext>
              </a:extLst>
            </p:cNvPr>
            <p:cNvSpPr txBox="1"/>
            <p:nvPr/>
          </p:nvSpPr>
          <p:spPr>
            <a:xfrm rot="21480000">
              <a:off x="1250358" y="1357921"/>
              <a:ext cx="1928467" cy="45434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GB" sz="14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Caerphilly Castle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3FD51D5B-90CB-963B-A812-DA334BE4A627}"/>
              </a:ext>
            </a:extLst>
          </p:cNvPr>
          <p:cNvGrpSpPr/>
          <p:nvPr/>
        </p:nvGrpSpPr>
        <p:grpSpPr>
          <a:xfrm>
            <a:off x="6363382" y="1256669"/>
            <a:ext cx="2075973" cy="571952"/>
            <a:chOff x="1214774" y="1299533"/>
            <a:chExt cx="2075973" cy="571952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B4B65068-5520-C1EE-4877-DC11E29BF1F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14774" y="1299533"/>
              <a:ext cx="2075973" cy="571952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B2892DF-758C-2621-070F-072337505861}"/>
                </a:ext>
              </a:extLst>
            </p:cNvPr>
            <p:cNvSpPr txBox="1"/>
            <p:nvPr/>
          </p:nvSpPr>
          <p:spPr>
            <a:xfrm rot="21480000">
              <a:off x="1260404" y="1350169"/>
              <a:ext cx="1832492" cy="45434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GB" sz="14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Talyllyn Railway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A14EDA69-A7CA-F842-0C2E-CACD818962D2}"/>
              </a:ext>
            </a:extLst>
          </p:cNvPr>
          <p:cNvGrpSpPr/>
          <p:nvPr/>
        </p:nvGrpSpPr>
        <p:grpSpPr>
          <a:xfrm>
            <a:off x="8937686" y="1256669"/>
            <a:ext cx="2075973" cy="571952"/>
            <a:chOff x="1214774" y="1299533"/>
            <a:chExt cx="2075973" cy="571952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3A6FCCB-34AD-7DDB-3386-899209C2AE3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14774" y="1299533"/>
              <a:ext cx="2075973" cy="571952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0B16125-27E4-A3DB-7EE7-08A0CD3F0CB9}"/>
                </a:ext>
              </a:extLst>
            </p:cNvPr>
            <p:cNvSpPr txBox="1"/>
            <p:nvPr/>
          </p:nvSpPr>
          <p:spPr>
            <a:xfrm rot="21480000">
              <a:off x="1231503" y="1348494"/>
              <a:ext cx="1928467" cy="45434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>
                <a:lnSpc>
                  <a:spcPts val="1500"/>
                </a:lnSpc>
              </a:pPr>
              <a:r>
                <a:rPr lang="en-GB" sz="13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Centre for Alternative Technology</a:t>
              </a:r>
            </a:p>
          </p:txBody>
        </p:sp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037C627B-ABEC-D36C-842A-09233FC7277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220" r="15220"/>
          <a:stretch/>
        </p:blipFill>
        <p:spPr>
          <a:xfrm>
            <a:off x="1287310" y="1959232"/>
            <a:ext cx="1896511" cy="1817609"/>
          </a:xfrm>
          <a:prstGeom prst="roundRect">
            <a:avLst>
              <a:gd name="adj" fmla="val 5582"/>
            </a:avLst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C14693C-3B41-84C0-6CF8-AC7A46A72BF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720" t="12264" r="23108" b="11320"/>
          <a:stretch/>
        </p:blipFill>
        <p:spPr>
          <a:xfrm>
            <a:off x="6442174" y="1959232"/>
            <a:ext cx="1896511" cy="1817609"/>
          </a:xfrm>
          <a:prstGeom prst="roundRect">
            <a:avLst>
              <a:gd name="adj" fmla="val 5582"/>
            </a:avLst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B18D8B36-4B12-ADA5-6FA2-A58825962F1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806" t="13811" r="21736" b="5124"/>
          <a:stretch/>
        </p:blipFill>
        <p:spPr>
          <a:xfrm>
            <a:off x="9019605" y="1959232"/>
            <a:ext cx="1896511" cy="1817609"/>
          </a:xfrm>
          <a:prstGeom prst="roundRect">
            <a:avLst>
              <a:gd name="adj" fmla="val 5582"/>
            </a:avLst>
          </a:prstGeom>
        </p:spPr>
      </p:pic>
    </p:spTree>
    <p:extLst>
      <p:ext uri="{BB962C8B-B14F-4D97-AF65-F5344CB8AC3E}">
        <p14:creationId xmlns:p14="http://schemas.microsoft.com/office/powerpoint/2010/main" val="14208018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4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12574</TotalTime>
  <Words>160</Words>
  <Application>Microsoft Macintosh PowerPoint</Application>
  <PresentationFormat>Widescreen</PresentationFormat>
  <Paragraphs>29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eleri stedman</cp:lastModifiedBy>
  <cp:revision>463</cp:revision>
  <dcterms:created xsi:type="dcterms:W3CDTF">2021-01-11T17:47:06Z</dcterms:created>
  <dcterms:modified xsi:type="dcterms:W3CDTF">2022-09-23T17:19:15Z</dcterms:modified>
</cp:coreProperties>
</file>