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9" r:id="rId3"/>
    <p:sldId id="315" r:id="rId4"/>
    <p:sldId id="313" r:id="rId5"/>
    <p:sldId id="314" r:id="rId6"/>
    <p:sldId id="312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  <p15:guide id="8" pos="801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orient="horz" pos="3226" userDrawn="1">
          <p15:clr>
            <a:srgbClr val="A4A3A4"/>
          </p15:clr>
        </p15:guide>
        <p15:guide id="13" orient="horz" pos="3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98CE"/>
    <a:srgbClr val="E15D29"/>
    <a:srgbClr val="3692C4"/>
    <a:srgbClr val="39AB47"/>
    <a:srgbClr val="D92229"/>
    <a:srgbClr val="D9222A"/>
    <a:srgbClr val="272626"/>
    <a:srgbClr val="3FAA4C"/>
    <a:srgbClr val="41AE62"/>
    <a:srgbClr val="C9D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0"/>
      </p:cViewPr>
      <p:guideLst>
        <p:guide orient="horz" pos="4320"/>
        <p:guide orient="horz" pos="2183"/>
        <p:guide pos="801"/>
        <p:guide orient="horz"/>
        <p:guide pos="3840"/>
        <p:guide pos="7015"/>
        <p:guide orient="horz" pos="3226"/>
        <p:guide orient="horz" pos="3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1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6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0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9/23/22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9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98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9/23/22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2D8A55-23B2-447E-399B-7DE0E0042445}"/>
              </a:ext>
            </a:extLst>
          </p:cNvPr>
          <p:cNvGrpSpPr/>
          <p:nvPr/>
        </p:nvGrpSpPr>
        <p:grpSpPr>
          <a:xfrm>
            <a:off x="0" y="1604049"/>
            <a:ext cx="12192000" cy="3996506"/>
            <a:chOff x="0" y="1604049"/>
            <a:chExt cx="12192000" cy="399650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CF85DC-A4F7-1616-0C28-3007E62DD66E}"/>
                </a:ext>
              </a:extLst>
            </p:cNvPr>
            <p:cNvSpPr/>
            <p:nvPr/>
          </p:nvSpPr>
          <p:spPr>
            <a:xfrm>
              <a:off x="0" y="1604049"/>
              <a:ext cx="12192000" cy="39965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Diagram&#10;&#10;Description automatically generated with medium confidence">
              <a:extLst>
                <a:ext uri="{FF2B5EF4-FFF2-40B4-BE49-F238E27FC236}">
                  <a16:creationId xmlns:a16="http://schemas.microsoft.com/office/drawing/2014/main" id="{6F77183C-B984-8D75-BB76-B04723C4F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459" t="29706" r="5274" b="34836"/>
            <a:stretch/>
          </p:blipFill>
          <p:spPr>
            <a:xfrm>
              <a:off x="0" y="1679678"/>
              <a:ext cx="12191999" cy="384524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C49EDA-9B08-8CA3-B6EC-79E5A60F9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01545">
            <a:off x="6655690" y="1479792"/>
            <a:ext cx="3270993" cy="3734384"/>
          </a:xfrm>
          <a:prstGeom prst="rect">
            <a:avLst/>
          </a:prstGeom>
          <a:effectLst>
            <a:outerShdw dist="105271" dir="2700000" algn="tl" rotWithShape="0">
              <a:prstClr val="black">
                <a:alpha val="16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45BF43-EE55-6678-380B-0494F045F35F}"/>
              </a:ext>
            </a:extLst>
          </p:cNvPr>
          <p:cNvSpPr txBox="1"/>
          <p:nvPr/>
        </p:nvSpPr>
        <p:spPr>
          <a:xfrm rot="21180000">
            <a:off x="6941827" y="4553930"/>
            <a:ext cx="3060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998CE"/>
                </a:solidFill>
                <a:latin typeface="Comic Sans MS" panose="030F0702030302020204" pitchFamily="66" charset="0"/>
              </a:rPr>
              <a:t>West Midlands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My Special Places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541" y="5863817"/>
            <a:ext cx="761999" cy="752229"/>
          </a:xfrm>
          <a:prstGeom prst="rect">
            <a:avLst/>
          </a:prstGeom>
          <a:solidFill>
            <a:srgbClr val="2998CE"/>
          </a:solidFill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FC899330-DE0D-3982-CAC3-71A0D33494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845" y="1226772"/>
            <a:ext cx="3492273" cy="43909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379" b="30099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Enjoy a tropical rainforest, a desert, a playground. And lots of wonderful plants and flowers!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14EE0-84FC-A914-A596-5CA38524AA51}"/>
              </a:ext>
            </a:extLst>
          </p:cNvPr>
          <p:cNvSpPr txBox="1"/>
          <p:nvPr/>
        </p:nvSpPr>
        <p:spPr>
          <a:xfrm>
            <a:off x="2440743" y="731289"/>
            <a:ext cx="7321777" cy="405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Birmingham Botanical Gardens</a:t>
            </a:r>
          </a:p>
          <a:p>
            <a:pPr algn="ctr"/>
            <a:endParaRPr lang="en-GB" sz="3000" b="1" dirty="0">
              <a:solidFill>
                <a:srgbClr val="2998C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5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02" b="42732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3108184" y="5189245"/>
            <a:ext cx="5996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Find out what it was really like to live back when William Shakespeare lived.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2FEC34-EF04-0731-8E02-DC9E9ADD06A8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Tudor World, Stratford-upon-Avon</a:t>
            </a:r>
          </a:p>
        </p:txBody>
      </p:sp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516" r="8361" b="24300"/>
          <a:stretch/>
        </p:blipFill>
        <p:spPr>
          <a:xfrm>
            <a:off x="1574173" y="1541165"/>
            <a:ext cx="9064786" cy="32434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2478524" y="5189245"/>
            <a:ext cx="7256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Fire up the fun with hands-on science! This is where the Industrial Revolution began. 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61A88-4122-D4BA-31A4-B32983C55CDF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Iron Bridge Museum, Shropshire</a:t>
            </a:r>
          </a:p>
        </p:txBody>
      </p:sp>
    </p:spTree>
    <p:extLst>
      <p:ext uri="{BB962C8B-B14F-4D97-AF65-F5344CB8AC3E}">
        <p14:creationId xmlns:p14="http://schemas.microsoft.com/office/powerpoint/2010/main" val="2621639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1B9E8-F9B8-9F80-4306-BF32BA4F41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64" t="23527" r="1010" b="28945"/>
          <a:stretch/>
        </p:blipFill>
        <p:spPr>
          <a:xfrm>
            <a:off x="1574173" y="1541165"/>
            <a:ext cx="9064786" cy="35801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716635" y="5517863"/>
            <a:ext cx="8779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One of the most important castles for nearly a thousand years!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ADEE09-B022-E6C9-E084-68F60B2E6590}"/>
              </a:ext>
            </a:extLst>
          </p:cNvPr>
          <p:cNvSpPr txBox="1"/>
          <p:nvPr/>
        </p:nvSpPr>
        <p:spPr>
          <a:xfrm>
            <a:off x="2440743" y="731289"/>
            <a:ext cx="73217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2998CE"/>
                </a:solidFill>
                <a:latin typeface="Comic Sans MS" panose="030F0902030302020204" pitchFamily="66" charset="0"/>
              </a:rPr>
              <a:t>Kenilworth Castle</a:t>
            </a:r>
          </a:p>
        </p:txBody>
      </p:sp>
    </p:spTree>
    <p:extLst>
      <p:ext uri="{BB962C8B-B14F-4D97-AF65-F5344CB8AC3E}">
        <p14:creationId xmlns:p14="http://schemas.microsoft.com/office/powerpoint/2010/main" val="630376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6A470DA-3FDD-D138-53A5-24A144E7EA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98" r="14288" b="8410"/>
          <a:stretch/>
        </p:blipFill>
        <p:spPr>
          <a:xfrm>
            <a:off x="3864742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ABFBD98-E87B-8079-DEE8-168691FB52A6}"/>
              </a:ext>
            </a:extLst>
          </p:cNvPr>
          <p:cNvSpPr txBox="1"/>
          <p:nvPr/>
        </p:nvSpPr>
        <p:spPr>
          <a:xfrm>
            <a:off x="1188920" y="3884993"/>
            <a:ext cx="22045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Enjoy a tropical rainforest, a desert, a playground. And lots of wonderful plants and flowers!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79B10023-8089-FBBD-9097-D10C059CBD93}"/>
              </a:ext>
            </a:extLst>
          </p:cNvPr>
          <p:cNvSpPr/>
          <p:nvPr/>
        </p:nvSpPr>
        <p:spPr>
          <a:xfrm>
            <a:off x="1077679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14C084-A9E2-12E2-B440-F616A7680F33}"/>
              </a:ext>
            </a:extLst>
          </p:cNvPr>
          <p:cNvSpPr txBox="1"/>
          <p:nvPr/>
        </p:nvSpPr>
        <p:spPr>
          <a:xfrm>
            <a:off x="3747320" y="3884993"/>
            <a:ext cx="2101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Find out what it was really like to live back when William Shakespeare lived.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922E0E-CD90-870D-C1AA-800EB8767B69}"/>
              </a:ext>
            </a:extLst>
          </p:cNvPr>
          <p:cNvSpPr txBox="1"/>
          <p:nvPr/>
        </p:nvSpPr>
        <p:spPr>
          <a:xfrm>
            <a:off x="6329153" y="3884993"/>
            <a:ext cx="2110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Fire up the fun with hands-on science! This is where the Industrial Revolution began. 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6C76851-1693-9E35-8DB1-ED0D6F3FF3E0}"/>
              </a:ext>
            </a:extLst>
          </p:cNvPr>
          <p:cNvSpPr txBox="1"/>
          <p:nvPr/>
        </p:nvSpPr>
        <p:spPr>
          <a:xfrm>
            <a:off x="8910986" y="3884993"/>
            <a:ext cx="20051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mic Sans MS" panose="030F0902030302020204" pitchFamily="66" charset="0"/>
              </a:rPr>
              <a:t>One of the most important castles for nearly a thousand years!</a:t>
            </a:r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BCDF32C1-AB11-B58B-18C9-BCF165DD3A1C}"/>
              </a:ext>
            </a:extLst>
          </p:cNvPr>
          <p:cNvSpPr/>
          <p:nvPr/>
        </p:nvSpPr>
        <p:spPr>
          <a:xfrm>
            <a:off x="8809974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52969190-1E02-5D43-EB20-7B089A96D865}"/>
              </a:ext>
            </a:extLst>
          </p:cNvPr>
          <p:cNvSpPr/>
          <p:nvPr/>
        </p:nvSpPr>
        <p:spPr>
          <a:xfrm>
            <a:off x="3655111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F32D6AC5-A5E4-BDDD-9D35-C9747A4793A7}"/>
              </a:ext>
            </a:extLst>
          </p:cNvPr>
          <p:cNvSpPr/>
          <p:nvPr/>
        </p:nvSpPr>
        <p:spPr>
          <a:xfrm>
            <a:off x="6232543" y="1543014"/>
            <a:ext cx="2315772" cy="3808895"/>
          </a:xfrm>
          <a:custGeom>
            <a:avLst/>
            <a:gdLst>
              <a:gd name="connsiteX0" fmla="*/ 90060 w 2315772"/>
              <a:gd name="connsiteY0" fmla="*/ 0 h 3808895"/>
              <a:gd name="connsiteX1" fmla="*/ 1582444 w 2315772"/>
              <a:gd name="connsiteY1" fmla="*/ 0 h 3808895"/>
              <a:gd name="connsiteX2" fmla="*/ 2225712 w 2315772"/>
              <a:gd name="connsiteY2" fmla="*/ 0 h 3808895"/>
              <a:gd name="connsiteX3" fmla="*/ 2315772 w 2315772"/>
              <a:gd name="connsiteY3" fmla="*/ 0 h 3808895"/>
              <a:gd name="connsiteX4" fmla="*/ 2315772 w 2315772"/>
              <a:gd name="connsiteY4" fmla="*/ 90060 h 3808895"/>
              <a:gd name="connsiteX5" fmla="*/ 2315772 w 2315772"/>
              <a:gd name="connsiteY5" fmla="*/ 631142 h 3808895"/>
              <a:gd name="connsiteX6" fmla="*/ 2315772 w 2315772"/>
              <a:gd name="connsiteY6" fmla="*/ 721202 h 3808895"/>
              <a:gd name="connsiteX7" fmla="*/ 2315772 w 2315772"/>
              <a:gd name="connsiteY7" fmla="*/ 733328 h 3808895"/>
              <a:gd name="connsiteX8" fmla="*/ 2315772 w 2315772"/>
              <a:gd name="connsiteY8" fmla="*/ 1364470 h 3808895"/>
              <a:gd name="connsiteX9" fmla="*/ 2315772 w 2315772"/>
              <a:gd name="connsiteY9" fmla="*/ 3087693 h 3808895"/>
              <a:gd name="connsiteX10" fmla="*/ 2315772 w 2315772"/>
              <a:gd name="connsiteY10" fmla="*/ 3718835 h 3808895"/>
              <a:gd name="connsiteX11" fmla="*/ 2225712 w 2315772"/>
              <a:gd name="connsiteY11" fmla="*/ 3808895 h 3808895"/>
              <a:gd name="connsiteX12" fmla="*/ 90060 w 2315772"/>
              <a:gd name="connsiteY12" fmla="*/ 3808895 h 3808895"/>
              <a:gd name="connsiteX13" fmla="*/ 0 w 2315772"/>
              <a:gd name="connsiteY13" fmla="*/ 3718835 h 3808895"/>
              <a:gd name="connsiteX14" fmla="*/ 0 w 2315772"/>
              <a:gd name="connsiteY14" fmla="*/ 3087693 h 3808895"/>
              <a:gd name="connsiteX15" fmla="*/ 0 w 2315772"/>
              <a:gd name="connsiteY15" fmla="*/ 721202 h 3808895"/>
              <a:gd name="connsiteX16" fmla="*/ 0 w 2315772"/>
              <a:gd name="connsiteY16" fmla="*/ 90060 h 3808895"/>
              <a:gd name="connsiteX17" fmla="*/ 90060 w 2315772"/>
              <a:gd name="connsiteY17" fmla="*/ 0 h 380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15772" h="3808895">
                <a:moveTo>
                  <a:pt x="90060" y="0"/>
                </a:moveTo>
                <a:lnTo>
                  <a:pt x="1582444" y="0"/>
                </a:lnTo>
                <a:lnTo>
                  <a:pt x="2225712" y="0"/>
                </a:lnTo>
                <a:lnTo>
                  <a:pt x="2315772" y="0"/>
                </a:lnTo>
                <a:lnTo>
                  <a:pt x="2315772" y="90060"/>
                </a:lnTo>
                <a:lnTo>
                  <a:pt x="2315772" y="631142"/>
                </a:lnTo>
                <a:lnTo>
                  <a:pt x="2315772" y="721202"/>
                </a:lnTo>
                <a:lnTo>
                  <a:pt x="2315772" y="733328"/>
                </a:lnTo>
                <a:lnTo>
                  <a:pt x="2315772" y="1364470"/>
                </a:lnTo>
                <a:lnTo>
                  <a:pt x="2315772" y="3087693"/>
                </a:lnTo>
                <a:lnTo>
                  <a:pt x="2315772" y="3718835"/>
                </a:lnTo>
                <a:cubicBezTo>
                  <a:pt x="2315772" y="3768574"/>
                  <a:pt x="2275451" y="3808895"/>
                  <a:pt x="2225712" y="3808895"/>
                </a:cubicBezTo>
                <a:lnTo>
                  <a:pt x="90060" y="3808895"/>
                </a:lnTo>
                <a:cubicBezTo>
                  <a:pt x="40321" y="3808895"/>
                  <a:pt x="0" y="3768574"/>
                  <a:pt x="0" y="3718835"/>
                </a:cubicBezTo>
                <a:lnTo>
                  <a:pt x="0" y="3087693"/>
                </a:lnTo>
                <a:lnTo>
                  <a:pt x="0" y="721202"/>
                </a:lnTo>
                <a:lnTo>
                  <a:pt x="0" y="90060"/>
                </a:lnTo>
                <a:cubicBezTo>
                  <a:pt x="0" y="40321"/>
                  <a:pt x="40321" y="0"/>
                  <a:pt x="90060" y="0"/>
                </a:cubicBezTo>
                <a:close/>
              </a:path>
            </a:pathLst>
          </a:custGeom>
          <a:noFill/>
          <a:ln w="28575">
            <a:solidFill>
              <a:srgbClr val="2998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5FF9344-0F41-9F48-23FB-08576122D3D4}"/>
              </a:ext>
            </a:extLst>
          </p:cNvPr>
          <p:cNvGrpSpPr/>
          <p:nvPr/>
        </p:nvGrpSpPr>
        <p:grpSpPr>
          <a:xfrm>
            <a:off x="1214774" y="1256669"/>
            <a:ext cx="2075973" cy="571952"/>
            <a:chOff x="1214774" y="1299533"/>
            <a:chExt cx="2075973" cy="57195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CFB8DAB-5D9F-46D6-AA82-C58975911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AEAB417-DFB1-B9BF-07D4-50A5A97686B9}"/>
                </a:ext>
              </a:extLst>
            </p:cNvPr>
            <p:cNvSpPr txBox="1"/>
            <p:nvPr/>
          </p:nvSpPr>
          <p:spPr>
            <a:xfrm rot="21480000">
              <a:off x="1245791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Birmingham Botanical Gardens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4246E92-1782-DC3F-9194-5992E20064E5}"/>
              </a:ext>
            </a:extLst>
          </p:cNvPr>
          <p:cNvGrpSpPr/>
          <p:nvPr/>
        </p:nvGrpSpPr>
        <p:grpSpPr>
          <a:xfrm>
            <a:off x="3789078" y="1256669"/>
            <a:ext cx="2075973" cy="571952"/>
            <a:chOff x="1214774" y="1299533"/>
            <a:chExt cx="2075973" cy="57195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332CA3-A4BA-9BDC-743F-841BDB308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65931-D029-A546-2F9F-0FA532375209}"/>
                </a:ext>
              </a:extLst>
            </p:cNvPr>
            <p:cNvSpPr txBox="1"/>
            <p:nvPr/>
          </p:nvSpPr>
          <p:spPr>
            <a:xfrm rot="21480000">
              <a:off x="1250358" y="1357921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Tudor World, Stratford-upon-Avon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FD51D5B-90CB-963B-A812-DA334BE4A627}"/>
              </a:ext>
            </a:extLst>
          </p:cNvPr>
          <p:cNvGrpSpPr/>
          <p:nvPr/>
        </p:nvGrpSpPr>
        <p:grpSpPr>
          <a:xfrm>
            <a:off x="6363382" y="1256669"/>
            <a:ext cx="2075973" cy="571952"/>
            <a:chOff x="1214774" y="1299533"/>
            <a:chExt cx="2075973" cy="5719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B65068-5520-C1EE-4877-DC11E29BF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2892DF-758C-2621-070F-072337505861}"/>
                </a:ext>
              </a:extLst>
            </p:cNvPr>
            <p:cNvSpPr txBox="1"/>
            <p:nvPr/>
          </p:nvSpPr>
          <p:spPr>
            <a:xfrm rot="21480000">
              <a:off x="1260404" y="1350169"/>
              <a:ext cx="1832492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3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Iron Bridge Museum, Shropshire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14EDA69-A7CA-F842-0C2E-CACD818962D2}"/>
              </a:ext>
            </a:extLst>
          </p:cNvPr>
          <p:cNvGrpSpPr/>
          <p:nvPr/>
        </p:nvGrpSpPr>
        <p:grpSpPr>
          <a:xfrm>
            <a:off x="8937686" y="1256669"/>
            <a:ext cx="2075973" cy="571952"/>
            <a:chOff x="1214774" y="1299533"/>
            <a:chExt cx="2075973" cy="5719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3A6FCCB-34AD-7DDB-3386-899209C2A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774" y="1299533"/>
              <a:ext cx="2075973" cy="5719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B16125-27E4-A3DB-7EE7-08A0CD3F0CB9}"/>
                </a:ext>
              </a:extLst>
            </p:cNvPr>
            <p:cNvSpPr txBox="1"/>
            <p:nvPr/>
          </p:nvSpPr>
          <p:spPr>
            <a:xfrm rot="21480000">
              <a:off x="1231503" y="1348494"/>
              <a:ext cx="1928467" cy="45434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GB" sz="1400" dirty="0">
                  <a:solidFill>
                    <a:srgbClr val="2998CE"/>
                  </a:solidFill>
                  <a:latin typeface="Comic Sans MS" panose="030F0902030302020204" pitchFamily="66" charset="0"/>
                </a:rPr>
                <a:t>Kenilworth Castle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C627B-ABEC-D36C-842A-09233FC727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57" t="6807" r="28409" b="12146"/>
          <a:stretch/>
        </p:blipFill>
        <p:spPr>
          <a:xfrm>
            <a:off x="1287310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14693C-3B41-84C0-6CF8-AC7A46A72B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62" t="21263" r="41199" b="9532"/>
          <a:stretch/>
        </p:blipFill>
        <p:spPr>
          <a:xfrm>
            <a:off x="6442174" y="1959232"/>
            <a:ext cx="1896511" cy="1817609"/>
          </a:xfrm>
          <a:prstGeom prst="roundRect">
            <a:avLst>
              <a:gd name="adj" fmla="val 5582"/>
            </a:avLst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8D8B36-4B12-ADA5-6FA2-A58825962F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370" t="19257" r="8085" b="10954"/>
          <a:stretch/>
        </p:blipFill>
        <p:spPr>
          <a:xfrm>
            <a:off x="9019605" y="1959232"/>
            <a:ext cx="1896511" cy="1817609"/>
          </a:xfrm>
          <a:prstGeom prst="roundRect">
            <a:avLst>
              <a:gd name="adj" fmla="val 5582"/>
            </a:avLst>
          </a:prstGeom>
        </p:spPr>
      </p:pic>
    </p:spTree>
    <p:extLst>
      <p:ext uri="{BB962C8B-B14F-4D97-AF65-F5344CB8AC3E}">
        <p14:creationId xmlns:p14="http://schemas.microsoft.com/office/powerpoint/2010/main" val="1420801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12581</TotalTime>
  <Words>183</Words>
  <Application>Microsoft Macintosh PowerPoint</Application>
  <PresentationFormat>Widescreen</PresentationFormat>
  <Paragraphs>26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469</cp:revision>
  <dcterms:created xsi:type="dcterms:W3CDTF">2021-01-11T17:47:06Z</dcterms:created>
  <dcterms:modified xsi:type="dcterms:W3CDTF">2022-09-23T17:21:45Z</dcterms:modified>
</cp:coreProperties>
</file>