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2"/>
  </p:notesMasterIdLst>
  <p:handoutMasterIdLst>
    <p:handoutMasterId r:id="rId23"/>
  </p:handoutMasterIdLst>
  <p:sldIdLst>
    <p:sldId id="279" r:id="rId3"/>
    <p:sldId id="322" r:id="rId4"/>
    <p:sldId id="313" r:id="rId5"/>
    <p:sldId id="323" r:id="rId6"/>
    <p:sldId id="324" r:id="rId7"/>
    <p:sldId id="325" r:id="rId8"/>
    <p:sldId id="339" r:id="rId9"/>
    <p:sldId id="326" r:id="rId10"/>
    <p:sldId id="327" r:id="rId11"/>
    <p:sldId id="328" r:id="rId12"/>
    <p:sldId id="332" r:id="rId13"/>
    <p:sldId id="329" r:id="rId14"/>
    <p:sldId id="330" r:id="rId15"/>
    <p:sldId id="333" r:id="rId16"/>
    <p:sldId id="331" r:id="rId17"/>
    <p:sldId id="334" r:id="rId18"/>
    <p:sldId id="335" r:id="rId19"/>
    <p:sldId id="336" r:id="rId20"/>
    <p:sldId id="338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3816" userDrawn="1">
          <p15:clr>
            <a:srgbClr val="A4A3A4"/>
          </p15:clr>
        </p15:guide>
        <p15:guide id="9" orient="horz" pos="640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6743" userDrawn="1">
          <p15:clr>
            <a:srgbClr val="A4A3A4"/>
          </p15:clr>
        </p15:guide>
        <p15:guide id="12" pos="937" userDrawn="1">
          <p15:clr>
            <a:srgbClr val="A4A3A4"/>
          </p15:clr>
        </p15:guide>
        <p15:guide id="13" pos="449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348C"/>
    <a:srgbClr val="2998CE"/>
    <a:srgbClr val="E15D29"/>
    <a:srgbClr val="3692C4"/>
    <a:srgbClr val="39AB47"/>
    <a:srgbClr val="D92229"/>
    <a:srgbClr val="D9222A"/>
    <a:srgbClr val="272626"/>
    <a:srgbClr val="3FAA4C"/>
    <a:srgbClr val="41AE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29" autoAdjust="0"/>
    <p:restoredTop sz="94700"/>
  </p:normalViewPr>
  <p:slideViewPr>
    <p:cSldViewPr snapToGrid="0" snapToObjects="1">
      <p:cViewPr varScale="1">
        <p:scale>
          <a:sx n="82" d="100"/>
          <a:sy n="82" d="100"/>
        </p:scale>
        <p:origin x="437" y="72"/>
      </p:cViewPr>
      <p:guideLst>
        <p:guide orient="horz" pos="4320"/>
        <p:guide orient="horz" pos="3816"/>
        <p:guide orient="horz" pos="640"/>
        <p:guide pos="3840"/>
        <p:guide pos="6743"/>
        <p:guide pos="937"/>
        <p:guide pos="44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4" d="100"/>
          <a:sy n="74" d="100"/>
        </p:scale>
        <p:origin x="352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EBB7CFE-CA3C-4365-E688-A44436A585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DB7120-1F68-5D80-59C3-E1C8961474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1A76B-08C1-5B42-8DE3-53833DFE5A88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D564FB-D112-A143-4D4B-4F5F2B98C78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0ED59D-1DCD-5FA1-AC5A-0A464C2EDA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E81BB-1EF2-184A-8676-61B62BDDF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6800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6891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6690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8487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0486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9946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3627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8444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7943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8065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3004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763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6736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16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3484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2872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4720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2742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529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234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6538961-EE6F-579D-A498-0BB2C89DD5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234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234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9/1/2022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18" Type="http://schemas.openxmlformats.org/officeDocument/2006/relationships/image" Target="../media/image4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17" Type="http://schemas.openxmlformats.org/officeDocument/2006/relationships/image" Target="../media/image46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40.jpeg"/><Relationship Id="rId5" Type="http://schemas.openxmlformats.org/officeDocument/2006/relationships/image" Target="../media/image34.png"/><Relationship Id="rId15" Type="http://schemas.openxmlformats.org/officeDocument/2006/relationships/image" Target="../media/image44.png"/><Relationship Id="rId10" Type="http://schemas.openxmlformats.org/officeDocument/2006/relationships/image" Target="../media/image39.png"/><Relationship Id="rId19" Type="http://schemas.openxmlformats.org/officeDocument/2006/relationships/image" Target="../media/image48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0CF85DC-A4F7-1616-0C28-3007E62DD66E}"/>
              </a:ext>
            </a:extLst>
          </p:cNvPr>
          <p:cNvSpPr/>
          <p:nvPr/>
        </p:nvSpPr>
        <p:spPr>
          <a:xfrm>
            <a:off x="0" y="1524537"/>
            <a:ext cx="12192000" cy="3996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picture containing person, outdoor&#10;&#10;Description automatically generated">
            <a:extLst>
              <a:ext uri="{FF2B5EF4-FFF2-40B4-BE49-F238E27FC236}">
                <a16:creationId xmlns:a16="http://schemas.microsoft.com/office/drawing/2014/main" id="{018064F3-5920-F7BA-1B91-F187227DE76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874" y="1592036"/>
            <a:ext cx="12197669" cy="3861508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57321AD9-5FE2-A5FA-CD03-8C12490DFDD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4425" y="5863816"/>
            <a:ext cx="752400" cy="7524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E7AEA6AE-92B8-565C-D9AA-D01D8ECC8A03}"/>
              </a:ext>
            </a:extLst>
          </p:cNvPr>
          <p:cNvSpPr txBox="1">
            <a:spLocks/>
          </p:cNvSpPr>
          <p:nvPr/>
        </p:nvSpPr>
        <p:spPr>
          <a:xfrm>
            <a:off x="-4873" y="438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People Who Help Us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699BBFC-9863-BC44-2371-BF62A503FCF7}"/>
              </a:ext>
            </a:extLst>
          </p:cNvPr>
          <p:cNvSpPr txBox="1"/>
          <p:nvPr/>
        </p:nvSpPr>
        <p:spPr>
          <a:xfrm>
            <a:off x="10153905" y="5916766"/>
            <a:ext cx="1994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omic Sans MS" panose="030F0702030302020204" pitchFamily="66" charset="0"/>
              </a:rPr>
              <a:t>Understanding the World</a:t>
            </a:r>
          </a:p>
        </p:txBody>
      </p:sp>
      <p:pic>
        <p:nvPicPr>
          <p:cNvPr id="2" name="Picture 1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37AAA101-19E7-4AC2-CD53-7F31E39112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26A1A30-F45E-967D-4A6B-09764D80B74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540BAA1-E8D2-A91B-9978-24C437E6E850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2F144DF-685E-87DE-B05B-1F72B4B126C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59525" y="2734940"/>
            <a:ext cx="410056" cy="389553"/>
          </a:xfrm>
          <a:prstGeom prst="rect">
            <a:avLst/>
          </a:prstGeom>
        </p:spPr>
      </p:pic>
      <p:pic>
        <p:nvPicPr>
          <p:cNvPr id="25" name="Picture 24" descr="Shape&#10;&#10;Description automatically generated">
            <a:extLst>
              <a:ext uri="{FF2B5EF4-FFF2-40B4-BE49-F238E27FC236}">
                <a16:creationId xmlns:a16="http://schemas.microsoft.com/office/drawing/2014/main" id="{EB7E1ECB-0ECD-881A-398E-9FF42F19E9E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7885" y="1964214"/>
            <a:ext cx="354856" cy="323314"/>
          </a:xfrm>
          <a:prstGeom prst="rect">
            <a:avLst/>
          </a:prstGeom>
        </p:spPr>
      </p:pic>
      <p:pic>
        <p:nvPicPr>
          <p:cNvPr id="30" name="Picture 29" descr="Logo&#10;&#10;Description automatically generated">
            <a:extLst>
              <a:ext uri="{FF2B5EF4-FFF2-40B4-BE49-F238E27FC236}">
                <a16:creationId xmlns:a16="http://schemas.microsoft.com/office/drawing/2014/main" id="{9A4988C2-9556-0385-F891-337C4D0D59CE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8782" y="2927007"/>
            <a:ext cx="1676400" cy="901700"/>
          </a:xfrm>
          <a:prstGeom prst="rect">
            <a:avLst/>
          </a:prstGeom>
        </p:spPr>
      </p:pic>
      <p:pic>
        <p:nvPicPr>
          <p:cNvPr id="34" name="Picture 33" descr="Shape&#10;&#10;Description automatically generated with low confidence">
            <a:extLst>
              <a:ext uri="{FF2B5EF4-FFF2-40B4-BE49-F238E27FC236}">
                <a16:creationId xmlns:a16="http://schemas.microsoft.com/office/drawing/2014/main" id="{DE8A6415-0C4A-A3CD-1FA3-B6D1EA3704CB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20882">
            <a:off x="2102705" y="4829304"/>
            <a:ext cx="469232" cy="345406"/>
          </a:xfrm>
          <a:prstGeom prst="rect">
            <a:avLst/>
          </a:prstGeom>
        </p:spPr>
      </p:pic>
      <p:pic>
        <p:nvPicPr>
          <p:cNvPr id="35" name="Picture 34" descr="Shape&#10;&#10;Description automatically generated with low confidence">
            <a:extLst>
              <a:ext uri="{FF2B5EF4-FFF2-40B4-BE49-F238E27FC236}">
                <a16:creationId xmlns:a16="http://schemas.microsoft.com/office/drawing/2014/main" id="{5AC8F918-28A1-C863-67C0-ADC4608DF3EE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40502">
            <a:off x="2693261" y="4716477"/>
            <a:ext cx="309467" cy="227802"/>
          </a:xfrm>
          <a:prstGeom prst="rect">
            <a:avLst/>
          </a:prstGeom>
        </p:spPr>
      </p:pic>
      <p:pic>
        <p:nvPicPr>
          <p:cNvPr id="38" name="Picture 37" descr="Shape&#10;&#10;Description automatically generated with medium confidence">
            <a:extLst>
              <a:ext uri="{FF2B5EF4-FFF2-40B4-BE49-F238E27FC236}">
                <a16:creationId xmlns:a16="http://schemas.microsoft.com/office/drawing/2014/main" id="{BD2D4A3E-0A88-8AC1-1D5A-5C7889BB75AD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6237" y="4023492"/>
            <a:ext cx="410056" cy="39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7048495" y="3188315"/>
            <a:ext cx="36560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Firefighters put out fires.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latin typeface="Comic Sans MS" panose="030F0702030302020204" pitchFamily="66" charset="0"/>
              </a:rPr>
              <a:t>They keep us safe!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3D1662-5CD3-B9ED-D3E1-AA8B5DC314C0}"/>
              </a:ext>
            </a:extLst>
          </p:cNvPr>
          <p:cNvSpPr txBox="1"/>
          <p:nvPr/>
        </p:nvSpPr>
        <p:spPr>
          <a:xfrm>
            <a:off x="4362903" y="803073"/>
            <a:ext cx="348957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82348C"/>
                </a:solidFill>
                <a:latin typeface="Comic Sans MS" panose="030F0702030302020204" pitchFamily="66" charset="0"/>
              </a:rPr>
              <a:t>Firefighter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0F9A8C-C5B9-9B01-DEB3-2AFDD06398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6503" y="1981294"/>
            <a:ext cx="4922775" cy="33373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407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1279316" y="5091456"/>
            <a:ext cx="96406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702030302020204" pitchFamily="66" charset="0"/>
              </a:rPr>
              <a:t>They deliver letters and parcels to our door.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3D1662-5CD3-B9ED-D3E1-AA8B5DC314C0}"/>
              </a:ext>
            </a:extLst>
          </p:cNvPr>
          <p:cNvSpPr txBox="1"/>
          <p:nvPr/>
        </p:nvSpPr>
        <p:spPr>
          <a:xfrm>
            <a:off x="1260655" y="803073"/>
            <a:ext cx="451097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82348C"/>
                </a:solidFill>
                <a:latin typeface="Comic Sans MS" panose="030F0702030302020204" pitchFamily="66" charset="0"/>
              </a:rPr>
              <a:t>Postman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0F9A8C-C5B9-9B01-DEB3-2AFDD06398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6382" y="1709664"/>
            <a:ext cx="4475250" cy="3033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7413FC7-EF6C-5EAA-E1F2-4228A1CFAC0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72"/>
          <a:stretch/>
        </p:blipFill>
        <p:spPr>
          <a:xfrm>
            <a:off x="6450252" y="1709664"/>
            <a:ext cx="4475250" cy="3033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092439E-A0F4-0F8E-BD1C-67DC27A5FB49}"/>
              </a:ext>
            </a:extLst>
          </p:cNvPr>
          <p:cNvSpPr txBox="1"/>
          <p:nvPr/>
        </p:nvSpPr>
        <p:spPr>
          <a:xfrm>
            <a:off x="6420369" y="820007"/>
            <a:ext cx="4518241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82348C"/>
                </a:solidFill>
                <a:latin typeface="Comic Sans MS" panose="030F0702030302020204" pitchFamily="66" charset="0"/>
              </a:rPr>
              <a:t>Postwoman</a:t>
            </a:r>
          </a:p>
        </p:txBody>
      </p:sp>
    </p:spTree>
    <p:extLst>
      <p:ext uri="{BB962C8B-B14F-4D97-AF65-F5344CB8AC3E}">
        <p14:creationId xmlns:p14="http://schemas.microsoft.com/office/powerpoint/2010/main" val="114766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7062783" y="2680484"/>
            <a:ext cx="38100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They take away our rubbish.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latin typeface="Comic Sans MS" panose="030F0702030302020204" pitchFamily="66" charset="0"/>
              </a:rPr>
              <a:t>This keeps our houses and streets clean and safe.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3D1662-5CD3-B9ED-D3E1-AA8B5DC314C0}"/>
              </a:ext>
            </a:extLst>
          </p:cNvPr>
          <p:cNvSpPr txBox="1"/>
          <p:nvPr/>
        </p:nvSpPr>
        <p:spPr>
          <a:xfrm>
            <a:off x="4362903" y="803073"/>
            <a:ext cx="348957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82348C"/>
                </a:solidFill>
                <a:latin typeface="Comic Sans MS" panose="030F0702030302020204" pitchFamily="66" charset="0"/>
              </a:rPr>
              <a:t>Rubbish Collector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0F9A8C-C5B9-9B01-DEB3-2AFDD06398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6503" y="1981294"/>
            <a:ext cx="4922775" cy="33373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3990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7048494" y="2849761"/>
            <a:ext cx="396240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Cleaners keep places where we work and play free from dirt and germs.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latin typeface="Comic Sans MS" panose="030F0702030302020204" pitchFamily="66" charset="0"/>
              </a:rPr>
              <a:t>They keep us safe!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3D1662-5CD3-B9ED-D3E1-AA8B5DC314C0}"/>
              </a:ext>
            </a:extLst>
          </p:cNvPr>
          <p:cNvSpPr txBox="1"/>
          <p:nvPr/>
        </p:nvSpPr>
        <p:spPr>
          <a:xfrm>
            <a:off x="4362903" y="803073"/>
            <a:ext cx="348957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82348C"/>
                </a:solidFill>
                <a:latin typeface="Comic Sans MS" panose="030F0702030302020204" pitchFamily="66" charset="0"/>
              </a:rPr>
              <a:t>Cleaner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0F9A8C-C5B9-9B01-DEB3-2AFDD06398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6503" y="1981294"/>
            <a:ext cx="4922775" cy="33373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0101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1130028" y="5091456"/>
            <a:ext cx="96406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702030302020204" pitchFamily="66" charset="0"/>
              </a:rPr>
              <a:t>They stop crime. They come to our help when we are in trouble. </a:t>
            </a:r>
          </a:p>
          <a:p>
            <a:pPr algn="ctr">
              <a:spcBef>
                <a:spcPts val="1200"/>
              </a:spcBef>
            </a:pPr>
            <a:r>
              <a:rPr lang="en-GB" sz="2200" dirty="0">
                <a:latin typeface="Comic Sans MS" panose="030F0702030302020204" pitchFamily="66" charset="0"/>
              </a:rPr>
              <a:t>They keep us safe.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3D1662-5CD3-B9ED-D3E1-AA8B5DC314C0}"/>
              </a:ext>
            </a:extLst>
          </p:cNvPr>
          <p:cNvSpPr txBox="1"/>
          <p:nvPr/>
        </p:nvSpPr>
        <p:spPr>
          <a:xfrm>
            <a:off x="1235075" y="803073"/>
            <a:ext cx="453655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82348C"/>
                </a:solidFill>
                <a:latin typeface="Comic Sans MS" panose="030F0702030302020204" pitchFamily="66" charset="0"/>
              </a:rPr>
              <a:t>Policeman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0F9A8C-C5B9-9B01-DEB3-2AFDD06398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6382" y="1709664"/>
            <a:ext cx="4475250" cy="3033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7413FC7-EF6C-5EAA-E1F2-4228A1CFAC0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50252" y="1709664"/>
            <a:ext cx="4475250" cy="3033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092439E-A0F4-0F8E-BD1C-67DC27A5FB49}"/>
              </a:ext>
            </a:extLst>
          </p:cNvPr>
          <p:cNvSpPr txBox="1"/>
          <p:nvPr/>
        </p:nvSpPr>
        <p:spPr>
          <a:xfrm>
            <a:off x="6420370" y="820007"/>
            <a:ext cx="453655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82348C"/>
                </a:solidFill>
                <a:latin typeface="Comic Sans MS" panose="030F0702030302020204" pitchFamily="66" charset="0"/>
              </a:rPr>
              <a:t>Policewoman</a:t>
            </a:r>
          </a:p>
        </p:txBody>
      </p:sp>
    </p:spTree>
    <p:extLst>
      <p:ext uri="{BB962C8B-B14F-4D97-AF65-F5344CB8AC3E}">
        <p14:creationId xmlns:p14="http://schemas.microsoft.com/office/powerpoint/2010/main" val="1627837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7034207" y="3095982"/>
            <a:ext cx="36112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Train drivers take us from place to place all over the country.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3D1662-5CD3-B9ED-D3E1-AA8B5DC314C0}"/>
              </a:ext>
            </a:extLst>
          </p:cNvPr>
          <p:cNvSpPr txBox="1"/>
          <p:nvPr/>
        </p:nvSpPr>
        <p:spPr>
          <a:xfrm>
            <a:off x="4344242" y="803073"/>
            <a:ext cx="348957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82348C"/>
                </a:solidFill>
                <a:latin typeface="Comic Sans MS" panose="030F0702030302020204" pitchFamily="66" charset="0"/>
              </a:rPr>
              <a:t>Train Driver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0F9A8C-C5B9-9B01-DEB3-2AFDD06398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785"/>
          <a:stretch/>
        </p:blipFill>
        <p:spPr>
          <a:xfrm>
            <a:off x="1546503" y="1981294"/>
            <a:ext cx="4922775" cy="33373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6282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7034207" y="3095982"/>
            <a:ext cx="381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Tubes and trams take us from place to place in our towns and cities.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3D1662-5CD3-B9ED-D3E1-AA8B5DC314C0}"/>
              </a:ext>
            </a:extLst>
          </p:cNvPr>
          <p:cNvSpPr txBox="1"/>
          <p:nvPr/>
        </p:nvSpPr>
        <p:spPr>
          <a:xfrm>
            <a:off x="3994769" y="803073"/>
            <a:ext cx="4222386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82348C"/>
                </a:solidFill>
                <a:latin typeface="Comic Sans MS" panose="030F0702030302020204" pitchFamily="66" charset="0"/>
              </a:rPr>
              <a:t>Tube and Tram Drivers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0F9A8C-C5B9-9B01-DEB3-2AFDD06398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01"/>
          <a:stretch/>
        </p:blipFill>
        <p:spPr>
          <a:xfrm>
            <a:off x="1546503" y="1981294"/>
            <a:ext cx="4922775" cy="33373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0705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7048495" y="2680484"/>
            <a:ext cx="37385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They help us learn. They make our classrooms safe and happy places. 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latin typeface="Comic Sans MS" panose="030F0702030302020204" pitchFamily="66" charset="0"/>
              </a:rPr>
              <a:t>They are very important people!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3D1662-5CD3-B9ED-D3E1-AA8B5DC314C0}"/>
              </a:ext>
            </a:extLst>
          </p:cNvPr>
          <p:cNvSpPr txBox="1"/>
          <p:nvPr/>
        </p:nvSpPr>
        <p:spPr>
          <a:xfrm>
            <a:off x="3014964" y="803073"/>
            <a:ext cx="618199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82348C"/>
                </a:solidFill>
                <a:latin typeface="Comic Sans MS" panose="030F0702030302020204" pitchFamily="66" charset="0"/>
              </a:rPr>
              <a:t>Teachers and Teaching Assistants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0F9A8C-C5B9-9B01-DEB3-2AFDD06398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6503" y="1981294"/>
            <a:ext cx="4922775" cy="33373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4845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7048495" y="3095982"/>
            <a:ext cx="362557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They cook our school meals and serve us with a friendly face.</a:t>
            </a:r>
          </a:p>
          <a:p>
            <a:endParaRPr lang="en-GB" sz="2200" dirty="0">
              <a:latin typeface="Comic Sans MS" panose="030F0702030302020204" pitchFamily="66" charset="0"/>
            </a:endParaRPr>
          </a:p>
          <a:p>
            <a:r>
              <a:rPr lang="en-GB" sz="2200" dirty="0">
                <a:latin typeface="Comic Sans MS" panose="030F0702030302020204" pitchFamily="66" charset="0"/>
              </a:rPr>
              <a:t>They are very important people!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3D1662-5CD3-B9ED-D3E1-AA8B5DC314C0}"/>
              </a:ext>
            </a:extLst>
          </p:cNvPr>
          <p:cNvSpPr txBox="1"/>
          <p:nvPr/>
        </p:nvSpPr>
        <p:spPr>
          <a:xfrm>
            <a:off x="3014964" y="803073"/>
            <a:ext cx="618199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82348C"/>
                </a:solidFill>
                <a:latin typeface="Comic Sans MS" panose="030F0702030302020204" pitchFamily="66" charset="0"/>
              </a:rPr>
              <a:t>School Dinner Staff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0F9A8C-C5B9-9B01-DEB3-2AFDD06398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546503" y="1981294"/>
            <a:ext cx="4922775" cy="33373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0081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7737696-AD52-32BD-4F5D-672A126291FC}"/>
              </a:ext>
            </a:extLst>
          </p:cNvPr>
          <p:cNvSpPr txBox="1"/>
          <p:nvPr/>
        </p:nvSpPr>
        <p:spPr>
          <a:xfrm>
            <a:off x="3014964" y="667609"/>
            <a:ext cx="618199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82348C"/>
                </a:solidFill>
                <a:latin typeface="Comic Sans MS" panose="030F0702030302020204" pitchFamily="66" charset="0"/>
              </a:rPr>
              <a:t>People Who Help Us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645BDE11-2333-0905-8654-FC43AB00F47D}"/>
              </a:ext>
            </a:extLst>
          </p:cNvPr>
          <p:cNvGrpSpPr/>
          <p:nvPr/>
        </p:nvGrpSpPr>
        <p:grpSpPr>
          <a:xfrm>
            <a:off x="1725746" y="1343213"/>
            <a:ext cx="1261423" cy="1410518"/>
            <a:chOff x="1776545" y="1521541"/>
            <a:chExt cx="1261423" cy="1410518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3E795F4-46B3-4496-3317-34DED75F3017}"/>
                </a:ext>
              </a:extLst>
            </p:cNvPr>
            <p:cNvSpPr/>
            <p:nvPr/>
          </p:nvSpPr>
          <p:spPr>
            <a:xfrm>
              <a:off x="1776545" y="1521541"/>
              <a:ext cx="1261423" cy="14041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2784" dist="25400" dir="49800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F34F61B0-A2A9-788F-DC15-39FF1B931A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55672" y="1601287"/>
              <a:ext cx="1103168" cy="1102196"/>
            </a:xfrm>
            <a:prstGeom prst="rect">
              <a:avLst/>
            </a:prstGeom>
          </p:spPr>
        </p:pic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A5E8707A-E1AB-2D17-0E0A-EB8A8E9E212E}"/>
                </a:ext>
              </a:extLst>
            </p:cNvPr>
            <p:cNvSpPr txBox="1"/>
            <p:nvPr/>
          </p:nvSpPr>
          <p:spPr>
            <a:xfrm>
              <a:off x="1855673" y="2685838"/>
              <a:ext cx="1103168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82348C"/>
                  </a:solidFill>
                  <a:latin typeface="Comic Sans MS" panose="030F0902030302020204" pitchFamily="66" charset="0"/>
                </a:rPr>
                <a:t>Doctor</a:t>
              </a: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4CEB6319-2FDC-9E7A-2427-46D6035529BA}"/>
              </a:ext>
            </a:extLst>
          </p:cNvPr>
          <p:cNvGrpSpPr/>
          <p:nvPr/>
        </p:nvGrpSpPr>
        <p:grpSpPr>
          <a:xfrm>
            <a:off x="3221563" y="1343213"/>
            <a:ext cx="1261423" cy="1410518"/>
            <a:chOff x="1776545" y="1521541"/>
            <a:chExt cx="1261423" cy="1410518"/>
          </a:xfrm>
        </p:grpSpPr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7E7A3B94-5F24-DE1E-FD43-358BEE96E286}"/>
                </a:ext>
              </a:extLst>
            </p:cNvPr>
            <p:cNvSpPr/>
            <p:nvPr/>
          </p:nvSpPr>
          <p:spPr>
            <a:xfrm>
              <a:off x="1776545" y="1521541"/>
              <a:ext cx="1261423" cy="14041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2784" dist="25400" dir="49800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DB6C03E8-3AD6-8ECB-DA97-3C2167D17C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55672" y="1601287"/>
              <a:ext cx="1103168" cy="1102196"/>
            </a:xfrm>
            <a:prstGeom prst="rect">
              <a:avLst/>
            </a:prstGeom>
          </p:spPr>
        </p:pic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8BAC5773-E87F-61E7-90C4-776C025173F1}"/>
                </a:ext>
              </a:extLst>
            </p:cNvPr>
            <p:cNvSpPr txBox="1"/>
            <p:nvPr/>
          </p:nvSpPr>
          <p:spPr>
            <a:xfrm>
              <a:off x="1855673" y="2685838"/>
              <a:ext cx="1103168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82348C"/>
                  </a:solidFill>
                  <a:latin typeface="Comic Sans MS" panose="030F0902030302020204" pitchFamily="66" charset="0"/>
                </a:rPr>
                <a:t>Optician</a:t>
              </a: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555268DD-385D-77EF-8401-2DF911226564}"/>
              </a:ext>
            </a:extLst>
          </p:cNvPr>
          <p:cNvGrpSpPr/>
          <p:nvPr/>
        </p:nvGrpSpPr>
        <p:grpSpPr>
          <a:xfrm>
            <a:off x="4717380" y="1343213"/>
            <a:ext cx="1261423" cy="1410518"/>
            <a:chOff x="1776545" y="1521541"/>
            <a:chExt cx="1261423" cy="1410518"/>
          </a:xfrm>
        </p:grpSpPr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5BC2794E-BAA9-757C-C2AB-4C1D8311A22F}"/>
                </a:ext>
              </a:extLst>
            </p:cNvPr>
            <p:cNvSpPr/>
            <p:nvPr/>
          </p:nvSpPr>
          <p:spPr>
            <a:xfrm>
              <a:off x="1776545" y="1521541"/>
              <a:ext cx="1261423" cy="14041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2784" dist="25400" dir="49800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9BC1E6E6-A3DF-143E-7C00-DD95EFB6A9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55672" y="1601287"/>
              <a:ext cx="1103168" cy="1102196"/>
            </a:xfrm>
            <a:prstGeom prst="rect">
              <a:avLst/>
            </a:prstGeom>
          </p:spPr>
        </p:pic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54D3B8D1-F147-F774-3538-C4EEB6E50208}"/>
                </a:ext>
              </a:extLst>
            </p:cNvPr>
            <p:cNvSpPr txBox="1"/>
            <p:nvPr/>
          </p:nvSpPr>
          <p:spPr>
            <a:xfrm>
              <a:off x="1855673" y="2685838"/>
              <a:ext cx="1103168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82348C"/>
                  </a:solidFill>
                  <a:latin typeface="Comic Sans MS" panose="030F0902030302020204" pitchFamily="66" charset="0"/>
                </a:rPr>
                <a:t>Dentist</a:t>
              </a: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DAC6DA8F-15B5-9CC1-BA84-432BDFCEE8C2}"/>
              </a:ext>
            </a:extLst>
          </p:cNvPr>
          <p:cNvGrpSpPr/>
          <p:nvPr/>
        </p:nvGrpSpPr>
        <p:grpSpPr>
          <a:xfrm>
            <a:off x="6213197" y="1343213"/>
            <a:ext cx="1261423" cy="1410518"/>
            <a:chOff x="1776545" y="1521541"/>
            <a:chExt cx="1261423" cy="1410518"/>
          </a:xfrm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A96F2FC8-3473-A61E-120F-CEEAA799BA72}"/>
                </a:ext>
              </a:extLst>
            </p:cNvPr>
            <p:cNvSpPr/>
            <p:nvPr/>
          </p:nvSpPr>
          <p:spPr>
            <a:xfrm>
              <a:off x="1776545" y="1521541"/>
              <a:ext cx="1261423" cy="14041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2784" dist="25400" dir="49800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49729BD8-0CB3-128F-350D-E17E452BAD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55672" y="1601287"/>
              <a:ext cx="1103168" cy="1102196"/>
            </a:xfrm>
            <a:prstGeom prst="rect">
              <a:avLst/>
            </a:prstGeom>
          </p:spPr>
        </p:pic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E17A5FD2-889D-6C32-836B-84CA5D0DFA08}"/>
                </a:ext>
              </a:extLst>
            </p:cNvPr>
            <p:cNvSpPr txBox="1"/>
            <p:nvPr/>
          </p:nvSpPr>
          <p:spPr>
            <a:xfrm>
              <a:off x="1855673" y="2685838"/>
              <a:ext cx="1103168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82348C"/>
                  </a:solidFill>
                  <a:latin typeface="Comic Sans MS" panose="030F0902030302020204" pitchFamily="66" charset="0"/>
                </a:rPr>
                <a:t>Nurse</a:t>
              </a: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506D4F3B-24C1-E048-071F-4E983AFEA4D4}"/>
              </a:ext>
            </a:extLst>
          </p:cNvPr>
          <p:cNvGrpSpPr/>
          <p:nvPr/>
        </p:nvGrpSpPr>
        <p:grpSpPr>
          <a:xfrm>
            <a:off x="7709014" y="1343213"/>
            <a:ext cx="1261423" cy="1410518"/>
            <a:chOff x="1776545" y="1521541"/>
            <a:chExt cx="1261423" cy="1410518"/>
          </a:xfrm>
        </p:grpSpPr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53E5ED40-C638-736C-9C2C-C9627966F49A}"/>
                </a:ext>
              </a:extLst>
            </p:cNvPr>
            <p:cNvSpPr/>
            <p:nvPr/>
          </p:nvSpPr>
          <p:spPr>
            <a:xfrm>
              <a:off x="1776545" y="1521541"/>
              <a:ext cx="1261423" cy="14041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2784" dist="25400" dir="49800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4" name="Picture 83">
              <a:extLst>
                <a:ext uri="{FF2B5EF4-FFF2-40B4-BE49-F238E27FC236}">
                  <a16:creationId xmlns:a16="http://schemas.microsoft.com/office/drawing/2014/main" id="{E4ECC1B7-5D4A-B59B-5E00-E738382D18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55672" y="1601287"/>
              <a:ext cx="1103168" cy="1102196"/>
            </a:xfrm>
            <a:prstGeom prst="rect">
              <a:avLst/>
            </a:prstGeom>
          </p:spPr>
        </p:pic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B347A79B-D3AE-89DD-C06D-3E597F9E2CFA}"/>
                </a:ext>
              </a:extLst>
            </p:cNvPr>
            <p:cNvSpPr txBox="1"/>
            <p:nvPr/>
          </p:nvSpPr>
          <p:spPr>
            <a:xfrm>
              <a:off x="1855673" y="2685838"/>
              <a:ext cx="1103168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82348C"/>
                  </a:solidFill>
                  <a:latin typeface="Comic Sans MS" panose="030F0902030302020204" pitchFamily="66" charset="0"/>
                </a:rPr>
                <a:t>Paramedic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049958A5-2D99-A73A-1D17-5272D9F3125C}"/>
              </a:ext>
            </a:extLst>
          </p:cNvPr>
          <p:cNvGrpSpPr/>
          <p:nvPr/>
        </p:nvGrpSpPr>
        <p:grpSpPr>
          <a:xfrm>
            <a:off x="9204831" y="1343213"/>
            <a:ext cx="1261423" cy="1410518"/>
            <a:chOff x="1776545" y="1521541"/>
            <a:chExt cx="1261423" cy="1410518"/>
          </a:xfrm>
        </p:grpSpPr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BDC05D0A-285B-3FA9-AF2B-BA4F0EA54A03}"/>
                </a:ext>
              </a:extLst>
            </p:cNvPr>
            <p:cNvSpPr/>
            <p:nvPr/>
          </p:nvSpPr>
          <p:spPr>
            <a:xfrm>
              <a:off x="1776545" y="1521541"/>
              <a:ext cx="1261423" cy="14041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2784" dist="25400" dir="49800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9E913338-2093-5031-D11A-D9E15089681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55672" y="1601287"/>
              <a:ext cx="1103168" cy="1102196"/>
            </a:xfrm>
            <a:prstGeom prst="rect">
              <a:avLst/>
            </a:prstGeom>
          </p:spPr>
        </p:pic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AA1B52BF-A783-93CF-42D6-9A9D8A171949}"/>
                </a:ext>
              </a:extLst>
            </p:cNvPr>
            <p:cNvSpPr txBox="1"/>
            <p:nvPr/>
          </p:nvSpPr>
          <p:spPr>
            <a:xfrm>
              <a:off x="1855673" y="2685838"/>
              <a:ext cx="1103168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82348C"/>
                  </a:solidFill>
                  <a:latin typeface="Comic Sans MS" panose="030F0902030302020204" pitchFamily="66" charset="0"/>
                </a:rPr>
                <a:t>Vaccinator</a:t>
              </a:r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9F901700-611F-6A1B-8C89-584EAD1CCFA1}"/>
              </a:ext>
            </a:extLst>
          </p:cNvPr>
          <p:cNvGrpSpPr/>
          <p:nvPr/>
        </p:nvGrpSpPr>
        <p:grpSpPr>
          <a:xfrm>
            <a:off x="1736608" y="2930386"/>
            <a:ext cx="1261423" cy="1410518"/>
            <a:chOff x="1776545" y="1521541"/>
            <a:chExt cx="1261423" cy="1410518"/>
          </a:xfrm>
        </p:grpSpPr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EFC52A44-CEB6-3F6F-CAF0-48BA395DE97D}"/>
                </a:ext>
              </a:extLst>
            </p:cNvPr>
            <p:cNvSpPr/>
            <p:nvPr/>
          </p:nvSpPr>
          <p:spPr>
            <a:xfrm>
              <a:off x="1776545" y="1521541"/>
              <a:ext cx="1261423" cy="14041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2784" dist="25400" dir="49800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C5D550AC-73E2-9645-6E49-C15E6AD492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55672" y="1601287"/>
              <a:ext cx="1103168" cy="1102196"/>
            </a:xfrm>
            <a:prstGeom prst="rect">
              <a:avLst/>
            </a:prstGeom>
          </p:spPr>
        </p:pic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201570BF-345E-4F2F-A782-9CAC6C66B200}"/>
                </a:ext>
              </a:extLst>
            </p:cNvPr>
            <p:cNvSpPr txBox="1"/>
            <p:nvPr/>
          </p:nvSpPr>
          <p:spPr>
            <a:xfrm>
              <a:off x="1855673" y="2685838"/>
              <a:ext cx="1103168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82348C"/>
                  </a:solidFill>
                  <a:latin typeface="Comic Sans MS" panose="030F0902030302020204" pitchFamily="66" charset="0"/>
                </a:rPr>
                <a:t>Farmer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1A6EC786-3467-AC97-1EA1-4552204ACF6F}"/>
              </a:ext>
            </a:extLst>
          </p:cNvPr>
          <p:cNvGrpSpPr/>
          <p:nvPr/>
        </p:nvGrpSpPr>
        <p:grpSpPr>
          <a:xfrm>
            <a:off x="3232425" y="2930386"/>
            <a:ext cx="1261423" cy="1410518"/>
            <a:chOff x="1776545" y="1521541"/>
            <a:chExt cx="1261423" cy="1410518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4F6ABCF5-B50A-5152-DAE9-8DE21A34CE59}"/>
                </a:ext>
              </a:extLst>
            </p:cNvPr>
            <p:cNvSpPr/>
            <p:nvPr/>
          </p:nvSpPr>
          <p:spPr>
            <a:xfrm>
              <a:off x="1776545" y="1521541"/>
              <a:ext cx="1261423" cy="14041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2784" dist="25400" dir="49800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6" name="Picture 95">
              <a:extLst>
                <a:ext uri="{FF2B5EF4-FFF2-40B4-BE49-F238E27FC236}">
                  <a16:creationId xmlns:a16="http://schemas.microsoft.com/office/drawing/2014/main" id="{C0C78E3D-8B2A-A182-6AD7-A9D549ACFB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55672" y="1601287"/>
              <a:ext cx="1103168" cy="1102196"/>
            </a:xfrm>
            <a:prstGeom prst="rect">
              <a:avLst/>
            </a:prstGeom>
          </p:spPr>
        </p:pic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8B41AB64-FA36-EAAF-AFDF-88EDAC2FADD9}"/>
                </a:ext>
              </a:extLst>
            </p:cNvPr>
            <p:cNvSpPr txBox="1"/>
            <p:nvPr/>
          </p:nvSpPr>
          <p:spPr>
            <a:xfrm>
              <a:off x="1855673" y="2685838"/>
              <a:ext cx="1103168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82348C"/>
                  </a:solidFill>
                  <a:latin typeface="Comic Sans MS" panose="030F0902030302020204" pitchFamily="66" charset="0"/>
                </a:rPr>
                <a:t>Bus Driver</a:t>
              </a:r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D31BD287-508D-43F0-8685-4465FB0154BA}"/>
              </a:ext>
            </a:extLst>
          </p:cNvPr>
          <p:cNvGrpSpPr/>
          <p:nvPr/>
        </p:nvGrpSpPr>
        <p:grpSpPr>
          <a:xfrm>
            <a:off x="4728242" y="2930386"/>
            <a:ext cx="1261423" cy="1410518"/>
            <a:chOff x="1776545" y="1521541"/>
            <a:chExt cx="1261423" cy="1410518"/>
          </a:xfrm>
        </p:grpSpPr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FC2CB9E0-4169-EB21-2BCA-12323E145CB6}"/>
                </a:ext>
              </a:extLst>
            </p:cNvPr>
            <p:cNvSpPr/>
            <p:nvPr/>
          </p:nvSpPr>
          <p:spPr>
            <a:xfrm>
              <a:off x="1776545" y="1521541"/>
              <a:ext cx="1261423" cy="14041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2784" dist="25400" dir="49800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0" name="Picture 99">
              <a:extLst>
                <a:ext uri="{FF2B5EF4-FFF2-40B4-BE49-F238E27FC236}">
                  <a16:creationId xmlns:a16="http://schemas.microsoft.com/office/drawing/2014/main" id="{37410C87-825B-E368-B34F-13062E6B93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55672" y="1601287"/>
              <a:ext cx="1103168" cy="1102196"/>
            </a:xfrm>
            <a:prstGeom prst="rect">
              <a:avLst/>
            </a:prstGeom>
          </p:spPr>
        </p:pic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5DC0D09-3D6A-7839-D07E-E22B309C2489}"/>
                </a:ext>
              </a:extLst>
            </p:cNvPr>
            <p:cNvSpPr txBox="1"/>
            <p:nvPr/>
          </p:nvSpPr>
          <p:spPr>
            <a:xfrm>
              <a:off x="1855673" y="2685838"/>
              <a:ext cx="1103168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82348C"/>
                  </a:solidFill>
                  <a:latin typeface="Comic Sans MS" panose="030F0902030302020204" pitchFamily="66" charset="0"/>
                </a:rPr>
                <a:t>Firefighter</a:t>
              </a: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DF041742-87E7-E0CD-79B3-65C4DF50D02B}"/>
              </a:ext>
            </a:extLst>
          </p:cNvPr>
          <p:cNvGrpSpPr/>
          <p:nvPr/>
        </p:nvGrpSpPr>
        <p:grpSpPr>
          <a:xfrm>
            <a:off x="6224059" y="2930386"/>
            <a:ext cx="1261423" cy="1410518"/>
            <a:chOff x="1776545" y="1521541"/>
            <a:chExt cx="1261423" cy="1410518"/>
          </a:xfrm>
        </p:grpSpPr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224CAF3F-3EFF-7FD3-131F-BCF8DF3E2E11}"/>
                </a:ext>
              </a:extLst>
            </p:cNvPr>
            <p:cNvSpPr/>
            <p:nvPr/>
          </p:nvSpPr>
          <p:spPr>
            <a:xfrm>
              <a:off x="1776545" y="1521541"/>
              <a:ext cx="1261423" cy="14041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2784" dist="25400" dir="49800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4" name="Picture 103">
              <a:extLst>
                <a:ext uri="{FF2B5EF4-FFF2-40B4-BE49-F238E27FC236}">
                  <a16:creationId xmlns:a16="http://schemas.microsoft.com/office/drawing/2014/main" id="{440ED40C-16A5-47A2-3E48-F68FF8F337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55672" y="1601287"/>
              <a:ext cx="1103168" cy="1102196"/>
            </a:xfrm>
            <a:prstGeom prst="rect">
              <a:avLst/>
            </a:prstGeom>
          </p:spPr>
        </p:pic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8F7EDCD9-334A-D929-4DC5-6966A0BD8D12}"/>
                </a:ext>
              </a:extLst>
            </p:cNvPr>
            <p:cNvSpPr txBox="1"/>
            <p:nvPr/>
          </p:nvSpPr>
          <p:spPr>
            <a:xfrm>
              <a:off x="1855673" y="2685838"/>
              <a:ext cx="1103168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82348C"/>
                  </a:solidFill>
                  <a:latin typeface="Comic Sans MS" panose="030F0902030302020204" pitchFamily="66" charset="0"/>
                </a:rPr>
                <a:t>Postman</a:t>
              </a: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95F0095E-EB9F-A965-062A-6E071897297D}"/>
              </a:ext>
            </a:extLst>
          </p:cNvPr>
          <p:cNvGrpSpPr/>
          <p:nvPr/>
        </p:nvGrpSpPr>
        <p:grpSpPr>
          <a:xfrm>
            <a:off x="7683171" y="2891913"/>
            <a:ext cx="1334834" cy="1487463"/>
            <a:chOff x="1739840" y="1521541"/>
            <a:chExt cx="1334834" cy="1487463"/>
          </a:xfrm>
        </p:grpSpPr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2CD00DBD-C9B9-19F2-D3F3-CEDA6B6C6E25}"/>
                </a:ext>
              </a:extLst>
            </p:cNvPr>
            <p:cNvSpPr/>
            <p:nvPr/>
          </p:nvSpPr>
          <p:spPr>
            <a:xfrm>
              <a:off x="1776545" y="1521541"/>
              <a:ext cx="1261423" cy="14041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2784" dist="25400" dir="49800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8" name="Picture 107">
              <a:extLst>
                <a:ext uri="{FF2B5EF4-FFF2-40B4-BE49-F238E27FC236}">
                  <a16:creationId xmlns:a16="http://schemas.microsoft.com/office/drawing/2014/main" id="{64C33E34-680E-BB8E-E67D-D6B664FB54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267"/>
            <a:stretch/>
          </p:blipFill>
          <p:spPr>
            <a:xfrm>
              <a:off x="1855672" y="1601287"/>
              <a:ext cx="1103168" cy="1102196"/>
            </a:xfrm>
            <a:prstGeom prst="rect">
              <a:avLst/>
            </a:prstGeom>
          </p:spPr>
        </p:pic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01B461FC-8E54-26A9-E038-D00DA7791DD1}"/>
                </a:ext>
              </a:extLst>
            </p:cNvPr>
            <p:cNvSpPr txBox="1"/>
            <p:nvPr/>
          </p:nvSpPr>
          <p:spPr>
            <a:xfrm>
              <a:off x="1739840" y="2608894"/>
              <a:ext cx="1334834" cy="40011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82348C"/>
                  </a:solidFill>
                  <a:latin typeface="Comic Sans MS" panose="030F0902030302020204" pitchFamily="66" charset="0"/>
                </a:rPr>
                <a:t>Rubbish Collector</a:t>
              </a:r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07DFC8EC-45EC-CC5C-0041-7C704AECA57C}"/>
              </a:ext>
            </a:extLst>
          </p:cNvPr>
          <p:cNvGrpSpPr/>
          <p:nvPr/>
        </p:nvGrpSpPr>
        <p:grpSpPr>
          <a:xfrm>
            <a:off x="9215693" y="2891913"/>
            <a:ext cx="1261423" cy="1410518"/>
            <a:chOff x="1776545" y="1521541"/>
            <a:chExt cx="1261423" cy="1410518"/>
          </a:xfrm>
        </p:grpSpPr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A98A2EB4-9386-8B54-1046-676E71122631}"/>
                </a:ext>
              </a:extLst>
            </p:cNvPr>
            <p:cNvSpPr/>
            <p:nvPr/>
          </p:nvSpPr>
          <p:spPr>
            <a:xfrm>
              <a:off x="1776545" y="1521541"/>
              <a:ext cx="1261423" cy="14041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2784" dist="25400" dir="49800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2" name="Picture 111">
              <a:extLst>
                <a:ext uri="{FF2B5EF4-FFF2-40B4-BE49-F238E27FC236}">
                  <a16:creationId xmlns:a16="http://schemas.microsoft.com/office/drawing/2014/main" id="{F07C74C6-2FC7-907D-3373-C93FB8FF6C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55672" y="1601287"/>
              <a:ext cx="1103168" cy="1102196"/>
            </a:xfrm>
            <a:prstGeom prst="rect">
              <a:avLst/>
            </a:prstGeom>
          </p:spPr>
        </p:pic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E8ABD038-E52A-8390-2BF2-7D3D98AEDD9E}"/>
                </a:ext>
              </a:extLst>
            </p:cNvPr>
            <p:cNvSpPr txBox="1"/>
            <p:nvPr/>
          </p:nvSpPr>
          <p:spPr>
            <a:xfrm>
              <a:off x="1855673" y="2685838"/>
              <a:ext cx="1103168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82348C"/>
                  </a:solidFill>
                  <a:latin typeface="Comic Sans MS" panose="030F0902030302020204" pitchFamily="66" charset="0"/>
                </a:rPr>
                <a:t>Cleaner</a:t>
              </a: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A8B51DEF-843D-AFE2-7EDA-A9B35688B163}"/>
              </a:ext>
            </a:extLst>
          </p:cNvPr>
          <p:cNvGrpSpPr/>
          <p:nvPr/>
        </p:nvGrpSpPr>
        <p:grpSpPr>
          <a:xfrm>
            <a:off x="1736608" y="4517559"/>
            <a:ext cx="1261423" cy="1410518"/>
            <a:chOff x="1776545" y="1521541"/>
            <a:chExt cx="1261423" cy="1410518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E0163BC2-033A-B0FE-DE23-57712E113F67}"/>
                </a:ext>
              </a:extLst>
            </p:cNvPr>
            <p:cNvSpPr/>
            <p:nvPr/>
          </p:nvSpPr>
          <p:spPr>
            <a:xfrm>
              <a:off x="1776545" y="1521541"/>
              <a:ext cx="1261423" cy="14041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2784" dist="25400" dir="49800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6" name="Picture 115">
              <a:extLst>
                <a:ext uri="{FF2B5EF4-FFF2-40B4-BE49-F238E27FC236}">
                  <a16:creationId xmlns:a16="http://schemas.microsoft.com/office/drawing/2014/main" id="{B682975B-682B-2C3A-190A-0BB921B734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55672" y="1601287"/>
              <a:ext cx="1103168" cy="1102196"/>
            </a:xfrm>
            <a:prstGeom prst="rect">
              <a:avLst/>
            </a:prstGeom>
          </p:spPr>
        </p:pic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3DFAAA5D-D8FD-F062-C79A-AFA027FBF5D7}"/>
                </a:ext>
              </a:extLst>
            </p:cNvPr>
            <p:cNvSpPr txBox="1"/>
            <p:nvPr/>
          </p:nvSpPr>
          <p:spPr>
            <a:xfrm>
              <a:off x="1855673" y="2685838"/>
              <a:ext cx="1103168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82348C"/>
                  </a:solidFill>
                  <a:latin typeface="Comic Sans MS" panose="030F0902030302020204" pitchFamily="66" charset="0"/>
                </a:rPr>
                <a:t>Police</a:t>
              </a:r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2A8E2257-A1ED-ED01-01A5-6016BF0F2013}"/>
              </a:ext>
            </a:extLst>
          </p:cNvPr>
          <p:cNvGrpSpPr/>
          <p:nvPr/>
        </p:nvGrpSpPr>
        <p:grpSpPr>
          <a:xfrm>
            <a:off x="3232425" y="4517559"/>
            <a:ext cx="1261423" cy="1410518"/>
            <a:chOff x="1776545" y="1521541"/>
            <a:chExt cx="1261423" cy="1410518"/>
          </a:xfrm>
        </p:grpSpPr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84FE8859-FFFB-23E6-B2CE-8EEDD812B763}"/>
                </a:ext>
              </a:extLst>
            </p:cNvPr>
            <p:cNvSpPr/>
            <p:nvPr/>
          </p:nvSpPr>
          <p:spPr>
            <a:xfrm>
              <a:off x="1776545" y="1521541"/>
              <a:ext cx="1261423" cy="14041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2784" dist="25400" dir="49800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0" name="Picture 119">
              <a:extLst>
                <a:ext uri="{FF2B5EF4-FFF2-40B4-BE49-F238E27FC236}">
                  <a16:creationId xmlns:a16="http://schemas.microsoft.com/office/drawing/2014/main" id="{29535737-7249-CA53-A63D-9F32BF86F1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55672" y="1601287"/>
              <a:ext cx="1103168" cy="1102196"/>
            </a:xfrm>
            <a:prstGeom prst="rect">
              <a:avLst/>
            </a:prstGeom>
          </p:spPr>
        </p:pic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C7AD9787-90B4-68ED-2438-60D38C2D4982}"/>
                </a:ext>
              </a:extLst>
            </p:cNvPr>
            <p:cNvSpPr txBox="1"/>
            <p:nvPr/>
          </p:nvSpPr>
          <p:spPr>
            <a:xfrm>
              <a:off x="1855673" y="2685838"/>
              <a:ext cx="1103168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82348C"/>
                  </a:solidFill>
                  <a:latin typeface="Comic Sans MS" panose="030F0902030302020204" pitchFamily="66" charset="0"/>
                </a:rPr>
                <a:t>Train Driver</a:t>
              </a:r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5C3B9E69-E585-449B-040D-B9DEA45EB9B1}"/>
              </a:ext>
            </a:extLst>
          </p:cNvPr>
          <p:cNvGrpSpPr/>
          <p:nvPr/>
        </p:nvGrpSpPr>
        <p:grpSpPr>
          <a:xfrm>
            <a:off x="4551380" y="4517559"/>
            <a:ext cx="1615149" cy="1549456"/>
            <a:chOff x="1599683" y="1521541"/>
            <a:chExt cx="1615149" cy="1549456"/>
          </a:xfrm>
        </p:grpSpPr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7A1D5ACE-CD11-639B-F4DA-DF7197B25023}"/>
                </a:ext>
              </a:extLst>
            </p:cNvPr>
            <p:cNvSpPr/>
            <p:nvPr/>
          </p:nvSpPr>
          <p:spPr>
            <a:xfrm>
              <a:off x="1776545" y="1521541"/>
              <a:ext cx="1261423" cy="15417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2784" dist="25400" dir="49800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4" name="Picture 123">
              <a:extLst>
                <a:ext uri="{FF2B5EF4-FFF2-40B4-BE49-F238E27FC236}">
                  <a16:creationId xmlns:a16="http://schemas.microsoft.com/office/drawing/2014/main" id="{17E172AC-7DA9-A0DE-F13D-D5BAA9FF89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55672" y="1601287"/>
              <a:ext cx="1103168" cy="1102196"/>
            </a:xfrm>
            <a:prstGeom prst="rect">
              <a:avLst/>
            </a:prstGeom>
          </p:spPr>
        </p:pic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59D4B671-9DC3-E203-A347-47C81C5BEF2D}"/>
                </a:ext>
              </a:extLst>
            </p:cNvPr>
            <p:cNvSpPr txBox="1"/>
            <p:nvPr/>
          </p:nvSpPr>
          <p:spPr>
            <a:xfrm>
              <a:off x="1599683" y="2670887"/>
              <a:ext cx="1615149" cy="40011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82348C"/>
                  </a:solidFill>
                  <a:latin typeface="Comic Sans MS" panose="030F0902030302020204" pitchFamily="66" charset="0"/>
                </a:rPr>
                <a:t>Tube and Tram</a:t>
              </a:r>
            </a:p>
            <a:p>
              <a:pPr algn="ctr"/>
              <a:r>
                <a:rPr lang="en-US" sz="1000" b="1" dirty="0">
                  <a:solidFill>
                    <a:srgbClr val="82348C"/>
                  </a:solidFill>
                  <a:latin typeface="Comic Sans MS" panose="030F0902030302020204" pitchFamily="66" charset="0"/>
                </a:rPr>
                <a:t>Driver</a:t>
              </a:r>
            </a:p>
          </p:txBody>
        </p: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777B0D9A-D22C-8536-C920-C91FE5604E36}"/>
              </a:ext>
            </a:extLst>
          </p:cNvPr>
          <p:cNvGrpSpPr/>
          <p:nvPr/>
        </p:nvGrpSpPr>
        <p:grpSpPr>
          <a:xfrm>
            <a:off x="6120613" y="4517559"/>
            <a:ext cx="1468317" cy="1547916"/>
            <a:chOff x="1673099" y="1521541"/>
            <a:chExt cx="1468317" cy="1547916"/>
          </a:xfrm>
        </p:grpSpPr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8BA7A483-7431-8A68-6F41-1573560836DE}"/>
                </a:ext>
              </a:extLst>
            </p:cNvPr>
            <p:cNvSpPr/>
            <p:nvPr/>
          </p:nvSpPr>
          <p:spPr>
            <a:xfrm>
              <a:off x="1776545" y="1521541"/>
              <a:ext cx="1261423" cy="15417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2784" dist="25400" dir="49800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8" name="Picture 127">
              <a:extLst>
                <a:ext uri="{FF2B5EF4-FFF2-40B4-BE49-F238E27FC236}">
                  <a16:creationId xmlns:a16="http://schemas.microsoft.com/office/drawing/2014/main" id="{AB48E8E6-DD92-97E5-A6CA-372B1AB1C8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55672" y="1601287"/>
              <a:ext cx="1103168" cy="1102196"/>
            </a:xfrm>
            <a:prstGeom prst="rect">
              <a:avLst/>
            </a:prstGeom>
          </p:spPr>
        </p:pic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A6CE98DB-CC20-5FA3-100D-F772EF9F872B}"/>
                </a:ext>
              </a:extLst>
            </p:cNvPr>
            <p:cNvSpPr txBox="1"/>
            <p:nvPr/>
          </p:nvSpPr>
          <p:spPr>
            <a:xfrm>
              <a:off x="1673099" y="2672425"/>
              <a:ext cx="1468317" cy="397032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990" b="1" dirty="0">
                  <a:solidFill>
                    <a:srgbClr val="82348C"/>
                  </a:solidFill>
                  <a:latin typeface="Comic Sans MS" panose="030F0902030302020204" pitchFamily="66" charset="0"/>
                </a:rPr>
                <a:t>Teachers and Teaching Assistants</a:t>
              </a:r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009E57B9-3817-D24F-0E2C-4DE2C2003E1B}"/>
              </a:ext>
            </a:extLst>
          </p:cNvPr>
          <p:cNvGrpSpPr/>
          <p:nvPr/>
        </p:nvGrpSpPr>
        <p:grpSpPr>
          <a:xfrm>
            <a:off x="7719876" y="4517559"/>
            <a:ext cx="1261423" cy="1562879"/>
            <a:chOff x="1776545" y="1521541"/>
            <a:chExt cx="1261423" cy="1562879"/>
          </a:xfrm>
        </p:grpSpPr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EAEB8E8A-D456-22EB-B554-7BD33422D10A}"/>
                </a:ext>
              </a:extLst>
            </p:cNvPr>
            <p:cNvSpPr/>
            <p:nvPr/>
          </p:nvSpPr>
          <p:spPr>
            <a:xfrm>
              <a:off x="1776545" y="1521541"/>
              <a:ext cx="1261423" cy="15411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2784" dist="25400" dir="49800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2" name="Picture 131">
              <a:extLst>
                <a:ext uri="{FF2B5EF4-FFF2-40B4-BE49-F238E27FC236}">
                  <a16:creationId xmlns:a16="http://schemas.microsoft.com/office/drawing/2014/main" id="{BB3F7A2A-F161-E475-6ACE-BC4CC3D247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55672" y="1601287"/>
              <a:ext cx="1103168" cy="1102196"/>
            </a:xfrm>
            <a:prstGeom prst="rect">
              <a:avLst/>
            </a:prstGeom>
          </p:spPr>
        </p:pic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C2402504-569A-AA39-A946-EC52A028FAB1}"/>
                </a:ext>
              </a:extLst>
            </p:cNvPr>
            <p:cNvSpPr txBox="1"/>
            <p:nvPr/>
          </p:nvSpPr>
          <p:spPr>
            <a:xfrm>
              <a:off x="1855673" y="2684310"/>
              <a:ext cx="1103168" cy="40011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sz="1000" b="1" dirty="0">
                  <a:solidFill>
                    <a:srgbClr val="82348C"/>
                  </a:solidFill>
                  <a:latin typeface="Comic Sans MS" panose="030F0902030302020204" pitchFamily="66" charset="0"/>
                </a:rPr>
                <a:t>School Dinner</a:t>
              </a:r>
            </a:p>
            <a:p>
              <a:pPr algn="ctr"/>
              <a:r>
                <a:rPr lang="en-US" sz="1000" b="1" dirty="0">
                  <a:solidFill>
                    <a:srgbClr val="82348C"/>
                  </a:solidFill>
                  <a:latin typeface="Comic Sans MS" panose="030F0902030302020204" pitchFamily="66" charset="0"/>
                </a:rPr>
                <a:t>Staff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237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7034207" y="3019038"/>
            <a:ext cx="38100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200" dirty="0">
                <a:latin typeface="Comic Sans MS" panose="030F0702030302020204" pitchFamily="66" charset="0"/>
              </a:rPr>
              <a:t>Doctors find out what is the matter when we are ill.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latin typeface="Comic Sans MS" panose="030F0702030302020204" pitchFamily="66" charset="0"/>
              </a:rPr>
              <a:t>They help us get better.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3D1662-5CD3-B9ED-D3E1-AA8B5DC314C0}"/>
              </a:ext>
            </a:extLst>
          </p:cNvPr>
          <p:cNvSpPr txBox="1"/>
          <p:nvPr/>
        </p:nvSpPr>
        <p:spPr>
          <a:xfrm>
            <a:off x="4362903" y="803073"/>
            <a:ext cx="348957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82348C"/>
                </a:solidFill>
                <a:latin typeface="Comic Sans MS" panose="030F0702030302020204" pitchFamily="66" charset="0"/>
              </a:rPr>
              <a:t>Doctor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0F9A8C-C5B9-9B01-DEB3-2AFDD06398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6503" y="1981294"/>
            <a:ext cx="4922775" cy="33373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854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7048495" y="2680484"/>
            <a:ext cx="3810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200" dirty="0">
                <a:latin typeface="Comic Sans MS" panose="030F0702030302020204" pitchFamily="66" charset="0"/>
              </a:rPr>
              <a:t>Opticians find out if we need glasses and make sure we have the right ones.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latin typeface="Comic Sans MS" panose="030F0702030302020204" pitchFamily="66" charset="0"/>
              </a:rPr>
              <a:t>They are doctors for</a:t>
            </a:r>
          </a:p>
          <a:p>
            <a:r>
              <a:rPr lang="en-GB" sz="2200" dirty="0">
                <a:latin typeface="Comic Sans MS" panose="030F0702030302020204" pitchFamily="66" charset="0"/>
              </a:rPr>
              <a:t>our eyes!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3D1662-5CD3-B9ED-D3E1-AA8B5DC314C0}"/>
              </a:ext>
            </a:extLst>
          </p:cNvPr>
          <p:cNvSpPr txBox="1"/>
          <p:nvPr/>
        </p:nvSpPr>
        <p:spPr>
          <a:xfrm>
            <a:off x="4362903" y="803073"/>
            <a:ext cx="348957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82348C"/>
                </a:solidFill>
                <a:latin typeface="Comic Sans MS" panose="030F0702030302020204" pitchFamily="66" charset="0"/>
              </a:rPr>
              <a:t>Optician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0F9A8C-C5B9-9B01-DEB3-2AFDD063982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6503" y="1981294"/>
            <a:ext cx="4922775" cy="33373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0555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7048495" y="2680484"/>
            <a:ext cx="34895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Dentists make sure that our teeth grow strong and healthy.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latin typeface="Comic Sans MS" panose="030F0702030302020204" pitchFamily="66" charset="0"/>
              </a:rPr>
              <a:t>They are doctors</a:t>
            </a:r>
          </a:p>
          <a:p>
            <a:r>
              <a:rPr lang="en-GB" sz="2200" dirty="0">
                <a:latin typeface="Comic Sans MS" panose="030F0702030302020204" pitchFamily="66" charset="0"/>
              </a:rPr>
              <a:t>for teeth!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3D1662-5CD3-B9ED-D3E1-AA8B5DC314C0}"/>
              </a:ext>
            </a:extLst>
          </p:cNvPr>
          <p:cNvSpPr txBox="1"/>
          <p:nvPr/>
        </p:nvSpPr>
        <p:spPr>
          <a:xfrm>
            <a:off x="4362903" y="803073"/>
            <a:ext cx="348957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82348C"/>
                </a:solidFill>
                <a:latin typeface="Comic Sans MS" panose="030F0702030302020204" pitchFamily="66" charset="0"/>
              </a:rPr>
              <a:t>Dentist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0F9A8C-C5B9-9B01-DEB3-2AFDD063982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6503" y="1981294"/>
            <a:ext cx="4922775" cy="33373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4171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7048495" y="3019038"/>
            <a:ext cx="38100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200" dirty="0">
                <a:latin typeface="Comic Sans MS" panose="030F0702030302020204" pitchFamily="66" charset="0"/>
              </a:rPr>
              <a:t>Nurses look after us when we are ill.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latin typeface="Comic Sans MS" panose="030F0702030302020204" pitchFamily="66" charset="0"/>
              </a:rPr>
              <a:t>Nurses help us get better.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3D1662-5CD3-B9ED-D3E1-AA8B5DC314C0}"/>
              </a:ext>
            </a:extLst>
          </p:cNvPr>
          <p:cNvSpPr txBox="1"/>
          <p:nvPr/>
        </p:nvSpPr>
        <p:spPr>
          <a:xfrm>
            <a:off x="4362903" y="803073"/>
            <a:ext cx="348957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82348C"/>
                </a:solidFill>
                <a:latin typeface="Comic Sans MS" panose="030F0702030302020204" pitchFamily="66" charset="0"/>
              </a:rPr>
              <a:t>Nurse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0F9A8C-C5B9-9B01-DEB3-2AFDD063982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6503" y="1981294"/>
            <a:ext cx="4922775" cy="33373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3816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7048495" y="2434263"/>
            <a:ext cx="3489575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200" dirty="0">
                <a:latin typeface="Comic Sans MS" panose="030F0702030302020204" pitchFamily="66" charset="0"/>
              </a:rPr>
              <a:t>Ambulance people!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latin typeface="Comic Sans MS" panose="030F0702030302020204" pitchFamily="66" charset="0"/>
              </a:rPr>
              <a:t>They come to our rescue if we are ill or have an accident.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latin typeface="Comic Sans MS" panose="030F0702030302020204" pitchFamily="66" charset="0"/>
              </a:rPr>
              <a:t>They look after us and take us to hospital.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3D1662-5CD3-B9ED-D3E1-AA8B5DC314C0}"/>
              </a:ext>
            </a:extLst>
          </p:cNvPr>
          <p:cNvSpPr txBox="1"/>
          <p:nvPr/>
        </p:nvSpPr>
        <p:spPr>
          <a:xfrm>
            <a:off x="4362903" y="803073"/>
            <a:ext cx="348957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82348C"/>
                </a:solidFill>
                <a:latin typeface="Comic Sans MS" panose="030F0702030302020204" pitchFamily="66" charset="0"/>
              </a:rPr>
              <a:t>Paramedic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0F9A8C-C5B9-9B01-DEB3-2AFDD06398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6503" y="1981294"/>
            <a:ext cx="4922775" cy="33373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3641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7034207" y="3019038"/>
            <a:ext cx="38100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200" dirty="0">
                <a:latin typeface="Comic Sans MS" panose="030F0702030302020204" pitchFamily="66" charset="0"/>
              </a:rPr>
              <a:t>Vaccines protect us from many diseases.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latin typeface="Comic Sans MS" panose="030F0702030302020204" pitchFamily="66" charset="0"/>
              </a:rPr>
              <a:t>Vaccines keep us safe!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3D1662-5CD3-B9ED-D3E1-AA8B5DC314C0}"/>
              </a:ext>
            </a:extLst>
          </p:cNvPr>
          <p:cNvSpPr txBox="1"/>
          <p:nvPr/>
        </p:nvSpPr>
        <p:spPr>
          <a:xfrm>
            <a:off x="4362903" y="803073"/>
            <a:ext cx="348957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82348C"/>
                </a:solidFill>
                <a:latin typeface="Comic Sans MS" panose="030F0702030302020204" pitchFamily="66" charset="0"/>
              </a:rPr>
              <a:t>Vaccinator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0F9A8C-C5B9-9B01-DEB3-2AFDD063982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6503" y="1981294"/>
            <a:ext cx="4922775" cy="33373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7329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1520184" y="5091456"/>
            <a:ext cx="91726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latin typeface="Comic Sans MS" panose="030F0702030302020204" pitchFamily="66" charset="0"/>
              </a:rPr>
              <a:t>Farmers produce vegetables, fruit, meat, eggs and dairy for all of us to eat. Farmers also give us wool for clothes from their sheep.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3D1662-5CD3-B9ED-D3E1-AA8B5DC314C0}"/>
              </a:ext>
            </a:extLst>
          </p:cNvPr>
          <p:cNvSpPr txBox="1"/>
          <p:nvPr/>
        </p:nvSpPr>
        <p:spPr>
          <a:xfrm>
            <a:off x="4362903" y="803073"/>
            <a:ext cx="348957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82348C"/>
                </a:solidFill>
                <a:latin typeface="Comic Sans MS" panose="030F0702030302020204" pitchFamily="66" charset="0"/>
              </a:rPr>
              <a:t>Farmer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0F9A8C-C5B9-9B01-DEB3-2AFDD063982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6382" y="1709664"/>
            <a:ext cx="4475250" cy="3033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7413FC7-EF6C-5EAA-E1F2-4228A1CFAC0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50252" y="1709664"/>
            <a:ext cx="4475250" cy="3033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10875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CB4887-1B7D-31EB-2B2C-41B1F00239A1}"/>
              </a:ext>
            </a:extLst>
          </p:cNvPr>
          <p:cNvSpPr txBox="1"/>
          <p:nvPr/>
        </p:nvSpPr>
        <p:spPr>
          <a:xfrm>
            <a:off x="7048495" y="3095982"/>
            <a:ext cx="3810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Buses take us from place to place in our towns, cities and villages.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3D1662-5CD3-B9ED-D3E1-AA8B5DC314C0}"/>
              </a:ext>
            </a:extLst>
          </p:cNvPr>
          <p:cNvSpPr txBox="1"/>
          <p:nvPr/>
        </p:nvSpPr>
        <p:spPr>
          <a:xfrm>
            <a:off x="4362903" y="803073"/>
            <a:ext cx="348957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82348C"/>
                </a:solidFill>
                <a:latin typeface="Comic Sans MS" panose="030F0702030302020204" pitchFamily="66" charset="0"/>
              </a:rPr>
              <a:t>Bus Driver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0F9A8C-C5B9-9B01-DEB3-2AFDD063982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6503" y="1981294"/>
            <a:ext cx="4922775" cy="33373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036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12760</TotalTime>
  <Words>385</Words>
  <Application>Microsoft Office PowerPoint</Application>
  <PresentationFormat>Widescreen</PresentationFormat>
  <Paragraphs>93</Paragraphs>
  <Slides>19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489</cp:revision>
  <dcterms:created xsi:type="dcterms:W3CDTF">2021-01-11T17:47:06Z</dcterms:created>
  <dcterms:modified xsi:type="dcterms:W3CDTF">2022-09-01T17:19:52Z</dcterms:modified>
</cp:coreProperties>
</file>